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63" r:id="rId8"/>
    <p:sldId id="273" r:id="rId9"/>
    <p:sldId id="272" r:id="rId10"/>
    <p:sldId id="279" r:id="rId11"/>
    <p:sldId id="265" r:id="rId12"/>
    <p:sldId id="261" r:id="rId13"/>
    <p:sldId id="262" r:id="rId14"/>
    <p:sldId id="258" r:id="rId15"/>
    <p:sldId id="266" r:id="rId16"/>
    <p:sldId id="269" r:id="rId17"/>
    <p:sldId id="267" r:id="rId18"/>
    <p:sldId id="259" r:id="rId19"/>
    <p:sldId id="268" r:id="rId20"/>
    <p:sldId id="260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Peng" userId="e05184beba8f5d8e" providerId="LiveId" clId="{C91B24AE-16AA-48E8-BEEA-BCCE26908777}"/>
    <pc:docChg chg="custSel modSld">
      <pc:chgData name="Yang Peng" userId="e05184beba8f5d8e" providerId="LiveId" clId="{C91B24AE-16AA-48E8-BEEA-BCCE26908777}" dt="2017-12-31T22:31:00.543" v="4" actId="27636"/>
      <pc:docMkLst>
        <pc:docMk/>
      </pc:docMkLst>
      <pc:sldChg chg="modSp">
        <pc:chgData name="Yang Peng" userId="e05184beba8f5d8e" providerId="LiveId" clId="{C91B24AE-16AA-48E8-BEEA-BCCE26908777}" dt="2017-12-31T22:31:00.543" v="4" actId="27636"/>
        <pc:sldMkLst>
          <pc:docMk/>
          <pc:sldMk cId="1277603060" sldId="263"/>
        </pc:sldMkLst>
        <pc:spChg chg="mod">
          <ac:chgData name="Yang Peng" userId="e05184beba8f5d8e" providerId="LiveId" clId="{C91B24AE-16AA-48E8-BEEA-BCCE26908777}" dt="2017-12-31T22:31:00.543" v="4" actId="27636"/>
          <ac:spMkLst>
            <pc:docMk/>
            <pc:sldMk cId="1277603060" sldId="26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5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1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4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8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8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1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5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4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5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D419-FB6C-409F-BD7F-7150471B2D23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DD419-FB6C-409F-BD7F-7150471B2D23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353FF-0177-4CA6-9FBB-ADCB1989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7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asting-operators-in-c-set-1-const_cas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yuwbclasses.github.io/CSS385/" TargetMode="External"/><Relationship Id="rId7" Type="http://schemas.openxmlformats.org/officeDocument/2006/relationships/hyperlink" Target="https://sites.uw.edu/crcs/" TargetMode="External"/><Relationship Id="rId2" Type="http://schemas.openxmlformats.org/officeDocument/2006/relationships/hyperlink" Target="https://faculty.washington.edu/ksu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yuwbclasses.github.io/CSS552/" TargetMode="External"/><Relationship Id="rId5" Type="http://schemas.openxmlformats.org/officeDocument/2006/relationships/hyperlink" Target="https://myuwbclasses.github.io/CSS452/" TargetMode="External"/><Relationship Id="rId4" Type="http://schemas.openxmlformats.org/officeDocument/2006/relationships/hyperlink" Target="https://myuwbclasses.github.io/CSS451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534400" cy="2387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CSSSKL</a:t>
            </a:r>
            <a:r>
              <a:rPr lang="en-US" dirty="0"/>
              <a:t> 342: Programming Issues With Object-Oriented 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31094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Kelvin Sung</a:t>
            </a:r>
          </a:p>
          <a:p>
            <a:r>
              <a:rPr lang="en-US" dirty="0"/>
              <a:t>Email: </a:t>
            </a:r>
            <a:r>
              <a:rPr lang="en-US" b="1" u="sng" dirty="0">
                <a:solidFill>
                  <a:srgbClr val="FF0000"/>
                </a:solidFill>
              </a:rPr>
              <a:t>ksung@uw.edu</a:t>
            </a:r>
          </a:p>
        </p:txBody>
      </p:sp>
    </p:spTree>
    <p:extLst>
      <p:ext uri="{BB962C8B-B14F-4D97-AF65-F5344CB8AC3E}">
        <p14:creationId xmlns:p14="http://schemas.microsoft.com/office/powerpoint/2010/main" val="4937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4C2B-A55C-4D6F-B742-6C2FAB93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18249-FC4D-4568-AF7B-818789BA7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system: Absolute vs Relative</a:t>
            </a:r>
          </a:p>
          <a:p>
            <a:r>
              <a:rPr lang="en-US" dirty="0"/>
              <a:t>Shell and Commands</a:t>
            </a:r>
          </a:p>
          <a:p>
            <a:pPr lvl="1"/>
            <a:r>
              <a:rPr lang="en-US" dirty="0"/>
              <a:t>Folder/Directory:  	</a:t>
            </a:r>
            <a:r>
              <a:rPr lang="en-US" dirty="0" err="1"/>
              <a:t>mkdir</a:t>
            </a:r>
            <a:r>
              <a:rPr lang="en-US" dirty="0"/>
              <a:t>, </a:t>
            </a:r>
            <a:r>
              <a:rPr lang="en-US" dirty="0" err="1"/>
              <a:t>rmdir</a:t>
            </a:r>
            <a:r>
              <a:rPr lang="en-US" dirty="0"/>
              <a:t>, ls</a:t>
            </a:r>
          </a:p>
          <a:p>
            <a:pPr lvl="1"/>
            <a:r>
              <a:rPr lang="en-US" dirty="0"/>
              <a:t>Navigation: 		cd </a:t>
            </a:r>
          </a:p>
          <a:p>
            <a:pPr lvl="1"/>
            <a:r>
              <a:rPr lang="en-US" dirty="0"/>
              <a:t>Remove file:		rm</a:t>
            </a:r>
          </a:p>
          <a:p>
            <a:pPr lvl="1"/>
            <a:r>
              <a:rPr lang="en-US" dirty="0"/>
              <a:t>Editor:			vim	[KEY: modes + save and exit]</a:t>
            </a:r>
          </a:p>
          <a:p>
            <a:r>
              <a:rPr lang="en-US" dirty="0"/>
              <a:t>Compile</a:t>
            </a:r>
          </a:p>
          <a:p>
            <a:pPr lvl="1"/>
            <a:r>
              <a:rPr lang="en-US" dirty="0"/>
              <a:t>g++ -std=</a:t>
            </a:r>
            <a:r>
              <a:rPr lang="en-US" dirty="0" err="1"/>
              <a:t>c++</a:t>
            </a:r>
            <a:r>
              <a:rPr lang="en-US" dirty="0"/>
              <a:t>11   &lt;-E -S -c  -o&gt;</a:t>
            </a:r>
          </a:p>
          <a:p>
            <a:pPr lvl="2"/>
            <a:r>
              <a:rPr lang="en-US" dirty="0"/>
              <a:t>-E: include</a:t>
            </a:r>
          </a:p>
          <a:p>
            <a:pPr lvl="2"/>
            <a:r>
              <a:rPr lang="en-US" dirty="0"/>
              <a:t>-S: include + compile</a:t>
            </a:r>
          </a:p>
          <a:p>
            <a:pPr lvl="2"/>
            <a:r>
              <a:rPr lang="en-US" dirty="0"/>
              <a:t>-c: include + compile + assemble</a:t>
            </a:r>
          </a:p>
          <a:p>
            <a:pPr lvl="2"/>
            <a:r>
              <a:rPr lang="en-US" dirty="0"/>
              <a:t>-o: include + compile + assemble + link</a:t>
            </a:r>
          </a:p>
        </p:txBody>
      </p:sp>
    </p:spTree>
    <p:extLst>
      <p:ext uri="{BB962C8B-B14F-4D97-AF65-F5344CB8AC3E}">
        <p14:creationId xmlns:p14="http://schemas.microsoft.com/office/powerpoint/2010/main" val="853941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C++ 101</a:t>
            </a:r>
          </a:p>
        </p:txBody>
      </p:sp>
    </p:spTree>
    <p:extLst>
      <p:ext uri="{BB962C8B-B14F-4D97-AF65-F5344CB8AC3E}">
        <p14:creationId xmlns:p14="http://schemas.microsoft.com/office/powerpoint/2010/main" val="3859135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Windows</a:t>
            </a:r>
          </a:p>
          <a:p>
            <a:pPr lvl="1"/>
            <a:r>
              <a:rPr lang="en-US" dirty="0"/>
              <a:t>IDEs: Visual studio, Eclipse CDT, etc. We will use Visual Studio Code (VSC)</a:t>
            </a:r>
          </a:p>
          <a:p>
            <a:pPr lvl="1"/>
            <a:r>
              <a:rPr lang="en-US" dirty="0"/>
              <a:t>Create a solution</a:t>
            </a:r>
          </a:p>
          <a:p>
            <a:pPr lvl="2"/>
            <a:r>
              <a:rPr lang="en-US" dirty="0"/>
              <a:t>Create/Add projects</a:t>
            </a:r>
          </a:p>
          <a:p>
            <a:pPr lvl="2"/>
            <a:r>
              <a:rPr lang="en-US" dirty="0"/>
              <a:t>Add items: .</a:t>
            </a:r>
            <a:r>
              <a:rPr lang="en-US" dirty="0" err="1"/>
              <a:t>cpp</a:t>
            </a:r>
            <a:r>
              <a:rPr lang="en-US" dirty="0"/>
              <a:t>, .h, .txt, etc.</a:t>
            </a:r>
          </a:p>
          <a:p>
            <a:r>
              <a:rPr lang="en-US" dirty="0"/>
              <a:t>Mac</a:t>
            </a:r>
          </a:p>
          <a:p>
            <a:pPr lvl="1"/>
            <a:r>
              <a:rPr lang="en-US" dirty="0"/>
              <a:t>IDE: Xcode</a:t>
            </a:r>
          </a:p>
          <a:p>
            <a:pPr lvl="1"/>
            <a:r>
              <a:rPr lang="en-US"/>
              <a:t>GNU toolchains</a:t>
            </a:r>
          </a:p>
          <a:p>
            <a:pPr lvl="1"/>
            <a:endParaRPr lang="en-US" dirty="0"/>
          </a:p>
          <a:p>
            <a:r>
              <a:rPr lang="en-US" dirty="0"/>
              <a:t>Linux (this class)</a:t>
            </a:r>
          </a:p>
          <a:p>
            <a:pPr lvl="1"/>
            <a:r>
              <a:rPr lang="en-US" dirty="0"/>
              <a:t>IDEs: Eclipse CDT, NetBeans, etc.</a:t>
            </a:r>
          </a:p>
          <a:p>
            <a:pPr lvl="1"/>
            <a:r>
              <a:rPr lang="en-US" dirty="0"/>
              <a:t>GNU toolchains (What to do when there is no IDE)</a:t>
            </a:r>
          </a:p>
          <a:p>
            <a:pPr lvl="2"/>
            <a:r>
              <a:rPr lang="en-US" dirty="0"/>
              <a:t>g++: e.g., g++ -o </a:t>
            </a:r>
            <a:r>
              <a:rPr lang="en-US" dirty="0" err="1"/>
              <a:t>CompiledFileName</a:t>
            </a:r>
            <a:r>
              <a:rPr lang="en-US" dirty="0"/>
              <a:t> SourceFileName.cpp</a:t>
            </a:r>
          </a:p>
          <a:p>
            <a:pPr lvl="2"/>
            <a:r>
              <a:rPr lang="en-US" dirty="0" err="1"/>
              <a:t>gdb</a:t>
            </a:r>
            <a:r>
              <a:rPr lang="en-US" dirty="0"/>
              <a:t>: e.g., </a:t>
            </a:r>
            <a:r>
              <a:rPr lang="en-US" dirty="0" err="1"/>
              <a:t>gdb</a:t>
            </a:r>
            <a:r>
              <a:rPr lang="en-US" dirty="0"/>
              <a:t> </a:t>
            </a:r>
            <a:r>
              <a:rPr lang="en-US" dirty="0" err="1"/>
              <a:t>CompiledFileName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8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365125"/>
            <a:ext cx="10515600" cy="1325563"/>
          </a:xfrm>
        </p:spPr>
        <p:txBody>
          <a:bodyPr/>
          <a:lstStyle/>
          <a:p>
            <a:r>
              <a:rPr lang="en-US" dirty="0"/>
              <a:t>Main program – The entry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>
                <a:solidFill>
                  <a:srgbClr val="0070C0"/>
                </a:solidFill>
              </a:rPr>
              <a:t>void main()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</a:t>
            </a:r>
            <a:r>
              <a:rPr lang="en-US" b="1" u="sng" dirty="0">
                <a:solidFill>
                  <a:srgbClr val="FF0000"/>
                </a:solidFill>
                <a:sym typeface="Wingdings" panose="05000000000000000000" pitchFamily="2" charset="2"/>
              </a:rPr>
              <a:t>NOT TRUE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in general.</a:t>
            </a:r>
            <a:endParaRPr lang="en-US" strike="sngStrike" dirty="0">
              <a:solidFill>
                <a:srgbClr val="FF0000"/>
              </a:solidFill>
            </a:endParaRPr>
          </a:p>
          <a:p>
            <a:pPr lvl="1"/>
            <a:r>
              <a:rPr lang="en-US" strike="sngStrike" dirty="0"/>
              <a:t>when you don’t care about arguments and exit code</a:t>
            </a:r>
          </a:p>
          <a:p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main()</a:t>
            </a:r>
          </a:p>
          <a:p>
            <a:pPr lvl="1"/>
            <a:r>
              <a:rPr lang="en-US" dirty="0"/>
              <a:t>when you care about the exit code</a:t>
            </a:r>
          </a:p>
          <a:p>
            <a:pPr lvl="1"/>
            <a:r>
              <a:rPr lang="en-US" dirty="0"/>
              <a:t>return 0 by default</a:t>
            </a:r>
          </a:p>
          <a:p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main(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argc</a:t>
            </a:r>
            <a:r>
              <a:rPr lang="en-US" dirty="0">
                <a:solidFill>
                  <a:srgbClr val="0070C0"/>
                </a:solidFill>
              </a:rPr>
              <a:t>, char* </a:t>
            </a:r>
            <a:r>
              <a:rPr lang="en-US" dirty="0" err="1">
                <a:solidFill>
                  <a:srgbClr val="0070C0"/>
                </a:solidFill>
              </a:rPr>
              <a:t>argv</a:t>
            </a:r>
            <a:r>
              <a:rPr lang="en-US" dirty="0">
                <a:solidFill>
                  <a:srgbClr val="0070C0"/>
                </a:solidFill>
              </a:rPr>
              <a:t>[])</a:t>
            </a:r>
          </a:p>
          <a:p>
            <a:pPr lvl="1"/>
            <a:r>
              <a:rPr lang="en-US" dirty="0"/>
              <a:t>when you care about arguments and the exit code</a:t>
            </a:r>
          </a:p>
          <a:p>
            <a:pPr lvl="1"/>
            <a:r>
              <a:rPr lang="en-US" dirty="0" err="1"/>
              <a:t>argc</a:t>
            </a:r>
            <a:r>
              <a:rPr lang="en-US" dirty="0"/>
              <a:t>: number of arguments</a:t>
            </a:r>
          </a:p>
          <a:p>
            <a:pPr lvl="1"/>
            <a:r>
              <a:rPr lang="en-US" dirty="0" err="1"/>
              <a:t>argv</a:t>
            </a:r>
            <a:r>
              <a:rPr lang="en-US" dirty="0"/>
              <a:t>: actual arguments</a:t>
            </a:r>
          </a:p>
          <a:p>
            <a:pPr lvl="1"/>
            <a:r>
              <a:rPr lang="en-US" dirty="0"/>
              <a:t>The program name is actually the first argument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86334" y="3061626"/>
            <a:ext cx="2709333" cy="187933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6147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305" y="1825625"/>
            <a:ext cx="7611533" cy="4351338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C++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#include &lt;</a:t>
            </a:r>
            <a:r>
              <a:rPr lang="en-US" sz="2400" dirty="0" err="1">
                <a:solidFill>
                  <a:srgbClr val="0070C0"/>
                </a:solidFill>
              </a:rPr>
              <a:t>iostream</a:t>
            </a:r>
            <a:r>
              <a:rPr lang="en-US" sz="24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Using namespace </a:t>
            </a:r>
            <a:r>
              <a:rPr lang="en-US" sz="2400" dirty="0" err="1">
                <a:solidFill>
                  <a:srgbClr val="0070C0"/>
                </a:solidFill>
              </a:rPr>
              <a:t>std</a:t>
            </a:r>
            <a:r>
              <a:rPr lang="en-US" sz="2400" dirty="0">
                <a:solidFill>
                  <a:srgbClr val="0070C0"/>
                </a:solidFill>
              </a:rPr>
              <a:t>;</a:t>
            </a:r>
          </a:p>
          <a:p>
            <a:pPr lvl="1"/>
            <a:r>
              <a:rPr lang="en-US" sz="2000" dirty="0" err="1"/>
              <a:t>cin</a:t>
            </a:r>
            <a:r>
              <a:rPr lang="en-US" sz="2000" dirty="0"/>
              <a:t>, </a:t>
            </a:r>
            <a:r>
              <a:rPr lang="en-US" sz="2000" dirty="0" err="1"/>
              <a:t>cout</a:t>
            </a:r>
            <a:r>
              <a:rPr lang="en-US" sz="2000" dirty="0"/>
              <a:t>, </a:t>
            </a:r>
            <a:r>
              <a:rPr lang="en-US" sz="2000" dirty="0" err="1"/>
              <a:t>cerr</a:t>
            </a:r>
            <a:r>
              <a:rPr lang="en-US" sz="2000" dirty="0"/>
              <a:t>, clog</a:t>
            </a:r>
          </a:p>
          <a:p>
            <a:pPr lvl="1"/>
            <a:r>
              <a:rPr lang="en-US" sz="2000" dirty="0" err="1"/>
              <a:t>cin</a:t>
            </a:r>
            <a:r>
              <a:rPr lang="en-US" sz="2000" dirty="0"/>
              <a:t> vs. </a:t>
            </a:r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/>
              <a:t>cin</a:t>
            </a:r>
            <a:endParaRPr lang="en-US" sz="2000" dirty="0"/>
          </a:p>
          <a:p>
            <a:pPr lvl="1"/>
            <a:r>
              <a:rPr lang="en-US" sz="2000" dirty="0" err="1"/>
              <a:t>cout</a:t>
            </a:r>
            <a:r>
              <a:rPr lang="en-US" sz="2000" dirty="0"/>
              <a:t> vs. </a:t>
            </a:r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/>
              <a:t>cout</a:t>
            </a:r>
            <a:endParaRPr lang="en-US" sz="2000" dirty="0"/>
          </a:p>
          <a:p>
            <a:pPr lvl="1"/>
            <a:r>
              <a:rPr lang="en-US" sz="2000" dirty="0" err="1"/>
              <a:t>cout</a:t>
            </a:r>
            <a:r>
              <a:rPr lang="en-US" sz="2000" dirty="0"/>
              <a:t> vs. </a:t>
            </a:r>
            <a:r>
              <a:rPr lang="en-US" sz="2000" dirty="0" err="1"/>
              <a:t>cerr</a:t>
            </a:r>
            <a:r>
              <a:rPr lang="en-US" sz="2000" dirty="0"/>
              <a:t>: different output streams, </a:t>
            </a:r>
            <a:r>
              <a:rPr lang="en-US" sz="2000" dirty="0" err="1"/>
              <a:t>cout</a:t>
            </a:r>
            <a:r>
              <a:rPr lang="en-US" sz="2000" dirty="0"/>
              <a:t> is buffered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70C0"/>
                </a:solidFill>
              </a:rPr>
              <a:t>cout</a:t>
            </a:r>
            <a:r>
              <a:rPr lang="en-US" sz="2400" dirty="0">
                <a:solidFill>
                  <a:srgbClr val="0070C0"/>
                </a:solidFill>
              </a:rPr>
              <a:t> &lt;&lt; “string </a:t>
            </a:r>
            <a:r>
              <a:rPr lang="en-US" sz="2400" dirty="0" err="1">
                <a:solidFill>
                  <a:srgbClr val="0070C0"/>
                </a:solidFill>
              </a:rPr>
              <a:t>xxxx</a:t>
            </a:r>
            <a:r>
              <a:rPr lang="en-US" sz="2400" dirty="0">
                <a:solidFill>
                  <a:srgbClr val="0070C0"/>
                </a:solidFill>
              </a:rPr>
              <a:t>” &lt;&lt; variable &lt;&lt; “string </a:t>
            </a:r>
            <a:r>
              <a:rPr lang="en-US" sz="2400" dirty="0" err="1">
                <a:solidFill>
                  <a:srgbClr val="0070C0"/>
                </a:solidFill>
              </a:rPr>
              <a:t>xxxxx</a:t>
            </a:r>
            <a:r>
              <a:rPr lang="en-US" sz="2400" dirty="0">
                <a:solidFill>
                  <a:srgbClr val="0070C0"/>
                </a:solidFill>
              </a:rPr>
              <a:t>” &lt;&lt;</a:t>
            </a:r>
            <a:r>
              <a:rPr lang="en-US" sz="2400" dirty="0" err="1">
                <a:solidFill>
                  <a:srgbClr val="0070C0"/>
                </a:solidFill>
              </a:rPr>
              <a:t>endl</a:t>
            </a:r>
            <a:r>
              <a:rPr lang="en-US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70C0"/>
                </a:solidFill>
              </a:rPr>
              <a:t>cerr</a:t>
            </a:r>
            <a:r>
              <a:rPr lang="en-US" sz="2400" dirty="0">
                <a:solidFill>
                  <a:srgbClr val="0070C0"/>
                </a:solidFill>
              </a:rPr>
              <a:t> &lt;&lt; “string </a:t>
            </a:r>
            <a:r>
              <a:rPr lang="en-US" sz="2400" dirty="0" err="1">
                <a:solidFill>
                  <a:srgbClr val="0070C0"/>
                </a:solidFill>
              </a:rPr>
              <a:t>xxxx</a:t>
            </a:r>
            <a:r>
              <a:rPr lang="en-US" sz="2400" dirty="0">
                <a:solidFill>
                  <a:srgbClr val="0070C0"/>
                </a:solidFill>
              </a:rPr>
              <a:t>” &lt;&lt; variable &lt;&lt; “string </a:t>
            </a:r>
            <a:r>
              <a:rPr lang="en-US" sz="2400" dirty="0" err="1">
                <a:solidFill>
                  <a:srgbClr val="0070C0"/>
                </a:solidFill>
              </a:rPr>
              <a:t>xxxxx</a:t>
            </a:r>
            <a:r>
              <a:rPr lang="en-US" sz="2400" dirty="0">
                <a:solidFill>
                  <a:srgbClr val="0070C0"/>
                </a:solidFill>
              </a:rPr>
              <a:t>” &lt;&lt;</a:t>
            </a:r>
            <a:r>
              <a:rPr lang="en-US" sz="2400" dirty="0" err="1">
                <a:solidFill>
                  <a:srgbClr val="0070C0"/>
                </a:solidFill>
              </a:rPr>
              <a:t>endl</a:t>
            </a:r>
            <a:r>
              <a:rPr lang="en-US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70C0"/>
                </a:solidFill>
              </a:rPr>
              <a:t>cin</a:t>
            </a:r>
            <a:r>
              <a:rPr lang="en-US" sz="2400" dirty="0">
                <a:solidFill>
                  <a:srgbClr val="0070C0"/>
                </a:solidFill>
              </a:rPr>
              <a:t> &gt;&gt; variable1 &gt;&gt; variable2;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881256" y="1825625"/>
            <a:ext cx="4056743" cy="4351338"/>
          </a:xfrm>
          <a:prstGeom prst="rect">
            <a:avLst/>
          </a:prstGeom>
          <a:ln>
            <a:solidFill>
              <a:srgbClr val="FFC000"/>
            </a:solidFill>
            <a:prstDash val="lgDash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JAVA</a:t>
            </a:r>
            <a:endParaRPr lang="en-US" sz="2000" dirty="0"/>
          </a:p>
          <a:p>
            <a:pPr marL="0" indent="0">
              <a:buNone/>
            </a:pPr>
            <a:r>
              <a:rPr lang="en-US" sz="2200" dirty="0" err="1">
                <a:solidFill>
                  <a:srgbClr val="0070C0"/>
                </a:solidFill>
              </a:rPr>
              <a:t>System.out.print</a:t>
            </a:r>
            <a:r>
              <a:rPr lang="en-US" sz="2200" dirty="0">
                <a:solidFill>
                  <a:srgbClr val="0070C0"/>
                </a:solidFill>
              </a:rPr>
              <a:t>(“hello ”);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0070C0"/>
                </a:solidFill>
              </a:rPr>
              <a:t>System.out.println</a:t>
            </a:r>
            <a:r>
              <a:rPr lang="en-US" sz="2200" dirty="0">
                <a:solidFill>
                  <a:srgbClr val="0070C0"/>
                </a:solidFill>
              </a:rPr>
              <a:t>(“world”);</a:t>
            </a:r>
          </a:p>
          <a:p>
            <a:pPr lvl="1"/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rgbClr val="0070C0"/>
                </a:solidFill>
              </a:rPr>
              <a:t>BufferedReader</a:t>
            </a:r>
            <a:r>
              <a:rPr lang="en-US" sz="2200" dirty="0">
                <a:solidFill>
                  <a:srgbClr val="0070C0"/>
                </a:solidFill>
              </a:rPr>
              <a:t> in = new </a:t>
            </a:r>
            <a:r>
              <a:rPr lang="en-US" sz="2200" dirty="0" err="1">
                <a:solidFill>
                  <a:srgbClr val="0070C0"/>
                </a:solidFill>
              </a:rPr>
              <a:t>BufferedReader</a:t>
            </a:r>
            <a:r>
              <a:rPr lang="en-US" sz="2200" dirty="0">
                <a:solidFill>
                  <a:srgbClr val="0070C0"/>
                </a:solidFill>
              </a:rPr>
              <a:t>(new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   </a:t>
            </a:r>
            <a:r>
              <a:rPr lang="en-US" sz="2200" dirty="0" err="1">
                <a:solidFill>
                  <a:srgbClr val="0070C0"/>
                </a:solidFill>
              </a:rPr>
              <a:t>InputStreamReader</a:t>
            </a:r>
            <a:r>
              <a:rPr lang="en-US" sz="2200" dirty="0">
                <a:solidFill>
                  <a:srgbClr val="0070C0"/>
                </a:solidFill>
              </a:rPr>
              <a:t>(System.in));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</a:rPr>
              <a:t>String text = </a:t>
            </a:r>
            <a:r>
              <a:rPr lang="en-US" sz="2200" dirty="0" err="1">
                <a:solidFill>
                  <a:srgbClr val="0070C0"/>
                </a:solidFill>
              </a:rPr>
              <a:t>in.readLine</a:t>
            </a:r>
            <a:r>
              <a:rPr lang="en-US" sz="2200" dirty="0">
                <a:solidFill>
                  <a:srgbClr val="0070C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109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01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C++ is a strong-typed language</a:t>
            </a:r>
          </a:p>
          <a:p>
            <a:r>
              <a:rPr lang="en-US" dirty="0"/>
              <a:t>C-like casting</a:t>
            </a:r>
          </a:p>
          <a:p>
            <a:endParaRPr lang="en-US" dirty="0"/>
          </a:p>
          <a:p>
            <a:r>
              <a:rPr lang="en-US" dirty="0"/>
              <a:t>Functional</a:t>
            </a:r>
          </a:p>
          <a:p>
            <a:endParaRPr lang="en-US" dirty="0"/>
          </a:p>
          <a:p>
            <a:r>
              <a:rPr lang="en-US" dirty="0"/>
              <a:t>Casting Operators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70C0"/>
                </a:solidFill>
              </a:rPr>
              <a:t>new_type</a:t>
            </a:r>
            <a:r>
              <a:rPr lang="en-US" dirty="0">
                <a:solidFill>
                  <a:srgbClr val="0070C0"/>
                </a:solidFill>
              </a:rPr>
              <a:t> variable = </a:t>
            </a:r>
            <a:r>
              <a:rPr lang="en-US" dirty="0" err="1">
                <a:solidFill>
                  <a:srgbClr val="0070C0"/>
                </a:solidFill>
              </a:rPr>
              <a:t>static_cast</a:t>
            </a:r>
            <a:r>
              <a:rPr lang="en-US" dirty="0">
                <a:solidFill>
                  <a:srgbClr val="0070C0"/>
                </a:solidFill>
              </a:rPr>
              <a:t> &lt;</a:t>
            </a:r>
            <a:r>
              <a:rPr lang="en-US" dirty="0" err="1">
                <a:solidFill>
                  <a:srgbClr val="0070C0"/>
                </a:solidFill>
              </a:rPr>
              <a:t>new_type</a:t>
            </a:r>
            <a:r>
              <a:rPr lang="en-US" dirty="0">
                <a:solidFill>
                  <a:srgbClr val="0070C0"/>
                </a:solidFill>
              </a:rPr>
              <a:t>&gt; (</a:t>
            </a:r>
            <a:r>
              <a:rPr lang="en-US" dirty="0" err="1">
                <a:solidFill>
                  <a:srgbClr val="0070C0"/>
                </a:solidFill>
              </a:rPr>
              <a:t>old_type_expression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70C0"/>
                </a:solidFill>
              </a:rPr>
              <a:t>new_type</a:t>
            </a:r>
            <a:r>
              <a:rPr lang="en-US" dirty="0">
                <a:solidFill>
                  <a:srgbClr val="0070C0"/>
                </a:solidFill>
              </a:rPr>
              <a:t> variable = </a:t>
            </a:r>
            <a:r>
              <a:rPr lang="en-US" dirty="0" err="1">
                <a:solidFill>
                  <a:srgbClr val="0070C0"/>
                </a:solidFill>
              </a:rPr>
              <a:t>dynamic_cast</a:t>
            </a:r>
            <a:r>
              <a:rPr lang="en-US" dirty="0">
                <a:solidFill>
                  <a:srgbClr val="0070C0"/>
                </a:solidFill>
              </a:rPr>
              <a:t> &lt;</a:t>
            </a:r>
            <a:r>
              <a:rPr lang="en-US" dirty="0" err="1">
                <a:solidFill>
                  <a:srgbClr val="0070C0"/>
                </a:solidFill>
              </a:rPr>
              <a:t>new_type</a:t>
            </a:r>
            <a:r>
              <a:rPr lang="en-US" dirty="0">
                <a:solidFill>
                  <a:srgbClr val="0070C0"/>
                </a:solidFill>
              </a:rPr>
              <a:t>&gt; (</a:t>
            </a:r>
            <a:r>
              <a:rPr lang="en-US" dirty="0" err="1">
                <a:solidFill>
                  <a:srgbClr val="0070C0"/>
                </a:solidFill>
              </a:rPr>
              <a:t>old_type_expression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70C0"/>
                </a:solidFill>
              </a:rPr>
              <a:t>new_type</a:t>
            </a:r>
            <a:r>
              <a:rPr lang="en-US" dirty="0">
                <a:solidFill>
                  <a:srgbClr val="0070C0"/>
                </a:solidFill>
              </a:rPr>
              <a:t> variable = </a:t>
            </a:r>
            <a:r>
              <a:rPr lang="en-US" dirty="0" err="1">
                <a:solidFill>
                  <a:srgbClr val="0070C0"/>
                </a:solidFill>
              </a:rPr>
              <a:t>const_cast</a:t>
            </a:r>
            <a:r>
              <a:rPr lang="en-US" dirty="0">
                <a:solidFill>
                  <a:srgbClr val="0070C0"/>
                </a:solidFill>
              </a:rPr>
              <a:t> &lt;</a:t>
            </a:r>
            <a:r>
              <a:rPr lang="en-US" dirty="0" err="1">
                <a:solidFill>
                  <a:srgbClr val="0070C0"/>
                </a:solidFill>
              </a:rPr>
              <a:t>new_type</a:t>
            </a:r>
            <a:r>
              <a:rPr lang="en-US" dirty="0">
                <a:solidFill>
                  <a:srgbClr val="0070C0"/>
                </a:solidFill>
              </a:rPr>
              <a:t>&gt; (</a:t>
            </a:r>
            <a:r>
              <a:rPr lang="en-US" dirty="0" err="1">
                <a:solidFill>
                  <a:srgbClr val="0070C0"/>
                </a:solidFill>
              </a:rPr>
              <a:t>old_type_expression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70C0"/>
                </a:solidFill>
              </a:rPr>
              <a:t>new_type</a:t>
            </a:r>
            <a:r>
              <a:rPr lang="en-US" dirty="0">
                <a:solidFill>
                  <a:srgbClr val="0070C0"/>
                </a:solidFill>
              </a:rPr>
              <a:t> variable = </a:t>
            </a:r>
            <a:r>
              <a:rPr lang="en-US" dirty="0" err="1">
                <a:solidFill>
                  <a:srgbClr val="0070C0"/>
                </a:solidFill>
              </a:rPr>
              <a:t>reinterpret_cast</a:t>
            </a:r>
            <a:r>
              <a:rPr lang="en-US" dirty="0">
                <a:solidFill>
                  <a:srgbClr val="0070C0"/>
                </a:solidFill>
              </a:rPr>
              <a:t> &lt;</a:t>
            </a:r>
            <a:r>
              <a:rPr lang="en-US" dirty="0" err="1">
                <a:solidFill>
                  <a:srgbClr val="0070C0"/>
                </a:solidFill>
              </a:rPr>
              <a:t>new_type</a:t>
            </a:r>
            <a:r>
              <a:rPr lang="en-US" dirty="0">
                <a:solidFill>
                  <a:srgbClr val="0070C0"/>
                </a:solidFill>
              </a:rPr>
              <a:t>&gt; (</a:t>
            </a:r>
            <a:r>
              <a:rPr lang="en-US" dirty="0" err="1">
                <a:solidFill>
                  <a:srgbClr val="0070C0"/>
                </a:solidFill>
              </a:rPr>
              <a:t>old_type_expression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0" y="2445435"/>
            <a:ext cx="2730500" cy="83099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rgbClr val="0070C0"/>
                </a:solidFill>
              </a:rPr>
              <a:t>double x = 1.1;</a:t>
            </a:r>
          </a:p>
          <a:p>
            <a:pPr lvl="1"/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y  = (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) x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3526910"/>
            <a:ext cx="2730500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y = 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(x)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561" y="6104275"/>
            <a:ext cx="7461250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More about </a:t>
            </a:r>
            <a:r>
              <a:rPr lang="en-US" b="1" dirty="0" err="1">
                <a:solidFill>
                  <a:srgbClr val="00B050"/>
                </a:solidFill>
              </a:rPr>
              <a:t>const_cast</a:t>
            </a:r>
            <a:r>
              <a:rPr lang="en-US" b="1" dirty="0">
                <a:solidFill>
                  <a:srgbClr val="00B050"/>
                </a:solidFill>
              </a:rPr>
              <a:t>:</a:t>
            </a:r>
          </a:p>
          <a:p>
            <a:r>
              <a:rPr lang="en-US" dirty="0">
                <a:hlinkClick r:id="rId2"/>
              </a:rPr>
              <a:t>https://www.geeksforgeeks.org/casting-operators-in-c-set-1-const_cast/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12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Pass by Reference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08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“Pass by reference” vs. “Pass by value”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</a:t>
            </a:r>
          </a:p>
          <a:p>
            <a:pPr lvl="1"/>
            <a:r>
              <a:rPr lang="en-US" dirty="0"/>
              <a:t>Aliases only</a:t>
            </a:r>
          </a:p>
          <a:p>
            <a:pPr lvl="1"/>
            <a:r>
              <a:rPr lang="en-US" dirty="0"/>
              <a:t>No storage need be allocated</a:t>
            </a:r>
          </a:p>
          <a:p>
            <a:pPr lvl="1"/>
            <a:r>
              <a:rPr lang="en-US" dirty="0"/>
              <a:t>Can only be initialized</a:t>
            </a:r>
          </a:p>
          <a:p>
            <a:pPr lvl="1"/>
            <a:r>
              <a:rPr lang="en-US" dirty="0"/>
              <a:t>Can never be changed later</a:t>
            </a:r>
          </a:p>
          <a:p>
            <a:pPr lvl="1"/>
            <a:r>
              <a:rPr lang="en-US" dirty="0"/>
              <a:t>Cannot be null</a:t>
            </a:r>
          </a:p>
          <a:p>
            <a:pPr lvl="1"/>
            <a:r>
              <a:rPr lang="en-US" dirty="0"/>
              <a:t>No need to dereference</a:t>
            </a:r>
          </a:p>
          <a:p>
            <a:r>
              <a:rPr lang="en-US" dirty="0"/>
              <a:t>C++: “pass by value” is  the default behavior</a:t>
            </a:r>
          </a:p>
          <a:p>
            <a:pPr lvl="1"/>
            <a:r>
              <a:rPr lang="en-US" dirty="0"/>
              <a:t>Advantages? Easy coding, easy management, protection, etc.</a:t>
            </a:r>
          </a:p>
          <a:p>
            <a:pPr lvl="1"/>
            <a:r>
              <a:rPr lang="en-US" dirty="0"/>
              <a:t>Disadvantages? A copy in stack will be created</a:t>
            </a:r>
          </a:p>
        </p:txBody>
      </p:sp>
    </p:spTree>
    <p:extLst>
      <p:ext uri="{BB962C8B-B14F-4D97-AF65-F5344CB8AC3E}">
        <p14:creationId xmlns:p14="http://schemas.microsoft.com/office/powerpoint/2010/main" val="4262957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Operation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0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D49C-6669-4D8B-9E02-660EA4C9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4B4FD-DAD9-4D1D-8146-1A862A063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quarter at UWB? </a:t>
            </a:r>
          </a:p>
          <a:p>
            <a:r>
              <a:rPr lang="en-US" dirty="0"/>
              <a:t>First quarter as CSS student?</a:t>
            </a:r>
          </a:p>
          <a:p>
            <a:r>
              <a:rPr lang="en-US" dirty="0"/>
              <a:t>Programming Language?</a:t>
            </a:r>
          </a:p>
          <a:p>
            <a:r>
              <a:rPr lang="en-US" dirty="0"/>
              <a:t>Operating Systems?</a:t>
            </a:r>
          </a:p>
          <a:p>
            <a:pPr lvl="1"/>
            <a:r>
              <a:rPr lang="en-US" dirty="0"/>
              <a:t>What does it mean to “know” or “have worked with”  an OS?</a:t>
            </a:r>
          </a:p>
          <a:p>
            <a:pPr lvl="1"/>
            <a:r>
              <a:rPr lang="en-US" dirty="0"/>
              <a:t>As Users: Config, Find/Run Program, Install/Remove new programs</a:t>
            </a:r>
          </a:p>
          <a:p>
            <a:pPr lvl="1"/>
            <a:r>
              <a:rPr lang="en-US" dirty="0"/>
              <a:t>As CS Professions: Files navigation,  System Calls (or APIs)</a:t>
            </a:r>
          </a:p>
          <a:p>
            <a:r>
              <a:rPr lang="en-US" dirty="0"/>
              <a:t>All taking CSS342?</a:t>
            </a:r>
          </a:p>
          <a:p>
            <a:pPr lvl="1"/>
            <a:r>
              <a:rPr lang="en-US" dirty="0"/>
              <a:t>Do well in 342 and … good things will come &gt;$100K job!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74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91317"/>
            <a:ext cx="10515600" cy="128564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#include &lt;</a:t>
            </a:r>
            <a:r>
              <a:rPr lang="en-US" dirty="0" err="1"/>
              <a:t>fstream</a:t>
            </a:r>
            <a:r>
              <a:rPr lang="en-US" dirty="0"/>
              <a:t>&gt;</a:t>
            </a:r>
          </a:p>
          <a:p>
            <a:r>
              <a:rPr lang="en-US" dirty="0" err="1"/>
              <a:t>outFileStream</a:t>
            </a:r>
            <a:r>
              <a:rPr lang="en-US" dirty="0"/>
              <a:t> &lt;&lt; variable</a:t>
            </a:r>
          </a:p>
          <a:p>
            <a:r>
              <a:rPr lang="en-US" dirty="0" err="1"/>
              <a:t>inFileSteam</a:t>
            </a:r>
            <a:r>
              <a:rPr lang="en-US" dirty="0"/>
              <a:t> &gt;&gt; variable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974" y="1242090"/>
            <a:ext cx="8683475" cy="364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2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submit in your .zip file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Primitive3.cpp – </a:t>
            </a:r>
            <a:r>
              <a:rPr lang="en-US" b="1" dirty="0"/>
              <a:t>write by yourself</a:t>
            </a:r>
          </a:p>
          <a:p>
            <a:r>
              <a:rPr lang="en-US" dirty="0"/>
              <a:t>FileOperationPractice.cpp – </a:t>
            </a:r>
            <a:r>
              <a:rPr lang="en-US" b="1" dirty="0"/>
              <a:t>write by yourself</a:t>
            </a:r>
          </a:p>
          <a:p>
            <a:r>
              <a:rPr lang="en-US" dirty="0"/>
              <a:t>AnswersToReferenceDemo.txt – </a:t>
            </a:r>
            <a:r>
              <a:rPr lang="en-US" b="1" dirty="0"/>
              <a:t>answer all questions</a:t>
            </a:r>
          </a:p>
          <a:p>
            <a:r>
              <a:rPr lang="en-US" dirty="0"/>
              <a:t>AnswersToFileDemo.txt – </a:t>
            </a:r>
            <a:r>
              <a:rPr lang="en-US" b="1" dirty="0"/>
              <a:t>answer all questions</a:t>
            </a:r>
          </a:p>
          <a:p>
            <a:endParaRPr lang="en-US" b="1" dirty="0"/>
          </a:p>
          <a:p>
            <a:endParaRPr lang="en-US" b="1" dirty="0"/>
          </a:p>
          <a:p>
            <a:pPr marL="0" indent="0" algn="ctr">
              <a:buNone/>
            </a:pPr>
            <a:r>
              <a:rPr lang="en-US" sz="4000" b="1" dirty="0"/>
              <a:t>Zip All!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87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9048-37D8-47A2-BBB0-89444CD6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Kelvin Sung	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64642-FD9C-49F5-B44E-8DA0C063E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old dude that never leaves</a:t>
            </a:r>
          </a:p>
          <a:p>
            <a:r>
              <a:rPr lang="en-US" dirty="0"/>
              <a:t>My background</a:t>
            </a:r>
          </a:p>
          <a:p>
            <a:pPr lvl="1"/>
            <a:r>
              <a:rPr lang="en-US" dirty="0"/>
              <a:t>Graphics + Videogames </a:t>
            </a:r>
          </a:p>
          <a:p>
            <a:r>
              <a:rPr lang="en-US" dirty="0"/>
              <a:t>Find out more about me:</a:t>
            </a:r>
          </a:p>
          <a:p>
            <a:pPr lvl="1"/>
            <a:r>
              <a:rPr lang="en-US" dirty="0"/>
              <a:t>My </a:t>
            </a:r>
            <a:r>
              <a:rPr lang="en-US" dirty="0">
                <a:hlinkClick r:id="rId2"/>
              </a:rPr>
              <a:t>faculty home page</a:t>
            </a:r>
            <a:endParaRPr lang="en-US" dirty="0"/>
          </a:p>
          <a:p>
            <a:pPr lvl="1"/>
            <a:r>
              <a:rPr lang="en-US" dirty="0"/>
              <a:t>Other classes I teach</a:t>
            </a:r>
          </a:p>
          <a:p>
            <a:pPr lvl="2"/>
            <a:r>
              <a:rPr lang="en-US" dirty="0"/>
              <a:t>CSS385: </a:t>
            </a:r>
            <a:r>
              <a:rPr lang="en-US" dirty="0">
                <a:hlinkClick r:id="rId3"/>
              </a:rPr>
              <a:t>https://myuwbclasses.github.io/CSS385/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CSS451: </a:t>
            </a:r>
            <a:r>
              <a:rPr lang="en-US" dirty="0">
                <a:hlinkClick r:id="rId4"/>
              </a:rPr>
              <a:t>https://myuwbclasses.github.io/CSS451/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CSS452: </a:t>
            </a:r>
            <a:r>
              <a:rPr lang="en-US" dirty="0">
                <a:hlinkClick r:id="rId5"/>
              </a:rPr>
              <a:t>https://myuwbclasses.github.io/CSS452/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CSS552: </a:t>
            </a:r>
            <a:r>
              <a:rPr lang="en-US" dirty="0">
                <a:hlinkClick r:id="rId6"/>
              </a:rPr>
              <a:t>https://myuwbclasses.github.io/CSS552/ </a:t>
            </a:r>
            <a:endParaRPr lang="en-US" dirty="0"/>
          </a:p>
          <a:p>
            <a:pPr lvl="1"/>
            <a:r>
              <a:rPr lang="en-US" dirty="0"/>
              <a:t>My </a:t>
            </a:r>
            <a:r>
              <a:rPr lang="en-US" dirty="0">
                <a:hlinkClick r:id="rId7"/>
              </a:rPr>
              <a:t>current research page</a:t>
            </a:r>
            <a:r>
              <a:rPr lang="en-US" dirty="0"/>
              <a:t>. (Need: CSS342 to participate)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7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A673-23E4-4C8E-868C-8C867392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 of this class	</a:t>
            </a:r>
            <a:r>
              <a:rPr lang="en-US"/>
              <a:t>[prioritizes]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4E53D-1966-40AA-A748-44E1794CD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learn programming languages</a:t>
            </a:r>
          </a:p>
          <a:p>
            <a:r>
              <a:rPr lang="en-US" dirty="0"/>
              <a:t>Learn a [new] OS</a:t>
            </a:r>
          </a:p>
          <a:p>
            <a:r>
              <a:rPr lang="en-US" dirty="0"/>
              <a:t>Learn C++</a:t>
            </a:r>
          </a:p>
        </p:txBody>
      </p:sp>
    </p:spTree>
    <p:extLst>
      <p:ext uri="{BB962C8B-B14F-4D97-AF65-F5344CB8AC3E}">
        <p14:creationId xmlns:p14="http://schemas.microsoft.com/office/powerpoint/2010/main" val="63486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C3A1-C283-4CF3-93D3-C528673C5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5868" cy="1325563"/>
          </a:xfrm>
        </p:spPr>
        <p:txBody>
          <a:bodyPr/>
          <a:lstStyle/>
          <a:p>
            <a:r>
              <a:rPr lang="en-US" dirty="0"/>
              <a:t>Approach to learning a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FBF8F-C48F-438F-B32C-2E0310637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learn programming languages: Syllabus of this class</a:t>
            </a:r>
          </a:p>
          <a:p>
            <a:pPr lvl="1"/>
            <a:r>
              <a:rPr lang="en-US" dirty="0"/>
              <a:t>Tools </a:t>
            </a:r>
            <a:r>
              <a:rPr lang="en-US" dirty="0">
                <a:sym typeface="Wingdings" panose="05000000000000000000" pitchFamily="2" charset="2"/>
              </a:rPr>
              <a:t> Format  I/O + Arrays (Nuances: memory management)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Classes: how to: subclass, override,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Templates, iterator [advanced features in the language]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APIs (e.g., Vectors, Lists, Maps)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Stuff you learn in CSS342</a:t>
            </a:r>
          </a:p>
          <a:p>
            <a:r>
              <a:rPr lang="en-US" dirty="0">
                <a:sym typeface="Wingdings" panose="05000000000000000000" pitchFamily="2" charset="2"/>
              </a:rPr>
              <a:t>Learn OS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Work in the environment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Constant compare to Windows or MACs THEY ARE THE SAME!</a:t>
            </a:r>
          </a:p>
        </p:txBody>
      </p:sp>
    </p:spTree>
    <p:extLst>
      <p:ext uri="{BB962C8B-B14F-4D97-AF65-F5344CB8AC3E}">
        <p14:creationId xmlns:p14="http://schemas.microsoft.com/office/powerpoint/2010/main" val="124352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2C7F-1CD8-479D-8E6F-D2211115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4CCD3-860F-4087-929E-2B3BE3260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Smallest goal, but most important for now</a:t>
            </a:r>
          </a:p>
          <a:p>
            <a:r>
              <a:rPr lang="en-US" dirty="0"/>
              <a:t>Do the Labs</a:t>
            </a:r>
          </a:p>
          <a:p>
            <a:r>
              <a:rPr lang="en-US" dirty="0"/>
              <a:t>Ask Questions, ASK QUESTIONS</a:t>
            </a:r>
          </a:p>
          <a:p>
            <a:r>
              <a:rPr lang="en-US" dirty="0"/>
              <a:t>After done with labs</a:t>
            </a:r>
          </a:p>
          <a:p>
            <a:pPr lvl="1"/>
            <a:r>
              <a:rPr lang="en-US" dirty="0"/>
              <a:t>Try variations, invent new problems to try out</a:t>
            </a:r>
          </a:p>
          <a:p>
            <a:pPr lvl="1"/>
            <a:r>
              <a:rPr lang="en-US" dirty="0"/>
              <a:t>Repeat in C++ Java exercise you have done in CSS142/143</a:t>
            </a:r>
          </a:p>
          <a:p>
            <a:r>
              <a:rPr lang="en-US" dirty="0"/>
              <a:t>Create the positive feedback loop</a:t>
            </a:r>
          </a:p>
          <a:p>
            <a:pPr lvl="1"/>
            <a:r>
              <a:rPr lang="en-US" dirty="0"/>
              <a:t>More you do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better you become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becomes fun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want to do more</a:t>
            </a:r>
          </a:p>
        </p:txBody>
      </p:sp>
    </p:spTree>
    <p:extLst>
      <p:ext uri="{BB962C8B-B14F-4D97-AF65-F5344CB8AC3E}">
        <p14:creationId xmlns:p14="http://schemas.microsoft.com/office/powerpoint/2010/main" val="423674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29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Canvas</a:t>
            </a:r>
          </a:p>
          <a:p>
            <a:pPr lvl="1"/>
            <a:r>
              <a:rPr lang="en-US" dirty="0"/>
              <a:t>Syllabus</a:t>
            </a:r>
          </a:p>
          <a:p>
            <a:pPr lvl="2"/>
            <a:r>
              <a:rPr lang="en-US" dirty="0"/>
              <a:t>Class meets once a week: Friday 1:15pm to 5:15pm</a:t>
            </a:r>
          </a:p>
          <a:p>
            <a:pPr lvl="1"/>
            <a:r>
              <a:rPr lang="en-US"/>
              <a:t>Recommended </a:t>
            </a:r>
            <a:r>
              <a:rPr lang="en-US" dirty="0"/>
              <a:t>System setup</a:t>
            </a:r>
          </a:p>
          <a:p>
            <a:pPr lvl="1"/>
            <a:r>
              <a:rPr lang="en-US" dirty="0"/>
              <a:t>Video tutorials are very cool! (thanks to Professor Michael Stiber)</a:t>
            </a:r>
          </a:p>
          <a:p>
            <a:r>
              <a:rPr lang="en-US" dirty="0"/>
              <a:t>C++</a:t>
            </a:r>
          </a:p>
          <a:p>
            <a:pPr lvl="1"/>
            <a:r>
              <a:rPr lang="en-US" dirty="0">
                <a:hlinkClick r:id="rId2"/>
              </a:rPr>
              <a:t>www.cplusplus.com</a:t>
            </a:r>
            <a:endParaRPr lang="en-US" dirty="0"/>
          </a:p>
          <a:p>
            <a:pPr lvl="1"/>
            <a:r>
              <a:rPr lang="en-US" dirty="0"/>
              <a:t>Books listed in the syllabus</a:t>
            </a:r>
          </a:p>
          <a:p>
            <a:pPr lvl="4"/>
            <a:endParaRPr lang="en-US" dirty="0"/>
          </a:p>
          <a:p>
            <a:r>
              <a:rPr lang="en-US" dirty="0"/>
              <a:t>Goals – The mechanics of and </a:t>
            </a:r>
            <a:r>
              <a:rPr lang="en-US" b="1" dirty="0"/>
              <a:t>not </a:t>
            </a:r>
            <a:r>
              <a:rPr lang="en-US" dirty="0"/>
              <a:t>the application of C++</a:t>
            </a:r>
          </a:p>
          <a:p>
            <a:pPr lvl="1"/>
            <a:r>
              <a:rPr lang="en-US" dirty="0"/>
              <a:t>Pick up an existing project written in C++</a:t>
            </a:r>
          </a:p>
          <a:p>
            <a:pPr lvl="1"/>
            <a:r>
              <a:rPr lang="en-US" dirty="0"/>
              <a:t>Start a new project using C++</a:t>
            </a:r>
          </a:p>
          <a:p>
            <a:pPr lvl="1"/>
            <a:r>
              <a:rPr lang="en-US" dirty="0"/>
              <a:t>Transform a project from other programming languages to C++</a:t>
            </a:r>
          </a:p>
          <a:p>
            <a:pPr lvl="1"/>
            <a:r>
              <a:rPr lang="en-US" b="1" dirty="0"/>
              <a:t>NOT: </a:t>
            </a:r>
            <a:r>
              <a:rPr lang="en-US" dirty="0"/>
              <a:t>how to use a specific language feature (e.g., private subclass)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760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389C-17F7-412B-B118-5B9654503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729F-3216-4D0E-B2F3-90A64143C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116"/>
            <a:ext cx="10515600" cy="4351338"/>
          </a:xfrm>
        </p:spPr>
        <p:txBody>
          <a:bodyPr/>
          <a:lstStyle/>
          <a:p>
            <a:r>
              <a:rPr lang="en-US" dirty="0"/>
              <a:t>Pass/Fail: do not count towards GPA, do not affect your graduation</a:t>
            </a:r>
          </a:p>
          <a:p>
            <a:pPr lvl="1"/>
            <a:r>
              <a:rPr lang="en-US" dirty="0"/>
              <a:t>So, how about it? Let’s learn without worries!</a:t>
            </a:r>
          </a:p>
          <a:p>
            <a:r>
              <a:rPr lang="en-US" dirty="0"/>
              <a:t>You MUST participate!</a:t>
            </a:r>
          </a:p>
          <a:p>
            <a:r>
              <a:rPr lang="en-US" dirty="0"/>
              <a:t>You must SUBMIT every assignment </a:t>
            </a:r>
          </a:p>
          <a:p>
            <a:r>
              <a:rPr lang="en-US" dirty="0"/>
              <a:t>You must show an honest effort has been made with tangible results</a:t>
            </a:r>
          </a:p>
          <a:p>
            <a:pPr lvl="1"/>
            <a:r>
              <a:rPr lang="en-US" dirty="0"/>
              <a:t>“An honest effort” some/most things work. </a:t>
            </a:r>
          </a:p>
          <a:p>
            <a:r>
              <a:rPr lang="en-US" dirty="0"/>
              <a:t>We will download, compile, run, examine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4320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remote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csslab.uwb.edu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our lab, ALWAYS compile with: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g++   filename.cpp   // g++ all small case!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Your system should have been set up, at this point you should be able to enter HelloWorld.cpp, compile, and run.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94037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</TotalTime>
  <Words>1238</Words>
  <Application>Microsoft Office PowerPoint</Application>
  <PresentationFormat>Widescreen</PresentationFormat>
  <Paragraphs>184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CSSSKL 342: Programming Issues With Object-Oriented Languages</vt:lpstr>
      <vt:lpstr>You are …</vt:lpstr>
      <vt:lpstr>I am Kelvin Sung : </vt:lpstr>
      <vt:lpstr>Learning Goals of this class [prioritizes]</vt:lpstr>
      <vt:lpstr>Approach to learning a Programming Language</vt:lpstr>
      <vt:lpstr>Learn C++</vt:lpstr>
      <vt:lpstr>About the course</vt:lpstr>
      <vt:lpstr>Grades</vt:lpstr>
      <vt:lpstr>Our remote machines</vt:lpstr>
      <vt:lpstr>Linux Basic</vt:lpstr>
      <vt:lpstr>C++ 101</vt:lpstr>
      <vt:lpstr>Development Environment</vt:lpstr>
      <vt:lpstr>Main program – The entry point</vt:lpstr>
      <vt:lpstr>iostream</vt:lpstr>
      <vt:lpstr>Type Conversion</vt:lpstr>
      <vt:lpstr>Explicit Conversions</vt:lpstr>
      <vt:lpstr>Pass by Reference</vt:lpstr>
      <vt:lpstr>“Pass by reference” vs. “Pass by value”</vt:lpstr>
      <vt:lpstr>File Operation</vt:lpstr>
      <vt:lpstr>File I/O</vt:lpstr>
      <vt:lpstr>What to submit in your .zip file </vt:lpstr>
    </vt:vector>
  </TitlesOfParts>
  <Company>UWB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332: Programming Issues With Object-Oriented Languages</dc:title>
  <dc:creator>Yang Peng</dc:creator>
  <cp:lastModifiedBy>Kelvin Sung</cp:lastModifiedBy>
  <cp:revision>164</cp:revision>
  <dcterms:created xsi:type="dcterms:W3CDTF">2015-10-01T16:33:54Z</dcterms:created>
  <dcterms:modified xsi:type="dcterms:W3CDTF">2025-09-26T18:34:33Z</dcterms:modified>
</cp:coreProperties>
</file>