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2" r:id="rId5"/>
    <p:sldId id="261" r:id="rId6"/>
    <p:sldId id="266" r:id="rId7"/>
    <p:sldId id="265" r:id="rId8"/>
    <p:sldId id="263" r:id="rId9"/>
    <p:sldId id="269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62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Peng" userId="e05184beba8f5d8e" providerId="LiveId" clId="{9CE85CC9-5AA5-4649-BD4C-F308E4928AD9}"/>
    <pc:docChg chg="undo custSel addSld modSld">
      <pc:chgData name="Yang Peng" userId="e05184beba8f5d8e" providerId="LiveId" clId="{9CE85CC9-5AA5-4649-BD4C-F308E4928AD9}" dt="2018-01-20T20:18:15.521" v="149" actId="20577"/>
      <pc:docMkLst>
        <pc:docMk/>
      </pc:docMkLst>
      <pc:sldChg chg="addSp modSp add">
        <pc:chgData name="Yang Peng" userId="e05184beba8f5d8e" providerId="LiveId" clId="{9CE85CC9-5AA5-4649-BD4C-F308E4928AD9}" dt="2018-01-20T20:18:15.521" v="149" actId="20577"/>
        <pc:sldMkLst>
          <pc:docMk/>
          <pc:sldMk cId="1396077786" sldId="268"/>
        </pc:sldMkLst>
        <pc:spChg chg="mod">
          <ac:chgData name="Yang Peng" userId="e05184beba8f5d8e" providerId="LiveId" clId="{9CE85CC9-5AA5-4649-BD4C-F308E4928AD9}" dt="2018-01-19T17:42:51.270" v="1" actId="208"/>
          <ac:spMkLst>
            <pc:docMk/>
            <pc:sldMk cId="1396077786" sldId="268"/>
            <ac:spMk id="2" creationId="{B80C2317-3AB3-438F-8FE7-E52BED88C990}"/>
          </ac:spMkLst>
        </pc:spChg>
        <pc:spChg chg="mod">
          <ac:chgData name="Yang Peng" userId="e05184beba8f5d8e" providerId="LiveId" clId="{9CE85CC9-5AA5-4649-BD4C-F308E4928AD9}" dt="2018-01-19T17:52:34.695" v="141" actId="208"/>
          <ac:spMkLst>
            <pc:docMk/>
            <pc:sldMk cId="1396077786" sldId="268"/>
            <ac:spMk id="3" creationId="{4CD3FD00-FDB7-4994-AEE3-B53BCF2A67D1}"/>
          </ac:spMkLst>
        </pc:spChg>
        <pc:spChg chg="add mod">
          <ac:chgData name="Yang Peng" userId="e05184beba8f5d8e" providerId="LiveId" clId="{9CE85CC9-5AA5-4649-BD4C-F308E4928AD9}" dt="2018-01-19T17:44:22.036" v="8" actId="1076"/>
          <ac:spMkLst>
            <pc:docMk/>
            <pc:sldMk cId="1396077786" sldId="268"/>
            <ac:spMk id="5" creationId="{56595886-9E48-474B-9975-CFB21348469E}"/>
          </ac:spMkLst>
        </pc:spChg>
        <pc:spChg chg="add mod">
          <ac:chgData name="Yang Peng" userId="e05184beba8f5d8e" providerId="LiveId" clId="{9CE85CC9-5AA5-4649-BD4C-F308E4928AD9}" dt="2018-01-20T20:18:15.521" v="149" actId="20577"/>
          <ac:spMkLst>
            <pc:docMk/>
            <pc:sldMk cId="1396077786" sldId="268"/>
            <ac:spMk id="6" creationId="{46F3297F-958E-4609-8ADF-933EC8F80622}"/>
          </ac:spMkLst>
        </pc:spChg>
        <pc:picChg chg="add mod">
          <ac:chgData name="Yang Peng" userId="e05184beba8f5d8e" providerId="LiveId" clId="{9CE85CC9-5AA5-4649-BD4C-F308E4928AD9}" dt="2018-01-19T17:43:27.005" v="4" actId="1076"/>
          <ac:picMkLst>
            <pc:docMk/>
            <pc:sldMk cId="1396077786" sldId="268"/>
            <ac:picMk id="4" creationId="{7C0A6589-FE2C-4629-9514-D0091E9009B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D46B-03A2-4829-BAA9-90519C3C6A74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7D69-D8AC-4D95-BEB8-2DBDDF304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31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D46B-03A2-4829-BAA9-90519C3C6A74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7D69-D8AC-4D95-BEB8-2DBDDF304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78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D46B-03A2-4829-BAA9-90519C3C6A74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7D69-D8AC-4D95-BEB8-2DBDDF304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91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D46B-03A2-4829-BAA9-90519C3C6A74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7D69-D8AC-4D95-BEB8-2DBDDF304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7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D46B-03A2-4829-BAA9-90519C3C6A74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7D69-D8AC-4D95-BEB8-2DBDDF304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3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D46B-03A2-4829-BAA9-90519C3C6A74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7D69-D8AC-4D95-BEB8-2DBDDF304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6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D46B-03A2-4829-BAA9-90519C3C6A74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7D69-D8AC-4D95-BEB8-2DBDDF304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41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D46B-03A2-4829-BAA9-90519C3C6A74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7D69-D8AC-4D95-BEB8-2DBDDF304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4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D46B-03A2-4829-BAA9-90519C3C6A74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7D69-D8AC-4D95-BEB8-2DBDDF304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82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D46B-03A2-4829-BAA9-90519C3C6A74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7D69-D8AC-4D95-BEB8-2DBDDF304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61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D46B-03A2-4829-BAA9-90519C3C6A74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7D69-D8AC-4D95-BEB8-2DBDDF304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7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4D46B-03A2-4829-BAA9-90519C3C6A74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47D69-D8AC-4D95-BEB8-2DBDDF304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39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CSSSKL</a:t>
            </a:r>
            <a:r>
              <a:rPr lang="en-US" dirty="0" smtClean="0"/>
              <a:t> 342 </a:t>
            </a:r>
            <a:r>
              <a:rPr lang="en-US" dirty="0"/>
              <a:t>Lab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Class, inheritance, operator overloading, lifespan</a:t>
            </a:r>
          </a:p>
        </p:txBody>
      </p:sp>
    </p:spTree>
    <p:extLst>
      <p:ext uri="{BB962C8B-B14F-4D97-AF65-F5344CB8AC3E}">
        <p14:creationId xmlns:p14="http://schemas.microsoft.com/office/powerpoint/2010/main" val="3827781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stream operators in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5040"/>
          </a:xfrm>
        </p:spPr>
        <p:txBody>
          <a:bodyPr>
            <a:normAutofit/>
          </a:bodyPr>
          <a:lstStyle/>
          <a:p>
            <a:r>
              <a:rPr lang="en-US" dirty="0"/>
              <a:t>Stream operators “&lt;&lt;” and “&gt;&gt;”</a:t>
            </a:r>
          </a:p>
          <a:p>
            <a:pPr lvl="1"/>
            <a:r>
              <a:rPr lang="en-US" dirty="0" err="1"/>
              <a:t>cout</a:t>
            </a:r>
            <a:r>
              <a:rPr lang="en-US" dirty="0"/>
              <a:t> is an object of </a:t>
            </a:r>
            <a:r>
              <a:rPr lang="en-US" dirty="0" err="1"/>
              <a:t>ostream</a:t>
            </a:r>
            <a:r>
              <a:rPr lang="en-US" dirty="0"/>
              <a:t> class and </a:t>
            </a:r>
            <a:r>
              <a:rPr lang="en-US" dirty="0" err="1"/>
              <a:t>cin</a:t>
            </a:r>
            <a:r>
              <a:rPr lang="en-US" dirty="0"/>
              <a:t> is an object </a:t>
            </a:r>
            <a:r>
              <a:rPr lang="en-US" dirty="0" err="1"/>
              <a:t>istream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These operators must be overloaded as a global function</a:t>
            </a:r>
          </a:p>
          <a:p>
            <a:pPr lvl="2"/>
            <a:r>
              <a:rPr lang="en-US" dirty="0"/>
              <a:t>If we want to allow them to access private data members of class, we must make them friend.</a:t>
            </a:r>
          </a:p>
          <a:p>
            <a:pPr lvl="2"/>
            <a:endParaRPr lang="en-US" dirty="0"/>
          </a:p>
          <a:p>
            <a:r>
              <a:rPr lang="en-US" dirty="0"/>
              <a:t>Reason</a:t>
            </a:r>
          </a:p>
          <a:p>
            <a:pPr lvl="1"/>
            <a:r>
              <a:rPr lang="en-US" dirty="0"/>
              <a:t>If an operator is overloaded as member of an object , then it must be a member of the object on left side of the operator</a:t>
            </a:r>
          </a:p>
          <a:p>
            <a:pPr lvl="2"/>
            <a:r>
              <a:rPr lang="en-US" dirty="0"/>
              <a:t>E.g., statement “ob1 + ob2” (let ob1 and ob2 be objects of two different classes)</a:t>
            </a:r>
          </a:p>
          <a:p>
            <a:pPr lvl="2"/>
            <a:r>
              <a:rPr lang="en-US" dirty="0"/>
              <a:t>To make this statement compile, we must overload ‘+’ in class of ‘ob1’ or make ‘+’ a global function</a:t>
            </a:r>
          </a:p>
        </p:txBody>
      </p:sp>
    </p:spTree>
    <p:extLst>
      <p:ext uri="{BB962C8B-B14F-4D97-AF65-F5344CB8AC3E}">
        <p14:creationId xmlns:p14="http://schemas.microsoft.com/office/powerpoint/2010/main" val="3159102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0C2317-3AB3-438F-8FE7-E52BED88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Increment/decrement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D3FD00-FDB7-4994-AEE3-B53BCF2A6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80518"/>
            <a:ext cx="4970417" cy="2825082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T&amp; T::operator++()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this-&gt;</a:t>
            </a:r>
            <a:r>
              <a:rPr lang="en-US" dirty="0" err="1"/>
              <a:t>datamember</a:t>
            </a:r>
            <a:r>
              <a:rPr lang="en-US" dirty="0"/>
              <a:t> += 1;</a:t>
            </a:r>
          </a:p>
          <a:p>
            <a:pPr marL="0" indent="0">
              <a:buNone/>
            </a:pPr>
            <a:r>
              <a:rPr lang="en-US" dirty="0"/>
              <a:t>    return *this;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C0A6589-FE2C-4629-9514-D0091E900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1634761"/>
            <a:ext cx="10925175" cy="18764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6595886-9E48-474B-9975-CFB21348469E}"/>
              </a:ext>
            </a:extLst>
          </p:cNvPr>
          <p:cNvSpPr/>
          <p:nvPr/>
        </p:nvSpPr>
        <p:spPr>
          <a:xfrm>
            <a:off x="5500134" y="3511186"/>
            <a:ext cx="6058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http://en.cppreference.com/w/cpp/language/operator_incdec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46F3297F-958E-4609-8ADF-933EC8F80622}"/>
              </a:ext>
            </a:extLst>
          </p:cNvPr>
          <p:cNvSpPr txBox="1">
            <a:spLocks/>
          </p:cNvSpPr>
          <p:nvPr/>
        </p:nvSpPr>
        <p:spPr>
          <a:xfrm>
            <a:off x="6095999" y="3881367"/>
            <a:ext cx="4970417" cy="2825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 T::operator++(int)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T temp(this-&gt;</a:t>
            </a:r>
            <a:r>
              <a:rPr lang="en-US" dirty="0" err="1"/>
              <a:t>datamember</a:t>
            </a:r>
            <a:r>
              <a:rPr lang="en-US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this-&gt;</a:t>
            </a:r>
            <a:r>
              <a:rPr lang="en-US" dirty="0" err="1"/>
              <a:t>datamember</a:t>
            </a:r>
            <a:r>
              <a:rPr lang="en-US" dirty="0"/>
              <a:t> +=1;</a:t>
            </a:r>
          </a:p>
          <a:p>
            <a:pPr marL="0" indent="0">
              <a:buNone/>
            </a:pPr>
            <a:r>
              <a:rPr lang="en-US"/>
              <a:t>    return temp</a:t>
            </a:r>
            <a:r>
              <a:rPr lang="en-US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6077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Review: How does a C++ program look like?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Program consists of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400" dirty="0"/>
              <a:t>Driver file (main)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400" dirty="0"/>
              <a:t>Classes (ex, </a:t>
            </a:r>
            <a:r>
              <a:rPr lang="en-US" sz="2400" dirty="0" err="1"/>
              <a:t>MyClass</a:t>
            </a:r>
            <a:r>
              <a:rPr lang="en-US" sz="2400" dirty="0"/>
              <a:t>)</a:t>
            </a:r>
          </a:p>
          <a:p>
            <a:pPr marL="704088" lvl="2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000" dirty="0" err="1"/>
              <a:t>MyClass.h</a:t>
            </a:r>
            <a:r>
              <a:rPr lang="en-US" sz="2000" dirty="0"/>
              <a:t> -- interface</a:t>
            </a:r>
          </a:p>
          <a:p>
            <a:pPr marL="704088" lvl="2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000" dirty="0"/>
              <a:t>MyClass.cpp  -- implementation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600" dirty="0"/>
              <a:t>Interface (.h file)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400" dirty="0"/>
              <a:t>public:  functions called by others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400" dirty="0"/>
              <a:t>private:  data, helper functions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600" dirty="0"/>
              <a:t>Implementation (.</a:t>
            </a:r>
            <a:r>
              <a:rPr lang="en-US" sz="2600" dirty="0" err="1"/>
              <a:t>cpp</a:t>
            </a:r>
            <a:r>
              <a:rPr lang="en-US" sz="2600" dirty="0"/>
              <a:t> file)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400" dirty="0" err="1"/>
              <a:t>MyClass</a:t>
            </a:r>
            <a:r>
              <a:rPr lang="en-US" sz="2400" dirty="0"/>
              <a:t>::function()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607699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 C++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2933" y="1495953"/>
            <a:ext cx="9144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ACppClass</a:t>
            </a:r>
            <a:r>
              <a:rPr lang="en-US" dirty="0"/>
              <a:t>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F0"/>
                </a:solidFill>
              </a:rPr>
              <a:t>// constructors</a:t>
            </a:r>
          </a:p>
          <a:p>
            <a:r>
              <a:rPr lang="en-US" dirty="0"/>
              <a:t>	</a:t>
            </a:r>
            <a:r>
              <a:rPr lang="en-US" dirty="0" err="1"/>
              <a:t>ACppClass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ACppClass</a:t>
            </a:r>
            <a:r>
              <a:rPr lang="en-US" dirty="0"/>
              <a:t>&amp; </a:t>
            </a:r>
            <a:r>
              <a:rPr lang="en-US" dirty="0" err="1"/>
              <a:t>AcppClass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AcppClass</a:t>
            </a:r>
            <a:r>
              <a:rPr lang="en-US" dirty="0"/>
              <a:t>&amp;);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F0"/>
                </a:solidFill>
              </a:rPr>
              <a:t>// destructor</a:t>
            </a:r>
          </a:p>
          <a:p>
            <a:r>
              <a:rPr lang="en-US" dirty="0"/>
              <a:t>	~</a:t>
            </a:r>
            <a:r>
              <a:rPr lang="en-US" dirty="0" err="1"/>
              <a:t>ACppClass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F0"/>
                </a:solidFill>
              </a:rPr>
              <a:t>// methods exposed  to external users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method1();</a:t>
            </a:r>
          </a:p>
          <a:p>
            <a:r>
              <a:rPr lang="en-US" dirty="0"/>
              <a:t>	double method2(</a:t>
            </a:r>
            <a:r>
              <a:rPr lang="en-US" dirty="0" err="1"/>
              <a:t>int</a:t>
            </a:r>
            <a:r>
              <a:rPr lang="en-US" dirty="0"/>
              <a:t>, double);</a:t>
            </a:r>
          </a:p>
          <a:p>
            <a:r>
              <a:rPr lang="en-US" dirty="0"/>
              <a:t>private: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F0"/>
                </a:solidFill>
              </a:rPr>
              <a:t>// data members a class does not want to share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data1;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data2;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F0"/>
                </a:solidFill>
              </a:rPr>
              <a:t>// helper functions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helper();</a:t>
            </a:r>
          </a:p>
          <a:p>
            <a:r>
              <a:rPr lang="en-US" dirty="0"/>
              <a:t>protected:</a:t>
            </a:r>
          </a:p>
          <a:p>
            <a:r>
              <a:rPr lang="en-US" dirty="0"/>
              <a:t>	// other data and methods </a:t>
            </a:r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038575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32933" y="1953153"/>
            <a:ext cx="47074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ParentClass</a:t>
            </a:r>
            <a:r>
              <a:rPr lang="en-US" dirty="0"/>
              <a:t> {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class </a:t>
            </a:r>
            <a:r>
              <a:rPr lang="en-US" dirty="0" err="1"/>
              <a:t>ChildClass</a:t>
            </a:r>
            <a:r>
              <a:rPr lang="en-US" dirty="0"/>
              <a:t> : </a:t>
            </a:r>
            <a:r>
              <a:rPr lang="en-US" b="1" dirty="0">
                <a:solidFill>
                  <a:srgbClr val="00B0F0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 err="1"/>
              <a:t>ParentClass</a:t>
            </a:r>
            <a:r>
              <a:rPr lang="en-US" dirty="0"/>
              <a:t> {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class </a:t>
            </a:r>
            <a:r>
              <a:rPr lang="en-US" dirty="0" err="1"/>
              <a:t>GrantChildClass</a:t>
            </a:r>
            <a:r>
              <a:rPr lang="en-US" dirty="0"/>
              <a:t> : </a:t>
            </a:r>
            <a:r>
              <a:rPr lang="en-US" b="1" dirty="0">
                <a:solidFill>
                  <a:srgbClr val="00B0F0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 err="1"/>
              <a:t>ChildClass</a:t>
            </a:r>
            <a:r>
              <a:rPr lang="en-US" dirty="0"/>
              <a:t> {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96466" y="1953153"/>
            <a:ext cx="47074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ParentClass</a:t>
            </a:r>
            <a:r>
              <a:rPr lang="en-US" dirty="0"/>
              <a:t> {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class </a:t>
            </a:r>
            <a:r>
              <a:rPr lang="en-US" dirty="0" err="1"/>
              <a:t>ChildClass</a:t>
            </a:r>
            <a:r>
              <a:rPr lang="en-US" dirty="0"/>
              <a:t> : </a:t>
            </a:r>
            <a:r>
              <a:rPr lang="en-US" b="1" dirty="0">
                <a:solidFill>
                  <a:srgbClr val="FF0000"/>
                </a:solidFill>
              </a:rPr>
              <a:t>private</a:t>
            </a:r>
            <a:r>
              <a:rPr lang="en-US" dirty="0"/>
              <a:t> </a:t>
            </a:r>
            <a:r>
              <a:rPr lang="en-US" dirty="0" err="1"/>
              <a:t>ParentClass</a:t>
            </a:r>
            <a:r>
              <a:rPr lang="en-US" dirty="0"/>
              <a:t> {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505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A method of a class</a:t>
            </a:r>
          </a:p>
          <a:p>
            <a:pPr lvl="1">
              <a:spcBef>
                <a:spcPts val="1000"/>
              </a:spcBef>
              <a:tabLst>
                <a:tab pos="91440" algn="l"/>
                <a:tab pos="640080" algn="l"/>
              </a:tabLst>
            </a:pPr>
            <a:r>
              <a:rPr lang="en-US" sz="2600" dirty="0"/>
              <a:t>The </a:t>
            </a:r>
            <a:r>
              <a:rPr lang="en-US" sz="2600" b="1" dirty="0">
                <a:solidFill>
                  <a:srgbClr val="FF0000"/>
                </a:solidFill>
              </a:rPr>
              <a:t>method name </a:t>
            </a:r>
            <a:r>
              <a:rPr lang="en-US" sz="2600" dirty="0"/>
              <a:t>is the </a:t>
            </a:r>
            <a:r>
              <a:rPr lang="en-US" sz="2600" b="1" dirty="0">
                <a:solidFill>
                  <a:srgbClr val="FF0000"/>
                </a:solidFill>
              </a:rPr>
              <a:t>same as the class</a:t>
            </a:r>
          </a:p>
          <a:p>
            <a:pPr lvl="1">
              <a:spcBef>
                <a:spcPts val="1000"/>
              </a:spcBef>
              <a:tabLst>
                <a:tab pos="91440" algn="l"/>
                <a:tab pos="640080" algn="l"/>
              </a:tabLst>
            </a:pPr>
            <a:r>
              <a:rPr lang="en-US" sz="2600" b="1" dirty="0">
                <a:solidFill>
                  <a:srgbClr val="FF0000"/>
                </a:solidFill>
              </a:rPr>
              <a:t>NO return value</a:t>
            </a:r>
            <a:r>
              <a:rPr lang="en-US" sz="2600" dirty="0"/>
              <a:t>, not even void</a:t>
            </a:r>
          </a:p>
          <a:p>
            <a:pPr lvl="2">
              <a:spcBef>
                <a:spcPts val="1000"/>
              </a:spcBef>
              <a:tabLst>
                <a:tab pos="91440" algn="l"/>
                <a:tab pos="640080" algn="l"/>
              </a:tabLst>
            </a:pPr>
            <a:r>
              <a:rPr lang="en-US" sz="2200" dirty="0"/>
              <a:t>Default constructor – no parameter</a:t>
            </a:r>
          </a:p>
          <a:p>
            <a:pPr lvl="2">
              <a:spcBef>
                <a:spcPts val="1000"/>
              </a:spcBef>
              <a:tabLst>
                <a:tab pos="91440" algn="l"/>
                <a:tab pos="640080" algn="l"/>
              </a:tabLst>
            </a:pPr>
            <a:r>
              <a:rPr lang="en-US" sz="2200" dirty="0"/>
              <a:t>Parameterized constructor – one or more parameters</a:t>
            </a:r>
          </a:p>
          <a:p>
            <a:pPr lvl="8">
              <a:spcBef>
                <a:spcPts val="1000"/>
              </a:spcBef>
              <a:tabLst>
                <a:tab pos="91440" algn="l"/>
                <a:tab pos="640080" algn="l"/>
              </a:tabLst>
            </a:pPr>
            <a:endParaRPr lang="en-US" dirty="0"/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What shall be done in a constructor?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600" dirty="0"/>
              <a:t>Initialize private data</a:t>
            </a:r>
          </a:p>
          <a:p>
            <a:pPr marL="978408" lvl="2">
              <a:spcBef>
                <a:spcPts val="1000"/>
              </a:spcBef>
              <a:tabLst>
                <a:tab pos="91440" algn="l"/>
                <a:tab pos="640080" algn="l"/>
              </a:tabLst>
            </a:pPr>
            <a:r>
              <a:rPr lang="en-US" sz="2200" dirty="0"/>
              <a:t>Initialization list or</a:t>
            </a:r>
          </a:p>
          <a:p>
            <a:pPr marL="978408" lvl="2">
              <a:spcBef>
                <a:spcPts val="1000"/>
              </a:spcBef>
              <a:tabLst>
                <a:tab pos="91440" algn="l"/>
                <a:tab pos="640080" algn="l"/>
              </a:tabLst>
            </a:pPr>
            <a:r>
              <a:rPr lang="en-US" sz="2200" dirty="0"/>
              <a:t>Initialize within the constructor body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600" dirty="0"/>
              <a:t>Your job: allocate dynamic memory</a:t>
            </a:r>
          </a:p>
          <a:p>
            <a:pPr marL="3264408" lvl="7">
              <a:spcBef>
                <a:spcPts val="1000"/>
              </a:spcBef>
              <a:tabLst>
                <a:tab pos="91440" algn="l"/>
                <a:tab pos="640080" algn="l"/>
              </a:tabLst>
            </a:pPr>
            <a:endParaRPr lang="en-US" dirty="0"/>
          </a:p>
          <a:p>
            <a:pPr marL="64008">
              <a:tabLst>
                <a:tab pos="91440" algn="l"/>
                <a:tab pos="640080" algn="l"/>
              </a:tabLst>
            </a:pPr>
            <a:r>
              <a:rPr lang="en-US" sz="3000" dirty="0"/>
              <a:t>The compiler will use the most matched constructor when compiling your code</a:t>
            </a:r>
          </a:p>
          <a:p>
            <a:pPr marL="521208" lvl="1">
              <a:tabLst>
                <a:tab pos="91440" algn="l"/>
                <a:tab pos="640080" algn="l"/>
              </a:tabLst>
            </a:pPr>
            <a:r>
              <a:rPr lang="en-US" sz="2600" dirty="0"/>
              <a:t>Automatically called</a:t>
            </a:r>
          </a:p>
        </p:txBody>
      </p:sp>
    </p:spTree>
    <p:extLst>
      <p:ext uri="{BB962C8B-B14F-4D97-AF65-F5344CB8AC3E}">
        <p14:creationId xmlns:p14="http://schemas.microsoft.com/office/powerpoint/2010/main" val="2633664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Not available in JAVA</a:t>
            </a:r>
          </a:p>
          <a:p>
            <a:pPr marL="0" indent="0">
              <a:buNone/>
            </a:pPr>
            <a:r>
              <a:rPr lang="en-US" dirty="0"/>
              <a:t>~</a:t>
            </a:r>
            <a:r>
              <a:rPr lang="en-US" dirty="0" err="1"/>
              <a:t>ClassName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			</a:t>
            </a:r>
          </a:p>
          <a:p>
            <a:r>
              <a:rPr lang="en-US" dirty="0"/>
              <a:t>No parameter</a:t>
            </a:r>
          </a:p>
          <a:p>
            <a:r>
              <a:rPr lang="en-US" dirty="0"/>
              <a:t>No return value</a:t>
            </a:r>
          </a:p>
          <a:p>
            <a:pPr lvl="3"/>
            <a:endParaRPr lang="en-US" dirty="0"/>
          </a:p>
          <a:p>
            <a:r>
              <a:rPr lang="en-US" dirty="0"/>
              <a:t>Automatically called when an object is out of its lifespan</a:t>
            </a:r>
          </a:p>
          <a:p>
            <a:r>
              <a:rPr lang="en-US" dirty="0"/>
              <a:t>Your job: delete dynamically allocated memory</a:t>
            </a:r>
          </a:p>
        </p:txBody>
      </p:sp>
    </p:spTree>
    <p:extLst>
      <p:ext uri="{BB962C8B-B14F-4D97-AF65-F5344CB8AC3E}">
        <p14:creationId xmlns:p14="http://schemas.microsoft.com/office/powerpoint/2010/main" val="913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Variable/Object lifespan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Global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a;</a:t>
            </a:r>
          </a:p>
          <a:p>
            <a:pPr marL="457200" lvl="1" indent="0">
              <a:buNone/>
            </a:pPr>
            <a:r>
              <a:rPr lang="en-US" dirty="0" err="1"/>
              <a:t>int</a:t>
            </a:r>
            <a:r>
              <a:rPr lang="en-US" dirty="0"/>
              <a:t> main(){…}</a:t>
            </a:r>
          </a:p>
          <a:p>
            <a:r>
              <a:rPr lang="en-US" dirty="0"/>
              <a:t>Local</a:t>
            </a:r>
          </a:p>
          <a:p>
            <a:pPr marL="457200" lvl="1" indent="0">
              <a:buNone/>
            </a:pPr>
            <a:r>
              <a:rPr lang="en-US" dirty="0"/>
              <a:t>void Foo 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a=1;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In block</a:t>
            </a:r>
          </a:p>
          <a:p>
            <a:pPr marL="457200" lvl="1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a=2;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static</a:t>
            </a:r>
          </a:p>
          <a:p>
            <a:pPr marL="0" indent="0">
              <a:buNone/>
            </a:pPr>
            <a:r>
              <a:rPr lang="en-US" dirty="0"/>
              <a:t>	static </a:t>
            </a:r>
            <a:r>
              <a:rPr lang="en-US" dirty="0" err="1"/>
              <a:t>int</a:t>
            </a:r>
            <a:r>
              <a:rPr lang="en-US" dirty="0"/>
              <a:t> a = 3;</a:t>
            </a:r>
          </a:p>
        </p:txBody>
      </p:sp>
    </p:spTree>
    <p:extLst>
      <p:ext uri="{BB962C8B-B14F-4D97-AF65-F5344CB8AC3E}">
        <p14:creationId xmlns:p14="http://schemas.microsoft.com/office/powerpoint/2010/main" val="3977875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 for a Class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1866" y="1470553"/>
            <a:ext cx="5765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// declaration in .h file</a:t>
            </a:r>
          </a:p>
          <a:p>
            <a:r>
              <a:rPr lang="en-US" dirty="0"/>
              <a:t>class </a:t>
            </a:r>
            <a:r>
              <a:rPr lang="en-US" dirty="0" err="1"/>
              <a:t>ACppClass</a:t>
            </a:r>
            <a:r>
              <a:rPr lang="en-US" dirty="0"/>
              <a:t>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F0"/>
                </a:solidFill>
              </a:rPr>
              <a:t>// constructors</a:t>
            </a:r>
          </a:p>
          <a:p>
            <a:r>
              <a:rPr lang="en-US" dirty="0"/>
              <a:t>	</a:t>
            </a:r>
            <a:r>
              <a:rPr lang="en-US" dirty="0" err="1"/>
              <a:t>ACppClass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ACppClass</a:t>
            </a:r>
            <a:r>
              <a:rPr lang="en-US" dirty="0"/>
              <a:t>&amp; </a:t>
            </a:r>
            <a:r>
              <a:rPr lang="en-US" dirty="0" err="1"/>
              <a:t>AcppClass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AcppClass</a:t>
            </a:r>
            <a:r>
              <a:rPr lang="en-US" dirty="0"/>
              <a:t>&amp;);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F0"/>
                </a:solidFill>
              </a:rPr>
              <a:t>// destructor</a:t>
            </a:r>
          </a:p>
          <a:p>
            <a:r>
              <a:rPr lang="en-US" dirty="0"/>
              <a:t>	~</a:t>
            </a:r>
            <a:r>
              <a:rPr lang="en-US" dirty="0" err="1"/>
              <a:t>ACppClass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F0"/>
                </a:solidFill>
              </a:rPr>
              <a:t>// methods exposed  to external users</a:t>
            </a:r>
          </a:p>
          <a:p>
            <a:r>
              <a:rPr lang="en-US" dirty="0"/>
              <a:t>	bool operator&gt;(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ACppClass</a:t>
            </a:r>
            <a:r>
              <a:rPr lang="en-US" dirty="0"/>
              <a:t> &amp; </a:t>
            </a:r>
            <a:r>
              <a:rPr lang="en-US" dirty="0" err="1"/>
              <a:t>otherClass</a:t>
            </a:r>
            <a:r>
              <a:rPr lang="en-US" dirty="0"/>
              <a:t>);</a:t>
            </a:r>
          </a:p>
          <a:p>
            <a:r>
              <a:rPr lang="en-US" dirty="0"/>
              <a:t>	bool operator&lt;(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ACppClass</a:t>
            </a:r>
            <a:r>
              <a:rPr lang="en-US" dirty="0"/>
              <a:t> &amp; </a:t>
            </a:r>
            <a:r>
              <a:rPr lang="en-US" dirty="0" err="1"/>
              <a:t>otherClass</a:t>
            </a:r>
            <a:r>
              <a:rPr lang="en-US" dirty="0"/>
              <a:t>);</a:t>
            </a:r>
          </a:p>
          <a:p>
            <a:r>
              <a:rPr lang="en-US" dirty="0"/>
              <a:t>	bool operator!=(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ACppClass</a:t>
            </a:r>
            <a:r>
              <a:rPr lang="en-US" dirty="0"/>
              <a:t> &amp; </a:t>
            </a:r>
            <a:r>
              <a:rPr lang="en-US" dirty="0" err="1"/>
              <a:t>otherClass</a:t>
            </a:r>
            <a:r>
              <a:rPr lang="en-US" dirty="0"/>
              <a:t>);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1866" y="5280554"/>
            <a:ext cx="576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// implementation in .</a:t>
            </a:r>
            <a:r>
              <a:rPr lang="en-US" dirty="0" err="1">
                <a:solidFill>
                  <a:srgbClr val="FF0000"/>
                </a:solidFill>
              </a:rPr>
              <a:t>cpp</a:t>
            </a:r>
            <a:r>
              <a:rPr lang="en-US" dirty="0">
                <a:solidFill>
                  <a:srgbClr val="FF0000"/>
                </a:solidFill>
              </a:rPr>
              <a:t> file</a:t>
            </a:r>
          </a:p>
          <a:p>
            <a:r>
              <a:rPr lang="en-US" dirty="0"/>
              <a:t>bool </a:t>
            </a:r>
            <a:r>
              <a:rPr lang="en-US" dirty="0" err="1"/>
              <a:t>ACppClass</a:t>
            </a:r>
            <a:r>
              <a:rPr lang="en-US" dirty="0"/>
              <a:t>::operator&gt;(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ACppClass</a:t>
            </a:r>
            <a:r>
              <a:rPr lang="en-US" dirty="0"/>
              <a:t> &amp; </a:t>
            </a:r>
            <a:r>
              <a:rPr lang="en-US" dirty="0" err="1"/>
              <a:t>otherClass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06167" y="1470553"/>
            <a:ext cx="4876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operators </a:t>
            </a:r>
            <a:r>
              <a:rPr lang="en-US" b="1" dirty="0">
                <a:solidFill>
                  <a:srgbClr val="FF0000"/>
                </a:solidFill>
              </a:rPr>
              <a:t>CANNOT</a:t>
            </a:r>
            <a:r>
              <a:rPr lang="en-US" b="1" dirty="0"/>
              <a:t> be overloaded?</a:t>
            </a:r>
          </a:p>
          <a:p>
            <a:r>
              <a:rPr lang="en-US" b="1" dirty="0"/>
              <a:t>?:</a:t>
            </a:r>
            <a:r>
              <a:rPr lang="en-US" dirty="0"/>
              <a:t> (conditional)</a:t>
            </a:r>
          </a:p>
          <a:p>
            <a:r>
              <a:rPr lang="en-US" b="1" dirty="0"/>
              <a:t>.</a:t>
            </a:r>
            <a:r>
              <a:rPr lang="en-US" dirty="0"/>
              <a:t> (member selection)</a:t>
            </a:r>
          </a:p>
          <a:p>
            <a:r>
              <a:rPr lang="en-US" b="1" dirty="0"/>
              <a:t>.*</a:t>
            </a:r>
            <a:r>
              <a:rPr lang="en-US" dirty="0"/>
              <a:t> (member selection with pointer-to-member)</a:t>
            </a:r>
          </a:p>
          <a:p>
            <a:r>
              <a:rPr lang="en-US" b="1" dirty="0"/>
              <a:t>::</a:t>
            </a:r>
            <a:r>
              <a:rPr lang="en-US" dirty="0"/>
              <a:t> (scope resolution)</a:t>
            </a:r>
          </a:p>
          <a:p>
            <a:r>
              <a:rPr lang="en-US" b="1" dirty="0" err="1"/>
              <a:t>sizeof</a:t>
            </a:r>
            <a:r>
              <a:rPr lang="en-US" dirty="0"/>
              <a:t> (object size information)</a:t>
            </a:r>
          </a:p>
          <a:p>
            <a:r>
              <a:rPr lang="en-US" b="1" dirty="0" err="1"/>
              <a:t>typeid</a:t>
            </a:r>
            <a:r>
              <a:rPr lang="en-US" dirty="0"/>
              <a:t> (object type information)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06167" y="3895560"/>
            <a:ext cx="4876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operators </a:t>
            </a:r>
            <a:r>
              <a:rPr lang="en-US" b="1" dirty="0">
                <a:solidFill>
                  <a:srgbClr val="FF0000"/>
                </a:solidFill>
              </a:rPr>
              <a:t>CAN </a:t>
            </a:r>
            <a:r>
              <a:rPr lang="en-US" b="1" dirty="0"/>
              <a:t>be overloaded?</a:t>
            </a:r>
          </a:p>
          <a:p>
            <a:r>
              <a:rPr lang="en-US" dirty="0"/>
              <a:t>+, -, *, /, %</a:t>
            </a:r>
          </a:p>
          <a:p>
            <a:r>
              <a:rPr lang="en-US" dirty="0"/>
              <a:t>^, |, &amp;, ~, &lt;&lt;, &gt;&gt;</a:t>
            </a:r>
          </a:p>
          <a:p>
            <a:r>
              <a:rPr lang="en-US" dirty="0"/>
              <a:t>= must be a member function</a:t>
            </a:r>
          </a:p>
          <a:p>
            <a:r>
              <a:rPr lang="en-US" dirty="0"/>
              <a:t>==, !=, &gt;, &lt;, &gt;=, &lt;=</a:t>
            </a:r>
          </a:p>
          <a:p>
            <a:r>
              <a:rPr lang="en-US" dirty="0"/>
              <a:t>!, &amp;&amp;, ||</a:t>
            </a:r>
          </a:p>
          <a:p>
            <a:r>
              <a:rPr lang="en-US" dirty="0"/>
              <a:t>+=, -=, *=, /=, %=, &amp;=, |=, ^=, &lt;&lt;=, &gt;&gt;=</a:t>
            </a:r>
          </a:p>
          <a:p>
            <a:r>
              <a:rPr lang="en-US" dirty="0"/>
              <a:t>++, --, [], (), &amp;(), *(), -&gt;()</a:t>
            </a:r>
          </a:p>
          <a:p>
            <a:r>
              <a:rPr lang="en-US" dirty="0"/>
              <a:t>And all of the rest…</a:t>
            </a:r>
          </a:p>
        </p:txBody>
      </p:sp>
    </p:spTree>
    <p:extLst>
      <p:ext uri="{BB962C8B-B14F-4D97-AF65-F5344CB8AC3E}">
        <p14:creationId xmlns:p14="http://schemas.microsoft.com/office/powerpoint/2010/main" val="876677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Types of Special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Stream operators: &lt;&lt; and &gt;&gt;</a:t>
            </a:r>
          </a:p>
          <a:p>
            <a:endParaRPr lang="en-US" dirty="0"/>
          </a:p>
          <a:p>
            <a:r>
              <a:rPr lang="en-US" dirty="0"/>
              <a:t>Increment/decrement </a:t>
            </a:r>
            <a:r>
              <a:rPr lang="en-US" dirty="0" smtClean="0"/>
              <a:t>operators: ++, --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389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526</Words>
  <Application>Microsoft Office PowerPoint</Application>
  <PresentationFormat>Widescreen</PresentationFormat>
  <Paragraphs>149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CSSSKL 342 Lab 3</vt:lpstr>
      <vt:lpstr>Review: How does a C++ program look like?</vt:lpstr>
      <vt:lpstr>Class in C++</vt:lpstr>
      <vt:lpstr>Inheritance</vt:lpstr>
      <vt:lpstr>Constructor</vt:lpstr>
      <vt:lpstr>Destructor</vt:lpstr>
      <vt:lpstr>Variable/Object lifespan</vt:lpstr>
      <vt:lpstr>Operator Overloading for a Class</vt:lpstr>
      <vt:lpstr>Two Types of Special Overloading</vt:lpstr>
      <vt:lpstr>Overloading stream operators in C++</vt:lpstr>
      <vt:lpstr>Increment/decrement operators</vt:lpstr>
    </vt:vector>
  </TitlesOfParts>
  <Company>UWB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332 Lab 2</dc:title>
  <dc:creator>Yang Peng</dc:creator>
  <cp:lastModifiedBy>Kelvin Sung</cp:lastModifiedBy>
  <cp:revision>67</cp:revision>
  <dcterms:created xsi:type="dcterms:W3CDTF">2015-10-07T21:05:18Z</dcterms:created>
  <dcterms:modified xsi:type="dcterms:W3CDTF">2019-09-21T17:08:31Z</dcterms:modified>
</cp:coreProperties>
</file>