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9" r:id="rId4"/>
    <p:sldId id="266" r:id="rId5"/>
    <p:sldId id="258" r:id="rId6"/>
    <p:sldId id="259" r:id="rId7"/>
    <p:sldId id="270" r:id="rId8"/>
    <p:sldId id="267" r:id="rId9"/>
    <p:sldId id="260" r:id="rId10"/>
    <p:sldId id="262" r:id="rId11"/>
    <p:sldId id="263" r:id="rId12"/>
    <p:sldId id="268" r:id="rId13"/>
    <p:sldId id="261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8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 Peng" userId="e05184beba8f5d8e" providerId="LiveId" clId="{30E5DD1F-0AF3-4039-8515-306C50B96E8C}"/>
    <pc:docChg chg="custSel addSld modSld">
      <pc:chgData name="Yang Peng" userId="e05184beba8f5d8e" providerId="LiveId" clId="{30E5DD1F-0AF3-4039-8515-306C50B96E8C}" dt="2018-01-25T17:06:56.026" v="490" actId="20577"/>
      <pc:docMkLst>
        <pc:docMk/>
      </pc:docMkLst>
      <pc:sldChg chg="modSp">
        <pc:chgData name="Yang Peng" userId="e05184beba8f5d8e" providerId="LiveId" clId="{30E5DD1F-0AF3-4039-8515-306C50B96E8C}" dt="2018-01-19T18:01:54.382" v="3" actId="27636"/>
        <pc:sldMkLst>
          <pc:docMk/>
          <pc:sldMk cId="1938970155" sldId="258"/>
        </pc:sldMkLst>
        <pc:spChg chg="mod">
          <ac:chgData name="Yang Peng" userId="e05184beba8f5d8e" providerId="LiveId" clId="{30E5DD1F-0AF3-4039-8515-306C50B96E8C}" dt="2018-01-19T18:01:54.382" v="3" actId="27636"/>
          <ac:spMkLst>
            <pc:docMk/>
            <pc:sldMk cId="1938970155" sldId="258"/>
            <ac:spMk id="3" creationId="{00000000-0000-0000-0000-000000000000}"/>
          </ac:spMkLst>
        </pc:spChg>
      </pc:sldChg>
      <pc:sldChg chg="modSp">
        <pc:chgData name="Yang Peng" userId="e05184beba8f5d8e" providerId="LiveId" clId="{30E5DD1F-0AF3-4039-8515-306C50B96E8C}" dt="2018-01-25T17:06:56.026" v="490" actId="20577"/>
        <pc:sldMkLst>
          <pc:docMk/>
          <pc:sldMk cId="981769667" sldId="260"/>
        </pc:sldMkLst>
        <pc:spChg chg="mod">
          <ac:chgData name="Yang Peng" userId="e05184beba8f5d8e" providerId="LiveId" clId="{30E5DD1F-0AF3-4039-8515-306C50B96E8C}" dt="2018-01-25T17:06:56.026" v="490" actId="20577"/>
          <ac:spMkLst>
            <pc:docMk/>
            <pc:sldMk cId="981769667" sldId="260"/>
            <ac:spMk id="3" creationId="{00000000-0000-0000-0000-000000000000}"/>
          </ac:spMkLst>
        </pc:spChg>
      </pc:sldChg>
      <pc:sldChg chg="modSp">
        <pc:chgData name="Yang Peng" userId="e05184beba8f5d8e" providerId="LiveId" clId="{30E5DD1F-0AF3-4039-8515-306C50B96E8C}" dt="2018-01-25T17:05:16.167" v="443" actId="20577"/>
        <pc:sldMkLst>
          <pc:docMk/>
          <pc:sldMk cId="2253752633" sldId="262"/>
        </pc:sldMkLst>
        <pc:spChg chg="mod">
          <ac:chgData name="Yang Peng" userId="e05184beba8f5d8e" providerId="LiveId" clId="{30E5DD1F-0AF3-4039-8515-306C50B96E8C}" dt="2018-01-25T17:05:16.167" v="443" actId="20577"/>
          <ac:spMkLst>
            <pc:docMk/>
            <pc:sldMk cId="2253752633" sldId="262"/>
            <ac:spMk id="8" creationId="{00000000-0000-0000-0000-000000000000}"/>
          </ac:spMkLst>
        </pc:spChg>
      </pc:sldChg>
      <pc:sldChg chg="addSp delSp modSp add">
        <pc:chgData name="Yang Peng" userId="e05184beba8f5d8e" providerId="LiveId" clId="{30E5DD1F-0AF3-4039-8515-306C50B96E8C}" dt="2018-01-25T17:02:47.449" v="431"/>
        <pc:sldMkLst>
          <pc:docMk/>
          <pc:sldMk cId="2245942019" sldId="270"/>
        </pc:sldMkLst>
        <pc:spChg chg="mod">
          <ac:chgData name="Yang Peng" userId="e05184beba8f5d8e" providerId="LiveId" clId="{30E5DD1F-0AF3-4039-8515-306C50B96E8C}" dt="2018-01-19T18:04:14.647" v="120" actId="20577"/>
          <ac:spMkLst>
            <pc:docMk/>
            <pc:sldMk cId="2245942019" sldId="270"/>
            <ac:spMk id="2" creationId="{4EBF094A-1CC1-44CB-ADB4-B9CB2376F743}"/>
          </ac:spMkLst>
        </pc:spChg>
        <pc:spChg chg="del">
          <ac:chgData name="Yang Peng" userId="e05184beba8f5d8e" providerId="LiveId" clId="{30E5DD1F-0AF3-4039-8515-306C50B96E8C}" dt="2018-01-19T18:03:47.006" v="51" actId="14100"/>
          <ac:spMkLst>
            <pc:docMk/>
            <pc:sldMk cId="2245942019" sldId="270"/>
            <ac:spMk id="3" creationId="{92DA1EB8-5DB0-4C97-BF53-1F1FF852E1F8}"/>
          </ac:spMkLst>
        </pc:spChg>
        <pc:spChg chg="add mod">
          <ac:chgData name="Yang Peng" userId="e05184beba8f5d8e" providerId="LiveId" clId="{30E5DD1F-0AF3-4039-8515-306C50B96E8C}" dt="2018-01-19T18:14:31.118" v="402" actId="14100"/>
          <ac:spMkLst>
            <pc:docMk/>
            <pc:sldMk cId="2245942019" sldId="270"/>
            <ac:spMk id="4" creationId="{0EDE9CF7-E7BA-42E2-BCD1-E163EB025A10}"/>
          </ac:spMkLst>
        </pc:spChg>
        <pc:spChg chg="add mod">
          <ac:chgData name="Yang Peng" userId="e05184beba8f5d8e" providerId="LiveId" clId="{30E5DD1F-0AF3-4039-8515-306C50B96E8C}" dt="2018-01-25T17:01:58.166" v="407" actId="27636"/>
          <ac:spMkLst>
            <pc:docMk/>
            <pc:sldMk cId="2245942019" sldId="270"/>
            <ac:spMk id="5" creationId="{776FE73E-17F9-43A9-9683-B4A79DE7A80B}"/>
          </ac:spMkLst>
        </pc:spChg>
        <pc:spChg chg="add mod">
          <ac:chgData name="Yang Peng" userId="e05184beba8f5d8e" providerId="LiveId" clId="{30E5DD1F-0AF3-4039-8515-306C50B96E8C}" dt="2018-01-19T18:14:43.055" v="405" actId="14100"/>
          <ac:spMkLst>
            <pc:docMk/>
            <pc:sldMk cId="2245942019" sldId="270"/>
            <ac:spMk id="6" creationId="{206E6DC6-04CF-4307-9377-FA29660E395C}"/>
          </ac:spMkLst>
        </pc:spChg>
        <pc:spChg chg="add mod">
          <ac:chgData name="Yang Peng" userId="e05184beba8f5d8e" providerId="LiveId" clId="{30E5DD1F-0AF3-4039-8515-306C50B96E8C}" dt="2018-01-25T17:02:06.604" v="427" actId="20577"/>
          <ac:spMkLst>
            <pc:docMk/>
            <pc:sldMk cId="2245942019" sldId="270"/>
            <ac:spMk id="7" creationId="{7E652E3A-D22A-49D6-A149-6D38496456E5}"/>
          </ac:spMkLst>
        </pc:spChg>
        <pc:spChg chg="add mod">
          <ac:chgData name="Yang Peng" userId="e05184beba8f5d8e" providerId="LiveId" clId="{30E5DD1F-0AF3-4039-8515-306C50B96E8C}" dt="2018-01-19T18:13:28.615" v="393" actId="113"/>
          <ac:spMkLst>
            <pc:docMk/>
            <pc:sldMk cId="2245942019" sldId="270"/>
            <ac:spMk id="8" creationId="{5DC41A3B-905A-4BB2-98C7-F1AE27A60122}"/>
          </ac:spMkLst>
        </pc:spChg>
        <pc:spChg chg="add mod">
          <ac:chgData name="Yang Peng" userId="e05184beba8f5d8e" providerId="LiveId" clId="{30E5DD1F-0AF3-4039-8515-306C50B96E8C}" dt="2018-01-25T17:02:47.449" v="431"/>
          <ac:spMkLst>
            <pc:docMk/>
            <pc:sldMk cId="2245942019" sldId="270"/>
            <ac:spMk id="9" creationId="{DDC7679F-B0F9-4AD9-9D87-741EE27D3853}"/>
          </ac:spMkLst>
        </pc:spChg>
      </pc:sldChg>
    </pc:docChg>
  </pc:docChgLst>
  <pc:docChgLst>
    <pc:chgData name="Yang Peng" userId="e05184beba8f5d8e" providerId="LiveId" clId="{A61F8DA8-CC3E-4E82-A946-EA4EBA8C5B49}"/>
    <pc:docChg chg="modSld">
      <pc:chgData name="Yang Peng" userId="e05184beba8f5d8e" providerId="LiveId" clId="{A61F8DA8-CC3E-4E82-A946-EA4EBA8C5B49}" dt="2018-01-12T19:57:13.180" v="5" actId="20577"/>
      <pc:docMkLst>
        <pc:docMk/>
      </pc:docMkLst>
      <pc:sldChg chg="modSp">
        <pc:chgData name="Yang Peng" userId="e05184beba8f5d8e" providerId="LiveId" clId="{A61F8DA8-CC3E-4E82-A946-EA4EBA8C5B49}" dt="2018-01-12T19:57:13.180" v="5" actId="20577"/>
        <pc:sldMkLst>
          <pc:docMk/>
          <pc:sldMk cId="981769667" sldId="260"/>
        </pc:sldMkLst>
        <pc:spChg chg="mod">
          <ac:chgData name="Yang Peng" userId="e05184beba8f5d8e" providerId="LiveId" clId="{A61F8DA8-CC3E-4E82-A946-EA4EBA8C5B49}" dt="2018-01-12T19:57:13.180" v="5" actId="20577"/>
          <ac:spMkLst>
            <pc:docMk/>
            <pc:sldMk cId="981769667" sldId="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309DC-DA7D-4C5E-A32E-DC0DCD32324F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5B6D4-978D-47AD-9E40-9967BACAD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8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B6D4-978D-47AD-9E40-9967BACAD6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56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830B-1E6A-41BD-AF4C-ECAF65DCE75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35FC-6F84-46F7-87F5-E2C5A18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0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830B-1E6A-41BD-AF4C-ECAF65DCE75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35FC-6F84-46F7-87F5-E2C5A18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830B-1E6A-41BD-AF4C-ECAF65DCE75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35FC-6F84-46F7-87F5-E2C5A18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6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830B-1E6A-41BD-AF4C-ECAF65DCE75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35FC-6F84-46F7-87F5-E2C5A18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919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830B-1E6A-41BD-AF4C-ECAF65DCE75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35FC-6F84-46F7-87F5-E2C5A18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830B-1E6A-41BD-AF4C-ECAF65DCE75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35FC-6F84-46F7-87F5-E2C5A18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05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830B-1E6A-41BD-AF4C-ECAF65DCE75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35FC-6F84-46F7-87F5-E2C5A18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830B-1E6A-41BD-AF4C-ECAF65DCE75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35FC-6F84-46F7-87F5-E2C5A18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830B-1E6A-41BD-AF4C-ECAF65DCE75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35FC-6F84-46F7-87F5-E2C5A18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08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830B-1E6A-41BD-AF4C-ECAF65DCE75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35FC-6F84-46F7-87F5-E2C5A18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73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0830B-1E6A-41BD-AF4C-ECAF65DCE75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F35FC-6F84-46F7-87F5-E2C5A18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46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0830B-1E6A-41BD-AF4C-ECAF65DCE756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F35FC-6F84-46F7-87F5-E2C5A181E1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CSSSKL</a:t>
            </a:r>
            <a:r>
              <a:rPr lang="en-US" dirty="0" smtClean="0"/>
              <a:t> 342 </a:t>
            </a:r>
            <a:r>
              <a:rPr lang="en-US" dirty="0"/>
              <a:t>Lab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Copy constructors, assignment operators, and  iterators</a:t>
            </a:r>
          </a:p>
        </p:txBody>
      </p:sp>
    </p:spTree>
    <p:extLst>
      <p:ext uri="{BB962C8B-B14F-4D97-AF65-F5344CB8AC3E}">
        <p14:creationId xmlns:p14="http://schemas.microsoft.com/office/powerpoint/2010/main" val="23105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44436" y="2887682"/>
            <a:ext cx="44587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 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 a = 3;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 b = 1000000; Swap(a, b); 	</a:t>
            </a:r>
            <a:r>
              <a:rPr lang="en-US" dirty="0" err="1"/>
              <a:t>cout</a:t>
            </a:r>
            <a:r>
              <a:rPr lang="en-US" dirty="0"/>
              <a:t> &lt;&lt; a &lt;&lt; 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</a:p>
          <a:p>
            <a:r>
              <a:rPr lang="en-US" dirty="0"/>
              <a:t>	string </a:t>
            </a:r>
            <a:r>
              <a:rPr lang="en-US" dirty="0" err="1"/>
              <a:t>nameA</a:t>
            </a:r>
            <a:r>
              <a:rPr lang="en-US" dirty="0"/>
              <a:t> = "</a:t>
            </a:r>
            <a:r>
              <a:rPr lang="en-US" dirty="0" err="1"/>
              <a:t>ChapoGuzman</a:t>
            </a:r>
            <a:r>
              <a:rPr lang="en-US" dirty="0"/>
              <a:t>"; 	string </a:t>
            </a:r>
            <a:r>
              <a:rPr lang="en-US" dirty="0" err="1"/>
              <a:t>nameB</a:t>
            </a:r>
            <a:r>
              <a:rPr lang="en-US" dirty="0"/>
              <a:t> = "</a:t>
            </a:r>
            <a:r>
              <a:rPr lang="en-US" dirty="0" err="1"/>
              <a:t>JimmyHoffa</a:t>
            </a:r>
            <a:r>
              <a:rPr lang="en-US" dirty="0"/>
              <a:t>"; 	</a:t>
            </a:r>
          </a:p>
          <a:p>
            <a:r>
              <a:rPr lang="en-US" dirty="0"/>
              <a:t>	Swap(</a:t>
            </a:r>
            <a:r>
              <a:rPr lang="en-US" dirty="0" err="1"/>
              <a:t>nameA</a:t>
            </a:r>
            <a:r>
              <a:rPr lang="en-US" dirty="0"/>
              <a:t>, </a:t>
            </a:r>
            <a:r>
              <a:rPr lang="en-US" dirty="0" err="1"/>
              <a:t>nameB</a:t>
            </a:r>
            <a:r>
              <a:rPr lang="en-US" dirty="0"/>
              <a:t>); 	</a:t>
            </a:r>
            <a:r>
              <a:rPr lang="en-US" dirty="0" err="1"/>
              <a:t>cout</a:t>
            </a:r>
            <a:r>
              <a:rPr lang="en-US" dirty="0"/>
              <a:t> &lt;&lt; </a:t>
            </a:r>
            <a:r>
              <a:rPr lang="en-US" dirty="0" err="1"/>
              <a:t>nameA</a:t>
            </a:r>
            <a:r>
              <a:rPr lang="en-US" dirty="0"/>
              <a:t> &lt;&lt; </a:t>
            </a:r>
            <a:r>
              <a:rPr lang="en-US" dirty="0" err="1"/>
              <a:t>endl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</a:t>
            </a:r>
          </a:p>
          <a:p>
            <a:r>
              <a:rPr lang="en-US" dirty="0"/>
              <a:t>	return 0;</a:t>
            </a:r>
            <a:br>
              <a:rPr lang="en-US" dirty="0"/>
            </a:br>
            <a:r>
              <a:rPr lang="en-US" dirty="0">
                <a:effectLst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4436" y="1249198"/>
            <a:ext cx="6003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</a:t>
            </a:r>
            <a:r>
              <a:rPr lang="en-US" dirty="0">
                <a:effectLst/>
              </a:rPr>
              <a:t>&lt;</a:t>
            </a:r>
            <a:r>
              <a:rPr lang="en-US" dirty="0"/>
              <a:t>class </a:t>
            </a:r>
            <a:r>
              <a:rPr lang="en-US" dirty="0" err="1"/>
              <a:t>ItemType</a:t>
            </a:r>
            <a:r>
              <a:rPr lang="en-US" dirty="0">
                <a:effectLst/>
              </a:rPr>
              <a:t>&gt; </a:t>
            </a:r>
            <a:r>
              <a:rPr lang="en-US" dirty="0"/>
              <a:t>void Swap(</a:t>
            </a:r>
            <a:r>
              <a:rPr lang="en-US" dirty="0" err="1"/>
              <a:t>ItemType</a:t>
            </a:r>
            <a:r>
              <a:rPr lang="en-US" dirty="0"/>
              <a:t> </a:t>
            </a:r>
            <a:r>
              <a:rPr lang="en-US" dirty="0">
                <a:effectLst/>
              </a:rPr>
              <a:t>&amp;x</a:t>
            </a:r>
            <a:r>
              <a:rPr lang="en-US" dirty="0"/>
              <a:t>, </a:t>
            </a:r>
            <a:r>
              <a:rPr lang="en-US" dirty="0" err="1"/>
              <a:t>ItemType</a:t>
            </a:r>
            <a:r>
              <a:rPr lang="en-US" dirty="0"/>
              <a:t> </a:t>
            </a:r>
            <a:r>
              <a:rPr lang="en-US" dirty="0">
                <a:effectLst/>
              </a:rPr>
              <a:t>&amp;y)</a:t>
            </a:r>
          </a:p>
          <a:p>
            <a:r>
              <a:rPr lang="en-US" dirty="0">
                <a:effectLst/>
              </a:rPr>
              <a:t>{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	</a:t>
            </a:r>
            <a:r>
              <a:rPr lang="en-US" dirty="0" err="1"/>
              <a:t>ItemType</a:t>
            </a:r>
            <a:r>
              <a:rPr lang="en-US" dirty="0"/>
              <a:t> temp = </a:t>
            </a:r>
            <a:r>
              <a:rPr lang="en-US" dirty="0">
                <a:effectLst/>
              </a:rPr>
              <a:t>x; x </a:t>
            </a:r>
            <a:r>
              <a:rPr lang="en-US" dirty="0"/>
              <a:t>= </a:t>
            </a:r>
            <a:r>
              <a:rPr lang="en-US" dirty="0">
                <a:effectLst/>
              </a:rPr>
              <a:t>y; y </a:t>
            </a:r>
            <a:r>
              <a:rPr lang="en-US" dirty="0"/>
              <a:t>= temp;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10237" y="6356350"/>
            <a:ext cx="5143163" cy="365125"/>
          </a:xfrm>
        </p:spPr>
        <p:txBody>
          <a:bodyPr/>
          <a:lstStyle/>
          <a:p>
            <a:r>
              <a:rPr lang="en-US" sz="1400" dirty="0"/>
              <a:t>Borrowed from Prof Dempsey's slides: 151012_342_lecture4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55736" y="1249198"/>
            <a:ext cx="60038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</a:t>
            </a:r>
            <a:r>
              <a:rPr lang="en-US" dirty="0">
                <a:effectLst/>
              </a:rPr>
              <a:t>&lt;</a:t>
            </a:r>
            <a:r>
              <a:rPr lang="en-US" dirty="0"/>
              <a:t>class </a:t>
            </a:r>
            <a:r>
              <a:rPr lang="en-US" dirty="0" err="1">
                <a:solidFill>
                  <a:srgbClr val="FF0000"/>
                </a:solidFill>
              </a:rPr>
              <a:t>ItemTypeA</a:t>
            </a:r>
            <a:r>
              <a:rPr lang="en-US" dirty="0"/>
              <a:t>, class </a:t>
            </a:r>
            <a:r>
              <a:rPr lang="en-US" dirty="0" err="1">
                <a:solidFill>
                  <a:schemeClr val="accent5"/>
                </a:solidFill>
              </a:rPr>
              <a:t>ItemTypeB</a:t>
            </a:r>
            <a:r>
              <a:rPr lang="en-US" dirty="0"/>
              <a:t>, class </a:t>
            </a:r>
            <a:r>
              <a:rPr lang="en-US" dirty="0" err="1">
                <a:solidFill>
                  <a:schemeClr val="accent6"/>
                </a:solidFill>
              </a:rPr>
              <a:t>ItemTypeC</a:t>
            </a:r>
            <a:r>
              <a:rPr lang="en-US" dirty="0">
                <a:effectLst/>
              </a:rPr>
              <a:t>&gt; </a:t>
            </a:r>
            <a:r>
              <a:rPr lang="en-US" dirty="0" err="1"/>
              <a:t>ItemTypeC</a:t>
            </a:r>
            <a:r>
              <a:rPr lang="en-US" dirty="0"/>
              <a:t>  Foo(</a:t>
            </a:r>
            <a:r>
              <a:rPr lang="en-US" dirty="0" err="1">
                <a:solidFill>
                  <a:srgbClr val="FF0000"/>
                </a:solidFill>
              </a:rPr>
              <a:t>ItemTypeA</a:t>
            </a:r>
            <a:r>
              <a:rPr lang="en-US" dirty="0"/>
              <a:t>  </a:t>
            </a:r>
            <a:r>
              <a:rPr lang="en-US" dirty="0">
                <a:effectLst/>
              </a:rPr>
              <a:t>a</a:t>
            </a:r>
            <a:r>
              <a:rPr lang="en-US" dirty="0"/>
              <a:t>,  </a:t>
            </a:r>
            <a:r>
              <a:rPr lang="en-US" dirty="0" err="1">
                <a:solidFill>
                  <a:schemeClr val="accent5"/>
                </a:solidFill>
              </a:rPr>
              <a:t>ItemTypeB</a:t>
            </a:r>
            <a:r>
              <a:rPr lang="en-US" dirty="0"/>
              <a:t> b</a:t>
            </a:r>
            <a:r>
              <a:rPr lang="en-US" dirty="0">
                <a:effectLst/>
              </a:rPr>
              <a:t>)</a:t>
            </a:r>
          </a:p>
          <a:p>
            <a:r>
              <a:rPr lang="en-US" dirty="0">
                <a:effectLst/>
              </a:rPr>
              <a:t>{</a:t>
            </a:r>
            <a:br>
              <a:rPr lang="en-US" dirty="0">
                <a:effectLst/>
              </a:rPr>
            </a:br>
            <a:r>
              <a:rPr lang="en-US" dirty="0">
                <a:effectLst/>
              </a:rPr>
              <a:t>	</a:t>
            </a:r>
            <a:r>
              <a:rPr lang="en-US" dirty="0"/>
              <a:t>// operate on a</a:t>
            </a:r>
          </a:p>
          <a:p>
            <a:r>
              <a:rPr lang="en-US" dirty="0"/>
              <a:t>	// operate on b</a:t>
            </a:r>
          </a:p>
          <a:p>
            <a:r>
              <a:rPr lang="en-US" dirty="0"/>
              <a:t>	// return </a:t>
            </a:r>
            <a:r>
              <a:rPr lang="en-US" dirty="0" err="1">
                <a:solidFill>
                  <a:schemeClr val="accent6"/>
                </a:solidFill>
              </a:rPr>
              <a:t>ItemTypeC</a:t>
            </a:r>
            <a:r>
              <a:rPr lang="en-US" dirty="0"/>
              <a:t> data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55736" y="3354156"/>
            <a:ext cx="6003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template &lt;</a:t>
            </a:r>
            <a:r>
              <a:rPr lang="en-US" dirty="0">
                <a:solidFill>
                  <a:schemeClr val="accent5"/>
                </a:solidFill>
              </a:rPr>
              <a:t>class T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N</a:t>
            </a:r>
            <a:r>
              <a:rPr lang="en-US" dirty="0"/>
              <a:t>&gt;</a:t>
            </a:r>
          </a:p>
          <a:p>
            <a:r>
              <a:rPr lang="en-US" dirty="0"/>
              <a:t>class </a:t>
            </a:r>
            <a:r>
              <a:rPr lang="en-US" dirty="0" err="1"/>
              <a:t>mysequence</a:t>
            </a:r>
            <a:r>
              <a:rPr lang="en-US" dirty="0"/>
              <a:t> 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	void </a:t>
            </a:r>
            <a:r>
              <a:rPr lang="en-US" dirty="0" err="1"/>
              <a:t>setmember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>
                <a:solidFill>
                  <a:schemeClr val="accent5"/>
                </a:solidFill>
              </a:rPr>
              <a:t>T</a:t>
            </a:r>
            <a:r>
              <a:rPr lang="en-US" dirty="0"/>
              <a:t> value);</a:t>
            </a:r>
          </a:p>
          <a:p>
            <a:r>
              <a:rPr lang="en-US" dirty="0"/>
              <a:t>    Private:</a:t>
            </a:r>
          </a:p>
          <a:p>
            <a:r>
              <a:rPr lang="en-US" dirty="0"/>
              <a:t>	T </a:t>
            </a:r>
            <a:r>
              <a:rPr lang="en-US" dirty="0" err="1"/>
              <a:t>memblock</a:t>
            </a:r>
            <a:r>
              <a:rPr lang="en-US" dirty="0"/>
              <a:t>[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];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template &lt;</a:t>
            </a:r>
            <a:r>
              <a:rPr lang="en-US" dirty="0">
                <a:solidFill>
                  <a:srgbClr val="0070C0"/>
                </a:solidFill>
              </a:rPr>
              <a:t>class T</a:t>
            </a:r>
            <a:r>
              <a:rPr lang="en-US" dirty="0"/>
              <a:t>,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N</a:t>
            </a:r>
            <a:r>
              <a:rPr lang="en-US" dirty="0"/>
              <a:t>&gt;</a:t>
            </a:r>
          </a:p>
          <a:p>
            <a:r>
              <a:rPr lang="en-US" dirty="0"/>
              <a:t>void </a:t>
            </a:r>
            <a:r>
              <a:rPr lang="en-US" dirty="0" err="1"/>
              <a:t>mysequence</a:t>
            </a:r>
            <a:r>
              <a:rPr lang="en-US" dirty="0"/>
              <a:t>&lt;</a:t>
            </a:r>
            <a:r>
              <a:rPr lang="en-US" dirty="0">
                <a:solidFill>
                  <a:schemeClr val="accent5"/>
                </a:solidFill>
              </a:rPr>
              <a:t>T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&gt;::</a:t>
            </a:r>
            <a:r>
              <a:rPr lang="en-US" dirty="0" err="1"/>
              <a:t>setmember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>
                <a:solidFill>
                  <a:schemeClr val="accent5"/>
                </a:solidFill>
              </a:rPr>
              <a:t>T</a:t>
            </a:r>
            <a:r>
              <a:rPr lang="en-US" dirty="0"/>
              <a:t> value) 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memblock</a:t>
            </a:r>
            <a:r>
              <a:rPr lang="en-US" dirty="0"/>
              <a:t>[x]=value;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75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84338" y="940892"/>
            <a:ext cx="600766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SORTED_LIST_CPP</a:t>
            </a:r>
          </a:p>
          <a:p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 SORTED_LIST_CPP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SortedList.h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SortedList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SortedList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(){ 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SortedList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&gt;::Add(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&amp;item)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thelist.push_back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(item);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SortedList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ItemType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&gt;::Print()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thelist.size(); i++)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thelist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&lt;&lt;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79654" y="535166"/>
            <a:ext cx="449108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ifndef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SORTED_LIST_H</a:t>
            </a:r>
          </a:p>
          <a:p>
            <a:r>
              <a:rPr lang="en-US" sz="16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 SORTED_LIST_H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</a:t>
            </a:r>
            <a:r>
              <a:rPr lang="en-US" dirty="0"/>
              <a:t>&lt;</a:t>
            </a:r>
            <a:r>
              <a:rPr lang="en-US" dirty="0" err="1"/>
              <a:t>iostream</a:t>
            </a:r>
            <a:r>
              <a:rPr lang="en-US" dirty="0"/>
              <a:t>&gt;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</a:t>
            </a:r>
            <a:r>
              <a:rPr lang="en-US" dirty="0"/>
              <a:t>&lt;vector&gt;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dirty="0"/>
              <a:t>class </a:t>
            </a:r>
            <a:r>
              <a:rPr lang="en-US" dirty="0" err="1"/>
              <a:t>SortedList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public:</a:t>
            </a:r>
          </a:p>
          <a:p>
            <a:r>
              <a:rPr lang="en-US" dirty="0"/>
              <a:t>    	</a:t>
            </a:r>
            <a:r>
              <a:rPr lang="en-US" dirty="0" err="1"/>
              <a:t>SortedList</a:t>
            </a:r>
            <a:r>
              <a:rPr lang="en-US" dirty="0"/>
              <a:t>();</a:t>
            </a:r>
          </a:p>
          <a:p>
            <a:r>
              <a:rPr lang="en-US" dirty="0"/>
              <a:t>    	~</a:t>
            </a:r>
            <a:r>
              <a:rPr lang="en-US" dirty="0" err="1"/>
              <a:t>SortedList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	void Add(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ItemType</a:t>
            </a:r>
            <a:r>
              <a:rPr lang="en-US" dirty="0"/>
              <a:t> &amp;item);</a:t>
            </a:r>
          </a:p>
          <a:p>
            <a:r>
              <a:rPr lang="en-US" dirty="0"/>
              <a:t>   	void Print() </a:t>
            </a:r>
            <a:r>
              <a:rPr lang="en-US" dirty="0" err="1"/>
              <a:t>const</a:t>
            </a:r>
            <a:r>
              <a:rPr lang="en-US" dirty="0"/>
              <a:t>;</a:t>
            </a:r>
          </a:p>
          <a:p>
            <a:r>
              <a:rPr lang="en-US" dirty="0"/>
              <a:t>   	void Sort();</a:t>
            </a:r>
          </a:p>
          <a:p>
            <a:endParaRPr lang="en-US" dirty="0"/>
          </a:p>
          <a:p>
            <a:r>
              <a:rPr lang="en-US" dirty="0"/>
              <a:t>    private:</a:t>
            </a:r>
          </a:p>
          <a:p>
            <a:r>
              <a:rPr lang="en-US" dirty="0"/>
              <a:t>    	vector&lt;</a:t>
            </a:r>
            <a:r>
              <a:rPr lang="en-US" dirty="0" err="1"/>
              <a:t>ItemType</a:t>
            </a:r>
            <a:r>
              <a:rPr lang="en-US" dirty="0"/>
              <a:t>&gt; </a:t>
            </a:r>
            <a:r>
              <a:rPr lang="en-US" dirty="0" err="1"/>
              <a:t>thelist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 </a:t>
            </a:r>
            <a:r>
              <a:rPr lang="en-US" dirty="0"/>
              <a:t>"SortedList.cpp"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endif</a:t>
            </a:r>
            <a:endParaRPr lang="en-US" sz="16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10237" y="6356350"/>
            <a:ext cx="5143163" cy="365125"/>
          </a:xfrm>
        </p:spPr>
        <p:txBody>
          <a:bodyPr/>
          <a:lstStyle/>
          <a:p>
            <a:r>
              <a:rPr lang="en-US" sz="1400" dirty="0"/>
              <a:t>Borrowed from Prof Dempsey's slides: 151012_342_lecture4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157133" y="180559"/>
            <a:ext cx="6525551" cy="854075"/>
          </a:xfrm>
        </p:spPr>
        <p:txBody>
          <a:bodyPr/>
          <a:lstStyle/>
          <a:p>
            <a:r>
              <a:rPr lang="en-US" dirty="0"/>
              <a:t>Template Class</a:t>
            </a:r>
          </a:p>
        </p:txBody>
      </p:sp>
    </p:spTree>
    <p:extLst>
      <p:ext uri="{BB962C8B-B14F-4D97-AF65-F5344CB8AC3E}">
        <p14:creationId xmlns:p14="http://schemas.microsoft.com/office/powerpoint/2010/main" val="377174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4219101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87159" cy="4351338"/>
          </a:xfrm>
        </p:spPr>
        <p:txBody>
          <a:bodyPr>
            <a:normAutofit/>
          </a:bodyPr>
          <a:lstStyle/>
          <a:p>
            <a:r>
              <a:rPr lang="en-US" b="1" dirty="0"/>
              <a:t>Iterator Definition</a:t>
            </a:r>
          </a:p>
          <a:p>
            <a:pPr lvl="1"/>
            <a:r>
              <a:rPr lang="en-US" dirty="0"/>
              <a:t>any object pointing to some element in a range of elements (such as an array)</a:t>
            </a:r>
          </a:p>
          <a:p>
            <a:pPr lvl="1"/>
            <a:r>
              <a:rPr lang="en-US" dirty="0"/>
              <a:t>has the ability to iterate through the elements of that range using a set of operators (with at least the increment (++) and dereference (*) operators).</a:t>
            </a:r>
          </a:p>
          <a:p>
            <a:pPr lvl="3"/>
            <a:endParaRPr lang="en-US" dirty="0"/>
          </a:p>
          <a:p>
            <a:r>
              <a:rPr lang="en-US" b="1" dirty="0"/>
              <a:t>Pointer</a:t>
            </a:r>
            <a:r>
              <a:rPr lang="en-US" dirty="0"/>
              <a:t>: the most obvious form of iterator</a:t>
            </a:r>
          </a:p>
          <a:p>
            <a:pPr lvl="1"/>
            <a:r>
              <a:rPr lang="en-US" dirty="0"/>
              <a:t>point to elements in an array and iterate through them using the ++ operator</a:t>
            </a:r>
          </a:p>
          <a:p>
            <a:pPr lvl="2"/>
            <a:endParaRPr lang="en-US" dirty="0"/>
          </a:p>
          <a:p>
            <a:r>
              <a:rPr lang="en-US" dirty="0"/>
              <a:t>Other kinds of iterators are possible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all iterators have the same functionality of pointers</a:t>
            </a:r>
          </a:p>
        </p:txBody>
      </p:sp>
    </p:spTree>
    <p:extLst>
      <p:ext uri="{BB962C8B-B14F-4D97-AF65-F5344CB8AC3E}">
        <p14:creationId xmlns:p14="http://schemas.microsoft.com/office/powerpoint/2010/main" val="37435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0564"/>
              </p:ext>
            </p:extLst>
          </p:nvPr>
        </p:nvGraphicFramePr>
        <p:xfrm>
          <a:off x="760146" y="85724"/>
          <a:ext cx="10307904" cy="6158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4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605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544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6305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401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28626">
                <a:tc gridSpan="4">
                  <a:txBody>
                    <a:bodyPr/>
                    <a:lstStyle/>
                    <a:p>
                      <a:r>
                        <a:rPr lang="en-US" sz="1600" b="1" dirty="0"/>
                        <a:t>Category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Properties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Valid Expressions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4654">
                <a:tc rowSpan="2" gridSpan="4">
                  <a:txBody>
                    <a:bodyPr/>
                    <a:lstStyle/>
                    <a:p>
                      <a:r>
                        <a:rPr lang="en-US" sz="1600" b="1" dirty="0"/>
                        <a:t>All categories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Copy-constructible, copy-assignable and destructible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b(a);</a:t>
                      </a:r>
                    </a:p>
                    <a:p>
                      <a:r>
                        <a:rPr lang="en-US" sz="1600" dirty="0"/>
                        <a:t>b = a;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5326">
                <a:tc gridSpan="4" v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be incremented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++a; a++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4654">
                <a:tc rowSpan="10">
                  <a:txBody>
                    <a:bodyPr/>
                    <a:lstStyle/>
                    <a:p>
                      <a:r>
                        <a:rPr lang="en-US" sz="1600" b="1" dirty="0"/>
                        <a:t>Random Access</a:t>
                      </a: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r>
                        <a:rPr lang="en-US" sz="1600" b="1" dirty="0"/>
                        <a:t>Bidirectional</a:t>
                      </a:r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r>
                        <a:rPr lang="en-US" sz="1600" b="1" dirty="0"/>
                        <a:t>Forward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1600" b="1" dirty="0"/>
                        <a:t>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equality/inequality</a:t>
                      </a:r>
                      <a:r>
                        <a:rPr lang="en-US" sz="1600" baseline="0" dirty="0"/>
                        <a:t> comparisons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== 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!= 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446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dereferenced as a</a:t>
                      </a:r>
                      <a:r>
                        <a:rPr lang="en-US" sz="1600" baseline="0" dirty="0"/>
                        <a:t> right-hand-side value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*a</a:t>
                      </a:r>
                    </a:p>
                    <a:p>
                      <a:r>
                        <a:rPr lang="en-US" sz="1600" dirty="0"/>
                        <a:t>a-&gt;m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446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Output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dereferenced as</a:t>
                      </a:r>
                      <a:r>
                        <a:rPr lang="en-US" sz="1600" baseline="0" dirty="0"/>
                        <a:t> a left-hand-side value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*a</a:t>
                      </a:r>
                      <a:r>
                        <a:rPr lang="en-US" sz="1600" baseline="0" dirty="0"/>
                        <a:t> = t</a:t>
                      </a:r>
                    </a:p>
                    <a:p>
                      <a:r>
                        <a:rPr lang="en-US" sz="1600" baseline="0" dirty="0"/>
                        <a:t>*a++ = t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153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default-constructible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a; X()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153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multi-pass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{ b=a; *a++; *b;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153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</a:t>
                      </a:r>
                      <a:r>
                        <a:rPr lang="en-US" sz="1600" baseline="0" dirty="0"/>
                        <a:t> be decremented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--a;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a--;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*a--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446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 gridSpan="3">
                  <a:txBody>
                    <a:bodyPr/>
                    <a:lstStyle/>
                    <a:p>
                      <a:endParaRPr lang="en-US" sz="1600" dirty="0"/>
                    </a:p>
                  </a:txBody>
                  <a:tcPr anchor="ctr"/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4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arithmetic operator</a:t>
                      </a:r>
                      <a:r>
                        <a:rPr lang="en-US" sz="1600" baseline="0" dirty="0"/>
                        <a:t> + and -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+ n;</a:t>
                      </a:r>
                      <a:r>
                        <a:rPr lang="en-US" sz="1600" baseline="0" dirty="0"/>
                        <a:t> n + a</a:t>
                      </a:r>
                      <a:endParaRPr lang="en-US" sz="1600" dirty="0"/>
                    </a:p>
                    <a:p>
                      <a:r>
                        <a:rPr lang="en-US" sz="1600" dirty="0"/>
                        <a:t>a</a:t>
                      </a:r>
                      <a:r>
                        <a:rPr lang="en-US" sz="1600" baseline="0" dirty="0"/>
                        <a:t> -</a:t>
                      </a:r>
                      <a:r>
                        <a:rPr lang="en-US" sz="1600" dirty="0"/>
                        <a:t> n;</a:t>
                      </a:r>
                      <a:r>
                        <a:rPr lang="en-US" sz="1600" baseline="0" dirty="0"/>
                        <a:t> n - a 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5446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inequality comparisons between operators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&lt; b;</a:t>
                      </a:r>
                      <a:r>
                        <a:rPr lang="en-US" sz="1600" baseline="0" dirty="0"/>
                        <a:t> a &lt;= b</a:t>
                      </a:r>
                    </a:p>
                    <a:p>
                      <a:r>
                        <a:rPr lang="en-US" sz="1600" baseline="0" dirty="0"/>
                        <a:t>a &gt; b; a &gt;= b</a:t>
                      </a:r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54465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compound assignment operations += and 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+= n</a:t>
                      </a:r>
                    </a:p>
                    <a:p>
                      <a:r>
                        <a:rPr lang="en-US" sz="1600" dirty="0"/>
                        <a:t>a -= 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1532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offset dereference</a:t>
                      </a:r>
                      <a:r>
                        <a:rPr lang="en-US" sz="1600" baseline="0" dirty="0"/>
                        <a:t> operator ([])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a[n]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</a:tbl>
          </a:graphicData>
        </a:graphic>
      </p:graphicFrame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10237" y="6356350"/>
            <a:ext cx="5143163" cy="365125"/>
          </a:xfrm>
        </p:spPr>
        <p:txBody>
          <a:bodyPr/>
          <a:lstStyle/>
          <a:p>
            <a:r>
              <a:rPr lang="en-US" sz="1400" dirty="0"/>
              <a:t>http://www.cplusplus.com/reference/iterator</a:t>
            </a:r>
          </a:p>
        </p:txBody>
      </p:sp>
    </p:spTree>
    <p:extLst>
      <p:ext uri="{BB962C8B-B14F-4D97-AF65-F5344CB8AC3E}">
        <p14:creationId xmlns:p14="http://schemas.microsoft.com/office/powerpoint/2010/main" val="429239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till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Tools</a:t>
            </a:r>
          </a:p>
          <a:p>
            <a:r>
              <a:rPr lang="en-US" dirty="0"/>
              <a:t>File operation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Pointers</a:t>
            </a:r>
          </a:p>
          <a:p>
            <a:r>
              <a:rPr lang="en-US" dirty="0"/>
              <a:t>Dynamic memory allocation</a:t>
            </a:r>
          </a:p>
          <a:p>
            <a:r>
              <a:rPr lang="en-US" dirty="0"/>
              <a:t>Class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Constructor</a:t>
            </a:r>
          </a:p>
          <a:p>
            <a:r>
              <a:rPr lang="en-US" dirty="0"/>
              <a:t>Operator overloading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662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constructor and assignment operator</a:t>
            </a:r>
          </a:p>
          <a:p>
            <a:r>
              <a:rPr lang="en-US" dirty="0"/>
              <a:t>Template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STL: C++ Standard Template Library</a:t>
            </a:r>
          </a:p>
        </p:txBody>
      </p:sp>
    </p:spTree>
    <p:extLst>
      <p:ext uri="{BB962C8B-B14F-4D97-AF65-F5344CB8AC3E}">
        <p14:creationId xmlns:p14="http://schemas.microsoft.com/office/powerpoint/2010/main" val="137636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Shallow Vs. Deep Copy</a:t>
            </a:r>
          </a:p>
        </p:txBody>
      </p:sp>
    </p:spTree>
    <p:extLst>
      <p:ext uri="{BB962C8B-B14F-4D97-AF65-F5344CB8AC3E}">
        <p14:creationId xmlns:p14="http://schemas.microsoft.com/office/powerpoint/2010/main" val="423047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Copy constructors and 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3630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What will the compiler do for you? You always have the right to rewrite!</a:t>
            </a:r>
          </a:p>
          <a:p>
            <a:pPr lvl="1"/>
            <a:r>
              <a:rPr lang="en-US" dirty="0"/>
              <a:t>Default constructor and destructor</a:t>
            </a:r>
          </a:p>
          <a:p>
            <a:pPr lvl="1"/>
            <a:r>
              <a:rPr lang="en-US" dirty="0"/>
              <a:t>Default copy constructor</a:t>
            </a:r>
          </a:p>
          <a:p>
            <a:pPr lvl="1"/>
            <a:r>
              <a:rPr lang="en-US" dirty="0"/>
              <a:t>Default assignment operator</a:t>
            </a:r>
          </a:p>
          <a:p>
            <a:r>
              <a:rPr lang="en-US" dirty="0"/>
              <a:t>Data members</a:t>
            </a:r>
          </a:p>
          <a:p>
            <a:pPr lvl="1"/>
            <a:r>
              <a:rPr lang="en-US" dirty="0"/>
              <a:t>Primitive type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Pointer</a:t>
            </a:r>
          </a:p>
          <a:p>
            <a:r>
              <a:rPr lang="en-US" dirty="0"/>
              <a:t>Copy Mechanism</a:t>
            </a:r>
          </a:p>
          <a:p>
            <a:pPr lvl="1"/>
            <a:r>
              <a:rPr lang="en-US" dirty="0"/>
              <a:t>Shallow</a:t>
            </a:r>
          </a:p>
          <a:p>
            <a:pPr lvl="1"/>
            <a:r>
              <a:rPr lang="en-US" dirty="0"/>
              <a:t>Deep</a:t>
            </a:r>
          </a:p>
        </p:txBody>
      </p:sp>
    </p:spTree>
    <p:extLst>
      <p:ext uri="{BB962C8B-B14F-4D97-AF65-F5344CB8AC3E}">
        <p14:creationId xmlns:p14="http://schemas.microsoft.com/office/powerpoint/2010/main" val="193897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Shallow Vs. Deep 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Shallow copy – be lazy, use the default ones</a:t>
            </a:r>
          </a:p>
          <a:p>
            <a:pPr lvl="1"/>
            <a:r>
              <a:rPr lang="en-US" dirty="0"/>
              <a:t>C++ does not know much about your class</a:t>
            </a:r>
          </a:p>
          <a:p>
            <a:pPr lvl="1"/>
            <a:r>
              <a:rPr lang="en-US" dirty="0"/>
              <a:t>Default copy constructor and default assignment operators uses a copying method known as a </a:t>
            </a:r>
            <a:r>
              <a:rPr lang="en-US" b="1" dirty="0"/>
              <a:t>shallow copy </a:t>
            </a:r>
            <a:r>
              <a:rPr lang="en-US" dirty="0"/>
              <a:t>(</a:t>
            </a:r>
            <a:r>
              <a:rPr lang="en-US" dirty="0" err="1"/>
              <a:t>memberwise</a:t>
            </a:r>
            <a:r>
              <a:rPr lang="en-US" dirty="0"/>
              <a:t> copy).</a:t>
            </a:r>
          </a:p>
          <a:p>
            <a:pPr lvl="1"/>
            <a:r>
              <a:rPr lang="en-US" dirty="0"/>
              <a:t>C++ copies each member of the class individually </a:t>
            </a:r>
            <a:r>
              <a:rPr lang="en-US" b="1" dirty="0"/>
              <a:t>using the assignment operator of the member</a:t>
            </a:r>
          </a:p>
          <a:p>
            <a:pPr lvl="1"/>
            <a:r>
              <a:rPr lang="en-US" dirty="0"/>
              <a:t>Good for </a:t>
            </a:r>
            <a:r>
              <a:rPr lang="en-US" b="1" dirty="0"/>
              <a:t>non-pointer data members</a:t>
            </a:r>
          </a:p>
          <a:p>
            <a:r>
              <a:rPr lang="en-US" dirty="0"/>
              <a:t>Deep copy – Write your own code</a:t>
            </a:r>
          </a:p>
          <a:p>
            <a:pPr lvl="1"/>
            <a:r>
              <a:rPr lang="en-US" dirty="0"/>
              <a:t>Duplicates the object or variable being pointed to so that the destination receives it’s own local copy.</a:t>
            </a:r>
          </a:p>
          <a:p>
            <a:pPr lvl="1"/>
            <a:r>
              <a:rPr lang="en-US" dirty="0"/>
              <a:t>The destination can do whatever it wants to its local copy.</a:t>
            </a:r>
          </a:p>
          <a:p>
            <a:pPr lvl="1"/>
            <a:r>
              <a:rPr lang="en-US" dirty="0"/>
              <a:t>The object that was copied from will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324608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BF094A-1CC1-44CB-ADB4-B9CB2376F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vs. Assignment Operator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DE9CF7-E7BA-42E2-BCD1-E163EB025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783" y="1497869"/>
            <a:ext cx="3973143" cy="3975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Copy Constructor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76FE73E-17F9-43A9-9683-B4A79DE7A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9783" y="1895470"/>
            <a:ext cx="3973143" cy="19537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000" dirty="0"/>
              <a:t>T(</a:t>
            </a:r>
            <a:r>
              <a:rPr lang="fr-FR" sz="2000" dirty="0" err="1"/>
              <a:t>const</a:t>
            </a:r>
            <a:r>
              <a:rPr lang="fr-FR" sz="2000" dirty="0"/>
              <a:t> T &amp;t2)</a:t>
            </a:r>
          </a:p>
          <a:p>
            <a:pPr marL="0" indent="0">
              <a:buNone/>
            </a:pPr>
            <a:r>
              <a:rPr lang="fr-FR" sz="2000" dirty="0"/>
              <a:t>{</a:t>
            </a:r>
          </a:p>
          <a:p>
            <a:pPr marL="0" indent="0">
              <a:buNone/>
            </a:pPr>
            <a:r>
              <a:rPr lang="fr-FR" sz="2000" dirty="0"/>
              <a:t>    </a:t>
            </a:r>
            <a:r>
              <a:rPr lang="fr-FR" sz="2000" dirty="0" err="1"/>
              <a:t>this</a:t>
            </a:r>
            <a:r>
              <a:rPr lang="fr-FR" sz="2000" dirty="0"/>
              <a:t>-&gt;d1 = t2.d1;</a:t>
            </a:r>
          </a:p>
          <a:p>
            <a:pPr marL="0" indent="0">
              <a:buNone/>
            </a:pPr>
            <a:r>
              <a:rPr lang="fr-FR" sz="2000" dirty="0"/>
              <a:t>    </a:t>
            </a:r>
            <a:r>
              <a:rPr lang="fr-FR" sz="2000" dirty="0" err="1"/>
              <a:t>this</a:t>
            </a:r>
            <a:r>
              <a:rPr lang="fr-FR" sz="2000" dirty="0"/>
              <a:t>-&gt;d2 = t2.d2;</a:t>
            </a:r>
          </a:p>
          <a:p>
            <a:pPr marL="0" indent="0">
              <a:buNone/>
            </a:pPr>
            <a:r>
              <a:rPr lang="fr-FR" sz="2000" dirty="0"/>
              <a:t>}</a:t>
            </a:r>
            <a:endParaRPr lang="en-US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206E6DC6-04CF-4307-9377-FA29660E3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97869"/>
            <a:ext cx="4057751" cy="397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Assignment Operator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7E652E3A-D22A-49D6-A149-6D3849645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95470"/>
            <a:ext cx="4057751" cy="19537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T&amp; operator = (</a:t>
            </a:r>
            <a:r>
              <a:rPr lang="en-US" sz="2000" dirty="0" err="1"/>
              <a:t>const</a:t>
            </a:r>
            <a:r>
              <a:rPr lang="en-US" sz="2000" dirty="0"/>
              <a:t> T &amp;t2)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fr-FR" sz="2000" dirty="0"/>
              <a:t>    </a:t>
            </a:r>
            <a:r>
              <a:rPr lang="fr-FR" sz="2000" dirty="0" err="1"/>
              <a:t>this</a:t>
            </a:r>
            <a:r>
              <a:rPr lang="fr-FR" sz="2000" dirty="0"/>
              <a:t>-&gt;d1 = t2.d1;</a:t>
            </a:r>
          </a:p>
          <a:p>
            <a:pPr marL="0" indent="0">
              <a:buNone/>
            </a:pPr>
            <a:r>
              <a:rPr lang="fr-FR" sz="2000" dirty="0"/>
              <a:t>    </a:t>
            </a:r>
            <a:r>
              <a:rPr lang="fr-FR" sz="2000" dirty="0" err="1"/>
              <a:t>this</a:t>
            </a:r>
            <a:r>
              <a:rPr lang="fr-FR" sz="2000" dirty="0"/>
              <a:t>-&gt;d2 = t2.d2;</a:t>
            </a:r>
          </a:p>
          <a:p>
            <a:pPr marL="0" indent="0">
              <a:buNone/>
            </a:pPr>
            <a:r>
              <a:rPr lang="en-US" sz="2000" dirty="0"/>
              <a:t>    return *this;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DC41A3B-905A-4BB2-98C7-F1AE27A60122}"/>
              </a:ext>
            </a:extLst>
          </p:cNvPr>
          <p:cNvSpPr/>
          <p:nvPr/>
        </p:nvSpPr>
        <p:spPr>
          <a:xfrm>
            <a:off x="929785" y="5583517"/>
            <a:ext cx="9300166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Copy constructor </a:t>
            </a:r>
            <a:r>
              <a:rPr lang="en-US" dirty="0"/>
              <a:t>is called when </a:t>
            </a:r>
            <a:r>
              <a:rPr lang="en-US" b="1" dirty="0"/>
              <a:t>a new object is created from an existing object</a:t>
            </a:r>
            <a:r>
              <a:rPr lang="en-US" dirty="0"/>
              <a:t>, as a copy of the existing object.</a:t>
            </a:r>
          </a:p>
          <a:p>
            <a:r>
              <a:rPr lang="en-US" b="1" dirty="0"/>
              <a:t>Assignment operator </a:t>
            </a:r>
            <a:r>
              <a:rPr lang="en-US" dirty="0"/>
              <a:t>is called when </a:t>
            </a:r>
            <a:r>
              <a:rPr lang="en-US" b="1" dirty="0"/>
              <a:t>an already initialized object is assigned a new value </a:t>
            </a:r>
            <a:r>
              <a:rPr lang="en-US" dirty="0"/>
              <a:t>from another existing object.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DC7679F-B0F9-4AD9-9D87-741EE27D3853}"/>
              </a:ext>
            </a:extLst>
          </p:cNvPr>
          <p:cNvSpPr/>
          <p:nvPr/>
        </p:nvSpPr>
        <p:spPr>
          <a:xfrm>
            <a:off x="929784" y="3978990"/>
            <a:ext cx="9300167" cy="156966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T t1, t2; // calls default constructor</a:t>
            </a:r>
          </a:p>
          <a:p>
            <a:r>
              <a:rPr lang="en-US" sz="2400" dirty="0"/>
              <a:t>T t3(t1); // calls copy constructor</a:t>
            </a:r>
          </a:p>
          <a:p>
            <a:r>
              <a:rPr lang="en-US" sz="2400" dirty="0"/>
              <a:t>t2 = t1; // calls assignment operator, same as"t2.operator=(t1);“</a:t>
            </a:r>
          </a:p>
          <a:p>
            <a:r>
              <a:rPr lang="en-US" sz="2400" dirty="0"/>
              <a:t>T t4 = t1; // </a:t>
            </a:r>
            <a:r>
              <a:rPr lang="en-US" sz="2400" dirty="0">
                <a:solidFill>
                  <a:srgbClr val="FF0000"/>
                </a:solidFill>
              </a:rPr>
              <a:t>calls </a:t>
            </a:r>
            <a:r>
              <a:rPr lang="en-US" sz="2400" b="1" dirty="0">
                <a:solidFill>
                  <a:srgbClr val="FF0000"/>
                </a:solidFill>
              </a:rPr>
              <a:t>copy constructor</a:t>
            </a:r>
            <a:r>
              <a:rPr lang="en-US" sz="2400" dirty="0"/>
              <a:t>, same as "T t4(t1);" </a:t>
            </a:r>
          </a:p>
        </p:txBody>
      </p:sp>
    </p:spTree>
    <p:extLst>
      <p:ext uri="{BB962C8B-B14F-4D97-AF65-F5344CB8AC3E}">
        <p14:creationId xmlns:p14="http://schemas.microsoft.com/office/powerpoint/2010/main" val="224594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2600966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72825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Allows for multiple types to be passed to function or class</a:t>
            </a:r>
          </a:p>
          <a:p>
            <a:pPr lvl="1"/>
            <a:r>
              <a:rPr lang="en-US" dirty="0"/>
              <a:t>One set of code works across all types</a:t>
            </a:r>
          </a:p>
          <a:p>
            <a:pPr lvl="1"/>
            <a:r>
              <a:rPr lang="en-US" dirty="0"/>
              <a:t>Works on </a:t>
            </a:r>
            <a:r>
              <a:rPr lang="en-US" b="1" dirty="0">
                <a:solidFill>
                  <a:srgbClr val="00B050"/>
                </a:solidFill>
              </a:rPr>
              <a:t>Function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</a:rPr>
              <a:t>Class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level</a:t>
            </a:r>
          </a:p>
          <a:p>
            <a:r>
              <a:rPr lang="en-US" dirty="0"/>
              <a:t>Syntax: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ItemType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/>
              <a:t> or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ItemType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ItemType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the type utilized throughout code</a:t>
            </a:r>
          </a:p>
          <a:p>
            <a:pPr lvl="1"/>
            <a:r>
              <a:rPr lang="en-US" sz="2800" dirty="0"/>
              <a:t>According to </a:t>
            </a:r>
            <a:r>
              <a:rPr lang="en-US" sz="2800" i="1" dirty="0"/>
              <a:t>Scott Myers, Effective C++ (3rd ed.) item 42 </a:t>
            </a:r>
            <a:r>
              <a:rPr lang="en-US" sz="2800" dirty="0"/>
              <a:t>(which must, of course, be the ultimate answer) – </a:t>
            </a:r>
            <a:r>
              <a:rPr lang="en-US" sz="2800" dirty="0">
                <a:solidFill>
                  <a:srgbClr val="FF0000"/>
                </a:solidFill>
              </a:rPr>
              <a:t>the difference between using “class” and “</a:t>
            </a:r>
            <a:r>
              <a:rPr lang="en-US" sz="2800" dirty="0" err="1">
                <a:solidFill>
                  <a:srgbClr val="FF0000"/>
                </a:solidFill>
              </a:rPr>
              <a:t>typename</a:t>
            </a:r>
            <a:r>
              <a:rPr lang="en-US" sz="2800" dirty="0">
                <a:solidFill>
                  <a:srgbClr val="FF0000"/>
                </a:solidFill>
              </a:rPr>
              <a:t>” is “nothing.”</a:t>
            </a:r>
            <a:endParaRPr lang="en-US" sz="2800" dirty="0"/>
          </a:p>
          <a:p>
            <a:pPr lvl="1"/>
            <a:r>
              <a:rPr lang="en-US" sz="2800" dirty="0"/>
              <a:t>Advice</a:t>
            </a:r>
          </a:p>
          <a:p>
            <a:pPr lvl="2"/>
            <a:r>
              <a:rPr lang="en-US" sz="2400" dirty="0"/>
              <a:t>Use “class" if it is expected T will always be a class</a:t>
            </a:r>
          </a:p>
          <a:p>
            <a:pPr lvl="2"/>
            <a:r>
              <a:rPr lang="en-US" sz="2400" dirty="0"/>
              <a:t>Use “</a:t>
            </a:r>
            <a:r>
              <a:rPr lang="en-US" sz="2400" dirty="0" err="1"/>
              <a:t>typename</a:t>
            </a:r>
            <a:r>
              <a:rPr lang="en-US" sz="2400" dirty="0"/>
              <a:t>” if other types (</a:t>
            </a:r>
            <a:r>
              <a:rPr lang="en-US" sz="2400" dirty="0" err="1"/>
              <a:t>int</a:t>
            </a:r>
            <a:r>
              <a:rPr lang="en-US" sz="2400" dirty="0"/>
              <a:t>, char* whatever) may be expected</a:t>
            </a:r>
          </a:p>
          <a:p>
            <a:pPr lvl="5"/>
            <a:endParaRPr lang="en-US" dirty="0"/>
          </a:p>
          <a:p>
            <a:r>
              <a:rPr lang="en-US" sz="3200" dirty="0"/>
              <a:t>Function/Class must be able to handle the types utilized</a:t>
            </a:r>
          </a:p>
          <a:p>
            <a:r>
              <a:rPr lang="en-US" dirty="0"/>
              <a:t>JAVA equivalence – generics</a:t>
            </a:r>
          </a:p>
          <a:p>
            <a:pPr lvl="1"/>
            <a:r>
              <a:rPr lang="en-US" dirty="0"/>
              <a:t>http://stackoverflow.com/questions/2159338/what-is-the-java-equivalent-of-cs-templates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10237" y="6356350"/>
            <a:ext cx="5143163" cy="365125"/>
          </a:xfrm>
        </p:spPr>
        <p:txBody>
          <a:bodyPr/>
          <a:lstStyle/>
          <a:p>
            <a:r>
              <a:rPr lang="en-US" sz="1400" dirty="0"/>
              <a:t>Borrowed from Prof Dempsey's slides: 151012_342_lecture4</a:t>
            </a:r>
          </a:p>
        </p:txBody>
      </p:sp>
    </p:spTree>
    <p:extLst>
      <p:ext uri="{BB962C8B-B14F-4D97-AF65-F5344CB8AC3E}">
        <p14:creationId xmlns:p14="http://schemas.microsoft.com/office/powerpoint/2010/main" val="981769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875</Words>
  <Application>Microsoft Office PowerPoint</Application>
  <PresentationFormat>Widescreen</PresentationFormat>
  <Paragraphs>203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CSSSKL 342 Lab 4</vt:lpstr>
      <vt:lpstr>Topics till now</vt:lpstr>
      <vt:lpstr>Topics to be covered</vt:lpstr>
      <vt:lpstr>Shallow Vs. Deep Copy</vt:lpstr>
      <vt:lpstr>Copy constructors and assignment operators</vt:lpstr>
      <vt:lpstr>Shallow Vs. Deep Copy</vt:lpstr>
      <vt:lpstr>Copy Constructor vs. Assignment Operator</vt:lpstr>
      <vt:lpstr>Templates</vt:lpstr>
      <vt:lpstr>Templates</vt:lpstr>
      <vt:lpstr>Template Function</vt:lpstr>
      <vt:lpstr>Template Class</vt:lpstr>
      <vt:lpstr>Iterator</vt:lpstr>
      <vt:lpstr>Iterator</vt:lpstr>
      <vt:lpstr>PowerPoint Presentation</vt:lpstr>
    </vt:vector>
  </TitlesOfParts>
  <Company>UWB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332 Lab 4</dc:title>
  <dc:creator>Yang Peng</dc:creator>
  <cp:lastModifiedBy>Kelvin Sung</cp:lastModifiedBy>
  <cp:revision>21</cp:revision>
  <dcterms:created xsi:type="dcterms:W3CDTF">2015-10-23T16:21:25Z</dcterms:created>
  <dcterms:modified xsi:type="dcterms:W3CDTF">2019-09-21T17:08:25Z</dcterms:modified>
</cp:coreProperties>
</file>