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66" r:id="rId2"/>
    <p:sldId id="268" r:id="rId3"/>
    <p:sldId id="256" r:id="rId4"/>
    <p:sldId id="265" r:id="rId5"/>
    <p:sldId id="271" r:id="rId6"/>
    <p:sldId id="272" r:id="rId7"/>
    <p:sldId id="273" r:id="rId8"/>
    <p:sldId id="257" r:id="rId9"/>
    <p:sldId id="270" r:id="rId10"/>
    <p:sldId id="263" r:id="rId11"/>
    <p:sldId id="258" r:id="rId12"/>
    <p:sldId id="259" r:id="rId13"/>
    <p:sldId id="264" r:id="rId14"/>
    <p:sldId id="260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150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ng Peng" userId="e05184beba8f5d8e" providerId="LiveId" clId="{8F830192-091F-428A-A11A-FF2D2B34C7A8}"/>
    <pc:docChg chg="modSld">
      <pc:chgData name="Yang Peng" userId="e05184beba8f5d8e" providerId="LiveId" clId="{8F830192-091F-428A-A11A-FF2D2B34C7A8}" dt="2018-01-19T18:28:41.381" v="0" actId="6549"/>
      <pc:docMkLst>
        <pc:docMk/>
      </pc:docMkLst>
      <pc:sldChg chg="modSp">
        <pc:chgData name="Yang Peng" userId="e05184beba8f5d8e" providerId="LiveId" clId="{8F830192-091F-428A-A11A-FF2D2B34C7A8}" dt="2018-01-19T18:28:41.381" v="0" actId="6549"/>
        <pc:sldMkLst>
          <pc:docMk/>
          <pc:sldMk cId="4003749877" sldId="257"/>
        </pc:sldMkLst>
        <pc:spChg chg="mod">
          <ac:chgData name="Yang Peng" userId="e05184beba8f5d8e" providerId="LiveId" clId="{8F830192-091F-428A-A11A-FF2D2B34C7A8}" dt="2018-01-19T18:28:41.381" v="0" actId="6549"/>
          <ac:spMkLst>
            <pc:docMk/>
            <pc:sldMk cId="4003749877" sldId="257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2D0ED7-48DF-4AF7-B26A-B999BE3504BA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CCCD67-63D8-4FB9-9FD2-8BFCDD2C0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7341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CCCD67-63D8-4FB9-9FD2-8BFCDD2C071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574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8FB89-42C4-451C-B4BD-65762D6AF6CB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A9AF9-5A69-4670-8122-7E0407317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876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8FB89-42C4-451C-B4BD-65762D6AF6CB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A9AF9-5A69-4670-8122-7E0407317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554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8FB89-42C4-451C-B4BD-65762D6AF6CB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A9AF9-5A69-4670-8122-7E0407317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864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8FB89-42C4-451C-B4BD-65762D6AF6CB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A9AF9-5A69-4670-8122-7E0407317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653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8FB89-42C4-451C-B4BD-65762D6AF6CB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A9AF9-5A69-4670-8122-7E0407317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496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8FB89-42C4-451C-B4BD-65762D6AF6CB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A9AF9-5A69-4670-8122-7E0407317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520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8FB89-42C4-451C-B4BD-65762D6AF6CB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A9AF9-5A69-4670-8122-7E0407317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163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8FB89-42C4-451C-B4BD-65762D6AF6CB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A9AF9-5A69-4670-8122-7E0407317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50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8FB89-42C4-451C-B4BD-65762D6AF6CB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A9AF9-5A69-4670-8122-7E0407317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338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8FB89-42C4-451C-B4BD-65762D6AF6CB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A9AF9-5A69-4670-8122-7E0407317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388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8FB89-42C4-451C-B4BD-65762D6AF6CB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A9AF9-5A69-4670-8122-7E0407317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343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D8FB89-42C4-451C-B4BD-65762D6AF6CB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5A9AF9-5A69-4670-8122-7E0407317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943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arashift.com/c++-faq" TargetMode="External"/><Relationship Id="rId2" Type="http://schemas.openxmlformats.org/officeDocument/2006/relationships/hyperlink" Target="http://www.cplusplus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courses.washington.edu/css342/zander/css332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650748" cy="2852737"/>
          </a:xfrm>
        </p:spPr>
        <p:txBody>
          <a:bodyPr/>
          <a:lstStyle/>
          <a:p>
            <a:r>
              <a:rPr lang="en-US" b="1" dirty="0"/>
              <a:t>Course Evaluation</a:t>
            </a:r>
            <a:br>
              <a:rPr lang="en-US" dirty="0"/>
            </a:br>
            <a:r>
              <a:rPr lang="en-US" dirty="0"/>
              <a:t>					- check your emails</a:t>
            </a:r>
          </a:p>
        </p:txBody>
      </p:sp>
    </p:spTree>
    <p:extLst>
      <p:ext uri="{BB962C8B-B14F-4D97-AF65-F5344CB8AC3E}">
        <p14:creationId xmlns:p14="http://schemas.microsoft.com/office/powerpoint/2010/main" val="4336992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3417"/>
          </a:xfrm>
        </p:spPr>
        <p:txBody>
          <a:bodyPr/>
          <a:lstStyle/>
          <a:p>
            <a:r>
              <a:rPr lang="en-US" dirty="0"/>
              <a:t>Containers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09" y="1907104"/>
            <a:ext cx="5597313" cy="306949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907104"/>
            <a:ext cx="5597313" cy="3211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2688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</a:t>
            </a:r>
            <a:r>
              <a:rPr lang="en-US" b="1" dirty="0">
                <a:solidFill>
                  <a:srgbClr val="FF0000"/>
                </a:solidFill>
              </a:rPr>
              <a:t>first container </a:t>
            </a:r>
            <a:r>
              <a:rPr lang="en-US" b="1" dirty="0"/>
              <a:t>you should consider </a:t>
            </a:r>
            <a:r>
              <a:rPr lang="en-US" dirty="0"/>
              <a:t>in most cases!</a:t>
            </a:r>
          </a:p>
          <a:p>
            <a:endParaRPr lang="en-US" dirty="0"/>
          </a:p>
          <a:p>
            <a:r>
              <a:rPr lang="en-US" dirty="0"/>
              <a:t>Properties</a:t>
            </a:r>
          </a:p>
          <a:p>
            <a:pPr lvl="1"/>
            <a:r>
              <a:rPr lang="en-US" dirty="0"/>
              <a:t>Sequence: elements are stored in a strict linear sequence, and in continuous memory space</a:t>
            </a:r>
          </a:p>
          <a:p>
            <a:pPr lvl="1"/>
            <a:r>
              <a:rPr lang="en-US" dirty="0"/>
              <a:t>Pointer arithmetic – direct access to any element</a:t>
            </a:r>
          </a:p>
          <a:p>
            <a:pPr lvl="5"/>
            <a:endParaRPr lang="en-US" dirty="0"/>
          </a:p>
          <a:p>
            <a:r>
              <a:rPr lang="en-US" dirty="0"/>
              <a:t>Example methods</a:t>
            </a:r>
          </a:p>
          <a:p>
            <a:pPr lvl="1"/>
            <a:r>
              <a:rPr lang="en-US" dirty="0"/>
              <a:t>size, </a:t>
            </a:r>
            <a:r>
              <a:rPr lang="en-US" dirty="0" err="1"/>
              <a:t>max_size</a:t>
            </a:r>
            <a:r>
              <a:rPr lang="en-US" dirty="0"/>
              <a:t>, empty, capacity</a:t>
            </a:r>
          </a:p>
          <a:p>
            <a:pPr lvl="1"/>
            <a:r>
              <a:rPr lang="en-US" dirty="0"/>
              <a:t>operator[], at, front, back</a:t>
            </a:r>
          </a:p>
          <a:p>
            <a:pPr lvl="1"/>
            <a:r>
              <a:rPr lang="en-US" dirty="0" err="1"/>
              <a:t>push_back</a:t>
            </a:r>
            <a:r>
              <a:rPr lang="en-US" dirty="0"/>
              <a:t>, </a:t>
            </a:r>
            <a:r>
              <a:rPr lang="en-US" dirty="0" err="1"/>
              <a:t>pop_back</a:t>
            </a:r>
            <a:r>
              <a:rPr lang="en-US" dirty="0"/>
              <a:t>, insert, erase, swap, clear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5357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Properties</a:t>
            </a:r>
          </a:p>
          <a:p>
            <a:pPr lvl="1"/>
            <a:r>
              <a:rPr lang="en-US" dirty="0"/>
              <a:t>Elements are ordered in a linear sequence, but may not in continuous memory</a:t>
            </a:r>
          </a:p>
          <a:p>
            <a:pPr lvl="1"/>
            <a:r>
              <a:rPr lang="en-US" dirty="0"/>
              <a:t>Doubly-linked list</a:t>
            </a:r>
          </a:p>
          <a:p>
            <a:pPr lvl="2"/>
            <a:r>
              <a:rPr lang="en-US" b="1" dirty="0">
                <a:solidFill>
                  <a:srgbClr val="FF0000"/>
                </a:solidFill>
              </a:rPr>
              <a:t>NO direct random access</a:t>
            </a:r>
          </a:p>
          <a:p>
            <a:pPr lvl="2"/>
            <a:r>
              <a:rPr lang="en-US" dirty="0"/>
              <a:t>Each element keeps information on how to locate the next and the previous elements</a:t>
            </a:r>
          </a:p>
          <a:p>
            <a:pPr lvl="6"/>
            <a:endParaRPr lang="en-US" dirty="0"/>
          </a:p>
          <a:p>
            <a:r>
              <a:rPr lang="en-US" dirty="0"/>
              <a:t>Example methods</a:t>
            </a:r>
          </a:p>
          <a:p>
            <a:pPr lvl="1"/>
            <a:r>
              <a:rPr lang="en-US" dirty="0"/>
              <a:t>size, </a:t>
            </a:r>
            <a:r>
              <a:rPr lang="en-US" dirty="0" err="1"/>
              <a:t>max_size</a:t>
            </a:r>
            <a:r>
              <a:rPr lang="en-US" dirty="0"/>
              <a:t>, empty</a:t>
            </a:r>
          </a:p>
          <a:p>
            <a:pPr lvl="1"/>
            <a:r>
              <a:rPr lang="en-US" dirty="0"/>
              <a:t>front, back</a:t>
            </a:r>
          </a:p>
          <a:p>
            <a:pPr lvl="1"/>
            <a:r>
              <a:rPr lang="en-US" dirty="0" err="1"/>
              <a:t>push_front</a:t>
            </a:r>
            <a:r>
              <a:rPr lang="en-US" dirty="0"/>
              <a:t>, </a:t>
            </a:r>
            <a:r>
              <a:rPr lang="en-US" dirty="0" err="1"/>
              <a:t>pop_front</a:t>
            </a:r>
            <a:r>
              <a:rPr lang="en-US" dirty="0"/>
              <a:t>, </a:t>
            </a:r>
            <a:r>
              <a:rPr lang="en-US" dirty="0" err="1"/>
              <a:t>push_back</a:t>
            </a:r>
            <a:r>
              <a:rPr lang="en-US" dirty="0"/>
              <a:t>, </a:t>
            </a:r>
            <a:r>
              <a:rPr lang="en-US" dirty="0" err="1"/>
              <a:t>pop_back</a:t>
            </a:r>
            <a:r>
              <a:rPr lang="en-US" dirty="0"/>
              <a:t>, insert, erase, swap, clear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Unique, merge, sort, reverse</a:t>
            </a:r>
          </a:p>
        </p:txBody>
      </p:sp>
    </p:spTree>
    <p:extLst>
      <p:ext uri="{BB962C8B-B14F-4D97-AF65-F5344CB8AC3E}">
        <p14:creationId xmlns:p14="http://schemas.microsoft.com/office/powerpoint/2010/main" val="17186322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</a:t>
            </a:r>
            <a:r>
              <a:rPr lang="en-US" b="1" dirty="0">
                <a:solidFill>
                  <a:srgbClr val="FF0000"/>
                </a:solidFill>
              </a:rPr>
              <a:t>first associative container </a:t>
            </a:r>
            <a:r>
              <a:rPr lang="en-US" b="1" dirty="0"/>
              <a:t>you should consider </a:t>
            </a:r>
            <a:r>
              <a:rPr lang="en-US" dirty="0"/>
              <a:t>in most cases!</a:t>
            </a:r>
          </a:p>
          <a:p>
            <a:pPr lvl="5"/>
            <a:endParaRPr lang="en-US" dirty="0"/>
          </a:p>
          <a:p>
            <a:r>
              <a:rPr lang="en-US" dirty="0"/>
              <a:t>Properties</a:t>
            </a:r>
          </a:p>
          <a:p>
            <a:pPr lvl="1"/>
            <a:r>
              <a:rPr lang="en-US" dirty="0"/>
              <a:t>Associative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Ordered</a:t>
            </a:r>
          </a:p>
          <a:p>
            <a:pPr lvl="1"/>
            <a:r>
              <a:rPr lang="en-US" dirty="0"/>
              <a:t>Unique keys</a:t>
            </a:r>
          </a:p>
          <a:p>
            <a:pPr lvl="5"/>
            <a:endParaRPr lang="en-US" dirty="0"/>
          </a:p>
          <a:p>
            <a:r>
              <a:rPr lang="en-US" dirty="0"/>
              <a:t>Example methods</a:t>
            </a:r>
          </a:p>
          <a:p>
            <a:pPr lvl="1"/>
            <a:r>
              <a:rPr lang="en-US" dirty="0"/>
              <a:t>size, </a:t>
            </a:r>
            <a:r>
              <a:rPr lang="en-US" dirty="0" err="1"/>
              <a:t>max_size</a:t>
            </a:r>
            <a:r>
              <a:rPr lang="en-US" dirty="0"/>
              <a:t>, empty</a:t>
            </a:r>
          </a:p>
          <a:p>
            <a:pPr lvl="1"/>
            <a:r>
              <a:rPr lang="en-US" dirty="0"/>
              <a:t>operator[], at</a:t>
            </a:r>
          </a:p>
          <a:p>
            <a:pPr lvl="1"/>
            <a:r>
              <a:rPr lang="en-US" dirty="0"/>
              <a:t>Insert, erase, swap, clear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Find, count, </a:t>
            </a:r>
            <a:r>
              <a:rPr lang="en-US" b="1" dirty="0" err="1">
                <a:solidFill>
                  <a:srgbClr val="FF0000"/>
                </a:solidFill>
              </a:rPr>
              <a:t>lower_bound</a:t>
            </a:r>
            <a:r>
              <a:rPr lang="en-US" b="1" dirty="0">
                <a:solidFill>
                  <a:srgbClr val="FF0000"/>
                </a:solidFill>
              </a:rPr>
              <a:t>, </a:t>
            </a:r>
            <a:r>
              <a:rPr lang="en-US" b="1" dirty="0" err="1">
                <a:solidFill>
                  <a:srgbClr val="FF0000"/>
                </a:solidFill>
              </a:rPr>
              <a:t>upper_bound</a:t>
            </a:r>
            <a:r>
              <a:rPr lang="en-US" b="1" dirty="0">
                <a:solidFill>
                  <a:srgbClr val="FF0000"/>
                </a:solidFill>
              </a:rPr>
              <a:t>, </a:t>
            </a:r>
            <a:r>
              <a:rPr lang="en-US" b="1" dirty="0" err="1">
                <a:solidFill>
                  <a:srgbClr val="FF0000"/>
                </a:solidFill>
              </a:rPr>
              <a:t>equal_range</a:t>
            </a:r>
            <a:endParaRPr lang="en-US" b="1" dirty="0">
              <a:solidFill>
                <a:srgbClr val="FF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25970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All are template functions</a:t>
            </a:r>
          </a:p>
          <a:p>
            <a:r>
              <a:rPr lang="en-US" dirty="0"/>
              <a:t>Non-modifying, sequential operation</a:t>
            </a:r>
          </a:p>
          <a:p>
            <a:pPr lvl="1"/>
            <a:r>
              <a:rPr lang="en-US" dirty="0" err="1"/>
              <a:t>for_each</a:t>
            </a:r>
            <a:r>
              <a:rPr lang="en-US" dirty="0"/>
              <a:t>, count, </a:t>
            </a:r>
            <a:r>
              <a:rPr lang="en-US" dirty="0" err="1"/>
              <a:t>count_if</a:t>
            </a:r>
            <a:r>
              <a:rPr lang="en-US" dirty="0"/>
              <a:t>, find, </a:t>
            </a:r>
            <a:r>
              <a:rPr lang="en-US" dirty="0" err="1"/>
              <a:t>find_if</a:t>
            </a:r>
            <a:r>
              <a:rPr lang="en-US" dirty="0"/>
              <a:t>, etc.</a:t>
            </a:r>
          </a:p>
          <a:p>
            <a:r>
              <a:rPr lang="en-US" dirty="0"/>
              <a:t>Modifying, sequential operation</a:t>
            </a:r>
          </a:p>
          <a:p>
            <a:pPr lvl="1"/>
            <a:r>
              <a:rPr lang="en-US" dirty="0"/>
              <a:t>copy, swap, replace, </a:t>
            </a:r>
            <a:r>
              <a:rPr lang="en-US" dirty="0" err="1"/>
              <a:t>replace_if</a:t>
            </a:r>
            <a:r>
              <a:rPr lang="en-US" dirty="0"/>
              <a:t>, remove, reverse, unique, etc.</a:t>
            </a:r>
          </a:p>
          <a:p>
            <a:r>
              <a:rPr lang="en-US" dirty="0"/>
              <a:t>Sorting</a:t>
            </a:r>
          </a:p>
          <a:p>
            <a:pPr lvl="1"/>
            <a:r>
              <a:rPr lang="en-US" dirty="0"/>
              <a:t>sort, </a:t>
            </a:r>
            <a:r>
              <a:rPr lang="en-US" dirty="0" err="1"/>
              <a:t>stable_sort</a:t>
            </a:r>
            <a:r>
              <a:rPr lang="en-US" dirty="0"/>
              <a:t>, </a:t>
            </a:r>
            <a:r>
              <a:rPr lang="en-US" dirty="0" err="1"/>
              <a:t>partial_sort</a:t>
            </a:r>
            <a:r>
              <a:rPr lang="en-US" dirty="0"/>
              <a:t>, </a:t>
            </a:r>
            <a:r>
              <a:rPr lang="en-US" dirty="0" err="1"/>
              <a:t>is_sorted</a:t>
            </a:r>
            <a:r>
              <a:rPr lang="en-US" dirty="0"/>
              <a:t>, etc.</a:t>
            </a:r>
          </a:p>
          <a:p>
            <a:r>
              <a:rPr lang="en-US" dirty="0"/>
              <a:t>Binary search (</a:t>
            </a:r>
            <a:r>
              <a:rPr lang="en-US" b="1" i="1" dirty="0"/>
              <a:t>operating on </a:t>
            </a:r>
            <a:r>
              <a:rPr lang="en-US" b="1" i="1" dirty="0">
                <a:solidFill>
                  <a:srgbClr val="FF0000"/>
                </a:solidFill>
              </a:rPr>
              <a:t>partitioned/sorted</a:t>
            </a:r>
            <a:r>
              <a:rPr lang="en-US" b="1" i="1" dirty="0"/>
              <a:t> ranges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binary_search</a:t>
            </a:r>
            <a:r>
              <a:rPr lang="en-US" dirty="0"/>
              <a:t>, </a:t>
            </a:r>
            <a:r>
              <a:rPr lang="en-US" dirty="0" err="1"/>
              <a:t>lower_bound</a:t>
            </a:r>
            <a:r>
              <a:rPr lang="en-US" dirty="0"/>
              <a:t>, </a:t>
            </a:r>
            <a:r>
              <a:rPr lang="en-US" dirty="0" err="1"/>
              <a:t>upper_bound</a:t>
            </a:r>
            <a:r>
              <a:rPr lang="en-US" dirty="0"/>
              <a:t>, etc.</a:t>
            </a:r>
          </a:p>
          <a:p>
            <a:r>
              <a:rPr lang="en-US" dirty="0"/>
              <a:t>Min/max</a:t>
            </a:r>
          </a:p>
          <a:p>
            <a:pPr lvl="1"/>
            <a:r>
              <a:rPr lang="en-US" dirty="0"/>
              <a:t>min, max, </a:t>
            </a:r>
            <a:r>
              <a:rPr lang="en-US" dirty="0" err="1"/>
              <a:t>min_element</a:t>
            </a:r>
            <a:r>
              <a:rPr lang="en-US" dirty="0"/>
              <a:t>,  </a:t>
            </a:r>
            <a:r>
              <a:rPr lang="en-US" dirty="0" err="1"/>
              <a:t>max_element</a:t>
            </a:r>
            <a:endParaRPr lang="en-US" dirty="0"/>
          </a:p>
          <a:p>
            <a:r>
              <a:rPr lang="en-US" dirty="0"/>
              <a:t>Heap, Merge, Partitions, Other</a:t>
            </a:r>
          </a:p>
        </p:txBody>
      </p:sp>
    </p:spTree>
    <p:extLst>
      <p:ext uri="{BB962C8B-B14F-4D97-AF65-F5344CB8AC3E}">
        <p14:creationId xmlns:p14="http://schemas.microsoft.com/office/powerpoint/2010/main" val="19102155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Looking forward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Survive in CSS 342</a:t>
            </a:r>
          </a:p>
          <a:p>
            <a:pPr lvl="4"/>
            <a:endParaRPr lang="en-US" dirty="0"/>
          </a:p>
          <a:p>
            <a:r>
              <a:rPr lang="en-US" dirty="0"/>
              <a:t>Useful C++ topics to be learned by yourself</a:t>
            </a:r>
          </a:p>
          <a:p>
            <a:pPr lvl="1"/>
            <a:r>
              <a:rPr lang="en-US" dirty="0"/>
              <a:t>Virtual functions, pure virtual functions, abstract class, multi-inheritance</a:t>
            </a:r>
          </a:p>
          <a:p>
            <a:pPr lvl="1"/>
            <a:r>
              <a:rPr lang="en-US" dirty="0"/>
              <a:t>Polymorphism, dynamic type checking</a:t>
            </a:r>
          </a:p>
          <a:p>
            <a:pPr lvl="1"/>
            <a:r>
              <a:rPr lang="en-US" dirty="0"/>
              <a:t>Exceptions</a:t>
            </a:r>
          </a:p>
          <a:p>
            <a:pPr lvl="1"/>
            <a:r>
              <a:rPr lang="en-US" dirty="0"/>
              <a:t>Smart pointers</a:t>
            </a:r>
          </a:p>
          <a:p>
            <a:pPr lvl="1"/>
            <a:r>
              <a:rPr lang="en-US" dirty="0"/>
              <a:t>Design patterns</a:t>
            </a:r>
          </a:p>
          <a:p>
            <a:pPr lvl="5"/>
            <a:endParaRPr lang="en-US" dirty="0"/>
          </a:p>
          <a:p>
            <a:r>
              <a:rPr lang="en-US" dirty="0"/>
              <a:t>Hardcore C++ programmer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643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 learning materials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C++ Reference: </a:t>
            </a:r>
            <a:r>
              <a:rPr lang="en-US" dirty="0">
                <a:hlinkClick r:id="rId2"/>
              </a:rPr>
              <a:t>http://www.cplusplus.com</a:t>
            </a:r>
            <a:endParaRPr lang="en-US" dirty="0"/>
          </a:p>
          <a:p>
            <a:r>
              <a:rPr lang="en-US" dirty="0"/>
              <a:t>C++ FAQ: </a:t>
            </a:r>
            <a:r>
              <a:rPr lang="en-US" dirty="0">
                <a:hlinkClick r:id="rId3"/>
              </a:rPr>
              <a:t>http://www.parashift.com/c++-faq</a:t>
            </a:r>
            <a:endParaRPr lang="en-US" dirty="0"/>
          </a:p>
          <a:p>
            <a:r>
              <a:rPr lang="en-US" dirty="0"/>
              <a:t>From Java to C++: </a:t>
            </a:r>
            <a:r>
              <a:rPr lang="en-US" dirty="0">
                <a:hlinkClick r:id="rId4"/>
              </a:rPr>
              <a:t>http://courses.washington.edu/css342/zander/css332/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4000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CSSSKL</a:t>
            </a:r>
            <a:r>
              <a:rPr lang="en-US" dirty="0"/>
              <a:t> 342 Lab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C++ Standard Template Library (STL)</a:t>
            </a:r>
          </a:p>
        </p:txBody>
      </p:sp>
    </p:spTree>
    <p:extLst>
      <p:ext uri="{BB962C8B-B14F-4D97-AF65-F5344CB8AC3E}">
        <p14:creationId xmlns:p14="http://schemas.microsoft.com/office/powerpoint/2010/main" val="37997604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Labs 1 - 4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Visual Studio and toolchains</a:t>
            </a:r>
          </a:p>
          <a:p>
            <a:r>
              <a:rPr lang="en-US" dirty="0"/>
              <a:t>Primitive type data, file I/O, conversion, lifespan</a:t>
            </a:r>
          </a:p>
          <a:p>
            <a:r>
              <a:rPr lang="en-US" dirty="0"/>
              <a:t>Class, inheritance, constructor, destructor, operator overloading</a:t>
            </a:r>
          </a:p>
          <a:p>
            <a:r>
              <a:rPr lang="en-US" dirty="0"/>
              <a:t>Copy constructor, assignment operator, deep vs. shallow copy</a:t>
            </a:r>
          </a:p>
          <a:p>
            <a:r>
              <a:rPr lang="en-US" dirty="0"/>
              <a:t>Memory management, array, new vs. delete, new </a:t>
            </a:r>
            <a:r>
              <a:rPr lang="en-US"/>
              <a:t>[] vs. </a:t>
            </a:r>
            <a:r>
              <a:rPr lang="en-US" dirty="0"/>
              <a:t>delete []</a:t>
            </a:r>
          </a:p>
          <a:p>
            <a:r>
              <a:rPr lang="en-US" dirty="0"/>
              <a:t>Pointer vs. reference</a:t>
            </a:r>
          </a:p>
        </p:txBody>
      </p:sp>
    </p:spTree>
    <p:extLst>
      <p:ext uri="{BB962C8B-B14F-4D97-AF65-F5344CB8AC3E}">
        <p14:creationId xmlns:p14="http://schemas.microsoft.com/office/powerpoint/2010/main" val="40291977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Public, Private, and Protected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Public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/>
              <a:t>Members</a:t>
            </a:r>
          </a:p>
          <a:p>
            <a:pPr lvl="1"/>
            <a:r>
              <a:rPr lang="en-US" dirty="0"/>
              <a:t>Can be accessed from anywhere</a:t>
            </a:r>
          </a:p>
          <a:p>
            <a:pPr lvl="2"/>
            <a:r>
              <a:rPr lang="en-US" dirty="0"/>
              <a:t>Parent or child</a:t>
            </a:r>
          </a:p>
          <a:p>
            <a:pPr lvl="2"/>
            <a:r>
              <a:rPr lang="en-US" dirty="0"/>
              <a:t>Class or object</a:t>
            </a:r>
          </a:p>
          <a:p>
            <a:pPr lvl="1"/>
            <a:endParaRPr lang="en-US" dirty="0"/>
          </a:p>
          <a:p>
            <a:r>
              <a:rPr lang="en-US" b="1" dirty="0">
                <a:solidFill>
                  <a:srgbClr val="FF0000"/>
                </a:solidFill>
              </a:rPr>
              <a:t>Private</a:t>
            </a:r>
            <a:r>
              <a:rPr lang="en-US" dirty="0"/>
              <a:t> Members</a:t>
            </a:r>
          </a:p>
          <a:p>
            <a:pPr lvl="1"/>
            <a:r>
              <a:rPr lang="en-US" dirty="0"/>
              <a:t>Only the owner class and friend functions can access private members</a:t>
            </a:r>
          </a:p>
          <a:p>
            <a:pPr lvl="1"/>
            <a:endParaRPr lang="en-US" dirty="0"/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Child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classes </a:t>
            </a:r>
            <a:r>
              <a:rPr lang="en-US" b="1" dirty="0">
                <a:solidFill>
                  <a:srgbClr val="FF0000"/>
                </a:solidFill>
              </a:rPr>
              <a:t>cannot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access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Objects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FF0000"/>
                </a:solidFill>
              </a:rPr>
              <a:t>cannot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access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Protected</a:t>
            </a:r>
            <a:r>
              <a:rPr lang="en-US" dirty="0"/>
              <a:t> Members</a:t>
            </a:r>
          </a:p>
          <a:p>
            <a:pPr lvl="1"/>
            <a:r>
              <a:rPr lang="en-US" dirty="0"/>
              <a:t>The class that originally declared these members can access</a:t>
            </a:r>
          </a:p>
          <a:p>
            <a:pPr lvl="1"/>
            <a:r>
              <a:rPr lang="en-US" dirty="0"/>
              <a:t>Friends of the class that originally declared these members can access</a:t>
            </a:r>
          </a:p>
          <a:p>
            <a:pPr lvl="1"/>
            <a:r>
              <a:rPr lang="en-US" dirty="0"/>
              <a:t>Classes derived with public or protected access from the class that originally declared these members</a:t>
            </a:r>
          </a:p>
          <a:p>
            <a:pPr lvl="1"/>
            <a:endParaRPr lang="en-US" dirty="0"/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Objects</a:t>
            </a:r>
            <a:r>
              <a:rPr lang="en-US" dirty="0"/>
              <a:t> of the owner class </a:t>
            </a:r>
            <a:r>
              <a:rPr lang="en-US" b="1" dirty="0">
                <a:solidFill>
                  <a:srgbClr val="FF0000"/>
                </a:solidFill>
              </a:rPr>
              <a:t>cannot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access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Child objects </a:t>
            </a:r>
            <a:r>
              <a:rPr lang="en-US" dirty="0"/>
              <a:t>of the owner class </a:t>
            </a:r>
            <a:r>
              <a:rPr lang="en-US" b="1" dirty="0">
                <a:solidFill>
                  <a:srgbClr val="FF0000"/>
                </a:solidFill>
              </a:rPr>
              <a:t>cannot</a:t>
            </a:r>
            <a:r>
              <a:rPr lang="en-US" b="1" dirty="0"/>
              <a:t> </a:t>
            </a:r>
            <a:r>
              <a:rPr lang="en-US" dirty="0"/>
              <a:t>access</a:t>
            </a:r>
          </a:p>
        </p:txBody>
      </p:sp>
    </p:spTree>
    <p:extLst>
      <p:ext uri="{BB962C8B-B14F-4D97-AF65-F5344CB8AC3E}">
        <p14:creationId xmlns:p14="http://schemas.microsoft.com/office/powerpoint/2010/main" val="2243733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Public, Private, and Protected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Public</a:t>
            </a:r>
            <a:r>
              <a:rPr lang="en-US" dirty="0"/>
              <a:t> inheritance</a:t>
            </a:r>
          </a:p>
          <a:p>
            <a:pPr lvl="1"/>
            <a:r>
              <a:rPr lang="en-US" dirty="0"/>
              <a:t>Public in parent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Public in child</a:t>
            </a:r>
          </a:p>
          <a:p>
            <a:pPr lvl="1"/>
            <a:r>
              <a:rPr lang="en-US" dirty="0"/>
              <a:t>Protected in parent </a:t>
            </a:r>
            <a:r>
              <a:rPr lang="en-US" dirty="0">
                <a:sym typeface="Wingdings" panose="05000000000000000000" pitchFamily="2" charset="2"/>
              </a:rPr>
              <a:t> P</a:t>
            </a:r>
            <a:r>
              <a:rPr lang="en-US" dirty="0"/>
              <a:t>rotected in child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Private in parent: cannot be accessed in child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877426" cy="212407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Private</a:t>
            </a:r>
            <a:r>
              <a:rPr lang="en-US" dirty="0"/>
              <a:t> Inheritance</a:t>
            </a:r>
          </a:p>
          <a:p>
            <a:pPr lvl="1"/>
            <a:r>
              <a:rPr lang="en-US" dirty="0"/>
              <a:t>Public in parent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Private in child</a:t>
            </a:r>
          </a:p>
          <a:p>
            <a:pPr lvl="1"/>
            <a:r>
              <a:rPr lang="en-US" dirty="0"/>
              <a:t>Protected in parent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Private in child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Private in parent : cannot be accessed in child</a:t>
            </a:r>
          </a:p>
          <a:p>
            <a:pPr lvl="1"/>
            <a:endParaRPr lang="en-US" dirty="0"/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3505199" y="4313055"/>
            <a:ext cx="6517106" cy="22512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70C0"/>
                </a:solidFill>
              </a:rPr>
              <a:t>Protected</a:t>
            </a:r>
            <a:r>
              <a:rPr lang="en-US" dirty="0"/>
              <a:t> Inheritance</a:t>
            </a:r>
          </a:p>
          <a:p>
            <a:pPr lvl="1"/>
            <a:r>
              <a:rPr lang="en-US" dirty="0"/>
              <a:t>Public in parent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Protected in child</a:t>
            </a:r>
          </a:p>
          <a:p>
            <a:pPr lvl="1"/>
            <a:r>
              <a:rPr lang="en-US" dirty="0"/>
              <a:t>Protected in parent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Protected in child</a:t>
            </a:r>
            <a:endParaRPr lang="en-US" b="1" dirty="0"/>
          </a:p>
          <a:p>
            <a:pPr lvl="1"/>
            <a:r>
              <a:rPr lang="en-US" dirty="0">
                <a:solidFill>
                  <a:srgbClr val="FF0000"/>
                </a:solidFill>
              </a:rPr>
              <a:t>Private in parent: cannot be accessed in child</a:t>
            </a:r>
          </a:p>
        </p:txBody>
      </p:sp>
    </p:spTree>
    <p:extLst>
      <p:ext uri="{BB962C8B-B14F-4D97-AF65-F5344CB8AC3E}">
        <p14:creationId xmlns:p14="http://schemas.microsoft.com/office/powerpoint/2010/main" val="13559116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Public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straightforward to use, but insecure</a:t>
            </a:r>
          </a:p>
          <a:p>
            <a:r>
              <a:rPr lang="en-US" dirty="0"/>
              <a:t>Private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straightforward to use, secure, but may need more coding</a:t>
            </a:r>
          </a:p>
          <a:p>
            <a:endParaRPr lang="en-US" dirty="0"/>
          </a:p>
          <a:p>
            <a:r>
              <a:rPr lang="en-US" dirty="0"/>
              <a:t>Protected </a:t>
            </a:r>
            <a:r>
              <a:rPr lang="en-US" dirty="0">
                <a:sym typeface="Wingdings" panose="05000000000000000000" pitchFamily="2" charset="2"/>
              </a:rPr>
              <a:t> not straightforward to use, secure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When you are thinking about pass money to your children only, you want </a:t>
            </a:r>
            <a:r>
              <a:rPr lang="en-US">
                <a:sym typeface="Wingdings" panose="05000000000000000000" pitchFamily="2" charset="2"/>
              </a:rPr>
              <a:t>to protect 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71394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 Standard Template Library (STL)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30725"/>
          </a:xfrm>
        </p:spPr>
        <p:txBody>
          <a:bodyPr>
            <a:normAutofit/>
          </a:bodyPr>
          <a:lstStyle/>
          <a:p>
            <a:r>
              <a:rPr lang="en-US" b="1" dirty="0"/>
              <a:t>Containers</a:t>
            </a:r>
          </a:p>
          <a:p>
            <a:pPr lvl="1"/>
            <a:r>
              <a:rPr lang="en-US" b="1" i="1" dirty="0">
                <a:solidFill>
                  <a:srgbClr val="FF0000"/>
                </a:solidFill>
              </a:rPr>
              <a:t>vector</a:t>
            </a:r>
            <a:r>
              <a:rPr lang="en-US" dirty="0"/>
              <a:t>, </a:t>
            </a:r>
            <a:r>
              <a:rPr lang="en-US" b="1" i="1" dirty="0">
                <a:solidFill>
                  <a:srgbClr val="FF0000"/>
                </a:solidFill>
              </a:rPr>
              <a:t>list</a:t>
            </a:r>
            <a:r>
              <a:rPr lang="en-US" dirty="0"/>
              <a:t>, </a:t>
            </a:r>
            <a:r>
              <a:rPr lang="en-US" b="1" i="1" dirty="0">
                <a:solidFill>
                  <a:srgbClr val="FF0000"/>
                </a:solidFill>
              </a:rPr>
              <a:t>map</a:t>
            </a:r>
            <a:r>
              <a:rPr lang="en-US" dirty="0"/>
              <a:t>, stack, queue, </a:t>
            </a:r>
            <a:r>
              <a:rPr lang="en-US" dirty="0" err="1"/>
              <a:t>deque</a:t>
            </a:r>
            <a:r>
              <a:rPr lang="en-US" dirty="0"/>
              <a:t>, set, </a:t>
            </a:r>
            <a:r>
              <a:rPr lang="en-US" dirty="0" err="1"/>
              <a:t>bitset</a:t>
            </a:r>
            <a:r>
              <a:rPr lang="en-US" dirty="0"/>
              <a:t>,</a:t>
            </a:r>
          </a:p>
          <a:p>
            <a:pPr marL="457200" lvl="1" indent="0">
              <a:buNone/>
            </a:pPr>
            <a:r>
              <a:rPr lang="en-US" dirty="0"/>
              <a:t>    </a:t>
            </a:r>
            <a:r>
              <a:rPr lang="en-US" dirty="0" err="1"/>
              <a:t>unordered_set</a:t>
            </a:r>
            <a:r>
              <a:rPr lang="en-US" dirty="0"/>
              <a:t>, </a:t>
            </a:r>
            <a:r>
              <a:rPr lang="en-US" dirty="0" err="1"/>
              <a:t>unordered_map</a:t>
            </a:r>
            <a:r>
              <a:rPr lang="en-US" dirty="0"/>
              <a:t>, array, </a:t>
            </a:r>
            <a:r>
              <a:rPr lang="en-US" dirty="0" err="1"/>
              <a:t>forward_list</a:t>
            </a:r>
            <a:endParaRPr lang="en-US" dirty="0"/>
          </a:p>
          <a:p>
            <a:r>
              <a:rPr lang="en-US" b="1" dirty="0" err="1"/>
              <a:t>Input/Output</a:t>
            </a:r>
            <a:r>
              <a:rPr lang="en-US" b="1"/>
              <a:t> Stream</a:t>
            </a:r>
            <a:endParaRPr lang="en-US" b="1" dirty="0"/>
          </a:p>
          <a:p>
            <a:pPr lvl="1"/>
            <a:r>
              <a:rPr lang="en-US" dirty="0" err="1"/>
              <a:t>istream</a:t>
            </a:r>
            <a:r>
              <a:rPr lang="en-US" dirty="0"/>
              <a:t>, </a:t>
            </a:r>
            <a:r>
              <a:rPr lang="en-US" dirty="0" err="1"/>
              <a:t>iostream</a:t>
            </a:r>
            <a:r>
              <a:rPr lang="en-US" dirty="0"/>
              <a:t>, </a:t>
            </a:r>
            <a:r>
              <a:rPr lang="en-US" dirty="0" err="1"/>
              <a:t>fstream</a:t>
            </a:r>
            <a:r>
              <a:rPr lang="en-US" dirty="0"/>
              <a:t>, </a:t>
            </a:r>
            <a:r>
              <a:rPr lang="en-US" dirty="0" err="1"/>
              <a:t>sstream</a:t>
            </a:r>
            <a:endParaRPr lang="en-US" dirty="0"/>
          </a:p>
          <a:p>
            <a:r>
              <a:rPr lang="en-US" b="1" dirty="0"/>
              <a:t>Miscellaneous</a:t>
            </a:r>
          </a:p>
          <a:p>
            <a:pPr lvl="1"/>
            <a:r>
              <a:rPr lang="en-US" b="1" i="1" dirty="0">
                <a:solidFill>
                  <a:srgbClr val="FF0000"/>
                </a:solidFill>
              </a:rPr>
              <a:t>algorithm</a:t>
            </a:r>
            <a:r>
              <a:rPr lang="en-US" dirty="0"/>
              <a:t>, </a:t>
            </a:r>
            <a:r>
              <a:rPr lang="en-US" b="1" i="1" dirty="0">
                <a:solidFill>
                  <a:srgbClr val="FF0000"/>
                </a:solidFill>
              </a:rPr>
              <a:t>limits</a:t>
            </a:r>
            <a:r>
              <a:rPr lang="en-US" dirty="0"/>
              <a:t>, random, string, utility, numeric, etc.</a:t>
            </a:r>
          </a:p>
          <a:p>
            <a:r>
              <a:rPr lang="en-US" b="1" dirty="0"/>
              <a:t>Atomics and threading</a:t>
            </a:r>
          </a:p>
          <a:p>
            <a:pPr lvl="1"/>
            <a:r>
              <a:rPr lang="en-US" dirty="0"/>
              <a:t>atomic, </a:t>
            </a:r>
            <a:r>
              <a:rPr lang="en-US" dirty="0" err="1"/>
              <a:t>condition_variable</a:t>
            </a:r>
            <a:r>
              <a:rPr lang="en-US" dirty="0"/>
              <a:t>, </a:t>
            </a:r>
            <a:r>
              <a:rPr lang="en-US" dirty="0" err="1"/>
              <a:t>mutex</a:t>
            </a:r>
            <a:r>
              <a:rPr lang="en-US" dirty="0"/>
              <a:t>, thread, future</a:t>
            </a:r>
          </a:p>
          <a:p>
            <a:r>
              <a:rPr lang="en-US" b="1" dirty="0"/>
              <a:t>C Library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http://www.cplusplus.com/reference/</a:t>
            </a:r>
          </a:p>
        </p:txBody>
      </p:sp>
    </p:spTree>
    <p:extLst>
      <p:ext uri="{BB962C8B-B14F-4D97-AF65-F5344CB8AC3E}">
        <p14:creationId xmlns:p14="http://schemas.microsoft.com/office/powerpoint/2010/main" val="40037498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03024"/>
          </a:xfrm>
        </p:spPr>
        <p:txBody>
          <a:bodyPr/>
          <a:lstStyle/>
          <a:p>
            <a:r>
              <a:rPr lang="en-US" dirty="0"/>
              <a:t>Limits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00529" y="873940"/>
            <a:ext cx="5894763" cy="5923370"/>
          </a:xfrm>
        </p:spPr>
        <p:txBody>
          <a:bodyPr/>
          <a:lstStyle/>
          <a:p>
            <a:r>
              <a:rPr lang="en-US" dirty="0" err="1"/>
              <a:t>std</a:t>
            </a:r>
            <a:r>
              <a:rPr lang="en-US" dirty="0"/>
              <a:t>::</a:t>
            </a:r>
            <a:r>
              <a:rPr lang="en-US" dirty="0" err="1"/>
              <a:t>numeric_limits</a:t>
            </a:r>
            <a:endParaRPr lang="en-US" dirty="0"/>
          </a:p>
          <a:p>
            <a:r>
              <a:rPr lang="en-US" dirty="0"/>
              <a:t>template &lt;class T&gt; </a:t>
            </a:r>
            <a:r>
              <a:rPr lang="en-US" dirty="0" err="1"/>
              <a:t>numeric_limits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e.g.</a:t>
            </a:r>
          </a:p>
          <a:p>
            <a:pPr lvl="1"/>
            <a:r>
              <a:rPr lang="en-US" dirty="0" err="1"/>
              <a:t>std</a:t>
            </a:r>
            <a:r>
              <a:rPr lang="en-US" dirty="0"/>
              <a:t>::</a:t>
            </a:r>
            <a:r>
              <a:rPr lang="en-US" dirty="0" err="1"/>
              <a:t>numeric_limits</a:t>
            </a:r>
            <a:r>
              <a:rPr lang="en-US" dirty="0"/>
              <a:t>&lt;</a:t>
            </a:r>
            <a:r>
              <a:rPr lang="en-US" dirty="0" err="1"/>
              <a:t>int</a:t>
            </a:r>
            <a:r>
              <a:rPr lang="en-US" dirty="0"/>
              <a:t>&gt;::min()</a:t>
            </a:r>
          </a:p>
          <a:p>
            <a:pPr lvl="1"/>
            <a:r>
              <a:rPr lang="en-US" dirty="0" err="1"/>
              <a:t>std</a:t>
            </a:r>
            <a:r>
              <a:rPr lang="en-US" dirty="0"/>
              <a:t>::</a:t>
            </a:r>
            <a:r>
              <a:rPr lang="en-US" dirty="0" err="1"/>
              <a:t>numeric_limits</a:t>
            </a:r>
            <a:r>
              <a:rPr lang="en-US" dirty="0"/>
              <a:t>&lt;</a:t>
            </a:r>
            <a:r>
              <a:rPr lang="en-US" dirty="0" err="1"/>
              <a:t>int</a:t>
            </a:r>
            <a:r>
              <a:rPr lang="en-US" dirty="0"/>
              <a:t>&gt;::max()</a:t>
            </a:r>
          </a:p>
          <a:p>
            <a:pPr lvl="1"/>
            <a:r>
              <a:rPr lang="en-US" dirty="0" err="1"/>
              <a:t>std</a:t>
            </a:r>
            <a:r>
              <a:rPr lang="en-US" dirty="0"/>
              <a:t>::</a:t>
            </a:r>
            <a:r>
              <a:rPr lang="en-US" dirty="0" err="1"/>
              <a:t>numeric_limits</a:t>
            </a:r>
            <a:r>
              <a:rPr lang="en-US" dirty="0"/>
              <a:t>&lt;</a:t>
            </a:r>
            <a:r>
              <a:rPr lang="en-US" dirty="0" err="1"/>
              <a:t>int</a:t>
            </a:r>
            <a:r>
              <a:rPr lang="en-US" dirty="0"/>
              <a:t>&gt;::</a:t>
            </a:r>
            <a:r>
              <a:rPr lang="en-US" dirty="0" err="1"/>
              <a:t>has_infinity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188" y="873940"/>
            <a:ext cx="5162329" cy="5828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8855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</TotalTime>
  <Words>847</Words>
  <Application>Microsoft Office PowerPoint</Application>
  <PresentationFormat>Widescreen</PresentationFormat>
  <Paragraphs>135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Wingdings</vt:lpstr>
      <vt:lpstr>Office Theme</vt:lpstr>
      <vt:lpstr>Course Evaluation      - check your emails</vt:lpstr>
      <vt:lpstr>C++ learning materials</vt:lpstr>
      <vt:lpstr>CSSSKL 342 Lab 5</vt:lpstr>
      <vt:lpstr>Summary of Labs 1 - 4</vt:lpstr>
      <vt:lpstr>Public, Private, and Protected</vt:lpstr>
      <vt:lpstr>Public, Private, and Protected</vt:lpstr>
      <vt:lpstr>Summary</vt:lpstr>
      <vt:lpstr>C++ Standard Template Library (STL)</vt:lpstr>
      <vt:lpstr>Limits</vt:lpstr>
      <vt:lpstr>Containers</vt:lpstr>
      <vt:lpstr>Vector</vt:lpstr>
      <vt:lpstr>List</vt:lpstr>
      <vt:lpstr>Map</vt:lpstr>
      <vt:lpstr>Algorithm</vt:lpstr>
      <vt:lpstr>Looking forward</vt:lpstr>
    </vt:vector>
  </TitlesOfParts>
  <Company>UWB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5</dc:title>
  <dc:creator>Yang Peng</dc:creator>
  <cp:lastModifiedBy>Kelvin Sung</cp:lastModifiedBy>
  <cp:revision>59</cp:revision>
  <dcterms:created xsi:type="dcterms:W3CDTF">2015-10-28T17:22:36Z</dcterms:created>
  <dcterms:modified xsi:type="dcterms:W3CDTF">2022-02-04T16:33:58Z</dcterms:modified>
</cp:coreProperties>
</file>