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3" r:id="rId8"/>
    <p:sldId id="273" r:id="rId9"/>
    <p:sldId id="272" r:id="rId10"/>
    <p:sldId id="279" r:id="rId11"/>
    <p:sldId id="265" r:id="rId12"/>
    <p:sldId id="261" r:id="rId13"/>
    <p:sldId id="262" r:id="rId14"/>
    <p:sldId id="258" r:id="rId15"/>
    <p:sldId id="266" r:id="rId16"/>
    <p:sldId id="269" r:id="rId17"/>
    <p:sldId id="267" r:id="rId18"/>
    <p:sldId id="259" r:id="rId19"/>
    <p:sldId id="268" r:id="rId20"/>
    <p:sldId id="26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asting-operators-in-c-set-1-const_ca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uwbclasses.github.io/CSS385/" TargetMode="External"/><Relationship Id="rId7" Type="http://schemas.openxmlformats.org/officeDocument/2006/relationships/hyperlink" Target="https://sites.uw.edu/crcs/" TargetMode="External"/><Relationship Id="rId2" Type="http://schemas.openxmlformats.org/officeDocument/2006/relationships/hyperlink" Target="https://faculty.washington.edu/ks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uwbclasses.github.io/CSS552/" TargetMode="External"/><Relationship Id="rId5" Type="http://schemas.openxmlformats.org/officeDocument/2006/relationships/hyperlink" Target="https://myuwbclasses.github.io/CSS452/" TargetMode="External"/><Relationship Id="rId4" Type="http://schemas.openxmlformats.org/officeDocument/2006/relationships/hyperlink" Target="https://myuwbclasses.github.io/CSS45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CSSSKL</a:t>
            </a:r>
            <a:r>
              <a:rPr lang="en-US" dirty="0"/>
              <a:t> 342: Programming Issues With Object-Oriented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10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Kelvin Sung</a:t>
            </a:r>
          </a:p>
          <a:p>
            <a:r>
              <a:rPr lang="en-US" dirty="0"/>
              <a:t>Email: </a:t>
            </a:r>
            <a:r>
              <a:rPr lang="en-US" b="1" u="sng" dirty="0">
                <a:solidFill>
                  <a:srgbClr val="FF0000"/>
                </a:solidFill>
              </a:rPr>
              <a:t>ksung@uw.edu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C2B-A55C-4D6F-B742-6C2FAB93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249-FC4D-4568-AF7B-818789BA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system: Absolute vs Relative</a:t>
            </a:r>
          </a:p>
          <a:p>
            <a:r>
              <a:rPr lang="en-US" dirty="0"/>
              <a:t>Shell and Commands</a:t>
            </a:r>
          </a:p>
          <a:p>
            <a:pPr lvl="1"/>
            <a:r>
              <a:rPr lang="en-US" dirty="0"/>
              <a:t>Folder/Directory:  	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pPr lvl="1"/>
            <a:r>
              <a:rPr lang="en-US" dirty="0"/>
              <a:t>Navigation: 		cd </a:t>
            </a:r>
          </a:p>
          <a:p>
            <a:pPr lvl="1"/>
            <a:r>
              <a:rPr lang="en-US" dirty="0"/>
              <a:t>Remove file:		rm</a:t>
            </a:r>
          </a:p>
          <a:p>
            <a:pPr lvl="1"/>
            <a:r>
              <a:rPr lang="en-US" dirty="0"/>
              <a:t>Editor:			vim	[KEY: modes + save and exit]</a:t>
            </a:r>
          </a:p>
          <a:p>
            <a:r>
              <a:rPr lang="en-US" dirty="0"/>
              <a:t>Compile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  &lt;-E -S -c  -o&gt;</a:t>
            </a:r>
          </a:p>
          <a:p>
            <a:pPr lvl="2"/>
            <a:r>
              <a:rPr lang="en-US" dirty="0"/>
              <a:t>-E: include</a:t>
            </a:r>
          </a:p>
          <a:p>
            <a:pPr lvl="2"/>
            <a:r>
              <a:rPr lang="en-US" dirty="0"/>
              <a:t>-S</a:t>
            </a:r>
            <a:r>
              <a:rPr lang="en-US"/>
              <a:t>: include + compile</a:t>
            </a:r>
            <a:endParaRPr lang="en-US" dirty="0"/>
          </a:p>
          <a:p>
            <a:pPr lvl="2"/>
            <a:r>
              <a:rPr lang="en-US" dirty="0"/>
              <a:t>-c: include + compile + assemble</a:t>
            </a:r>
          </a:p>
          <a:p>
            <a:pPr lvl="2"/>
            <a:r>
              <a:rPr lang="en-US" dirty="0"/>
              <a:t>-o: include + compile + assemble + link</a:t>
            </a:r>
          </a:p>
        </p:txBody>
      </p:sp>
    </p:spTree>
    <p:extLst>
      <p:ext uri="{BB962C8B-B14F-4D97-AF65-F5344CB8AC3E}">
        <p14:creationId xmlns:p14="http://schemas.microsoft.com/office/powerpoint/2010/main" val="85394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C++ 101</a:t>
            </a:r>
          </a:p>
        </p:txBody>
      </p:sp>
    </p:spTree>
    <p:extLst>
      <p:ext uri="{BB962C8B-B14F-4D97-AF65-F5344CB8AC3E}">
        <p14:creationId xmlns:p14="http://schemas.microsoft.com/office/powerpoint/2010/main" val="38591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IDEs: Visual studio, Eclipse CDT, etc. We will use Visual Studio Code (VSC)</a:t>
            </a:r>
          </a:p>
          <a:p>
            <a:pPr lvl="1"/>
            <a:r>
              <a:rPr lang="en-US" dirty="0"/>
              <a:t>Create a solution</a:t>
            </a:r>
          </a:p>
          <a:p>
            <a:pPr lvl="2"/>
            <a:r>
              <a:rPr lang="en-US" dirty="0"/>
              <a:t>Create/Add projects</a:t>
            </a:r>
          </a:p>
          <a:p>
            <a:pPr lvl="2"/>
            <a:r>
              <a:rPr lang="en-US" dirty="0"/>
              <a:t>Add items: .</a:t>
            </a:r>
            <a:r>
              <a:rPr lang="en-US" dirty="0" err="1"/>
              <a:t>cpp</a:t>
            </a:r>
            <a:r>
              <a:rPr lang="en-US" dirty="0"/>
              <a:t>, .h, .txt, etc.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IDEs: Eclipse CDT, NetBeans, etc.</a:t>
            </a:r>
          </a:p>
          <a:p>
            <a:pPr lvl="1"/>
            <a:r>
              <a:rPr lang="en-US" dirty="0"/>
              <a:t>GNU toolchains (What to do when there is no IDE)</a:t>
            </a:r>
          </a:p>
          <a:p>
            <a:pPr lvl="2"/>
            <a:r>
              <a:rPr lang="en-US" dirty="0"/>
              <a:t>g++: e.g., g++ -o </a:t>
            </a:r>
            <a:r>
              <a:rPr lang="en-US" dirty="0" err="1"/>
              <a:t>CompiledFileName</a:t>
            </a:r>
            <a:r>
              <a:rPr lang="en-US" dirty="0"/>
              <a:t> SourceFileName.cpp</a:t>
            </a:r>
          </a:p>
          <a:p>
            <a:pPr lvl="2"/>
            <a:r>
              <a:rPr lang="en-US" dirty="0" err="1"/>
              <a:t>gdb</a:t>
            </a:r>
            <a:r>
              <a:rPr lang="en-US" dirty="0"/>
              <a:t>: e.g.,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CompiledFileName</a:t>
            </a:r>
            <a:endParaRPr lang="en-US" dirty="0"/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IDE: </a:t>
            </a:r>
            <a:r>
              <a:rPr lang="en-US" dirty="0" err="1"/>
              <a:t>Xcode</a:t>
            </a:r>
            <a:endParaRPr lang="en-US" dirty="0"/>
          </a:p>
          <a:p>
            <a:pPr lvl="1"/>
            <a:r>
              <a:rPr lang="en-US" dirty="0"/>
              <a:t>GNU toolchains</a:t>
            </a:r>
          </a:p>
        </p:txBody>
      </p:sp>
    </p:spTree>
    <p:extLst>
      <p:ext uri="{BB962C8B-B14F-4D97-AF65-F5344CB8AC3E}">
        <p14:creationId xmlns:p14="http://schemas.microsoft.com/office/powerpoint/2010/main" val="4067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lstStyle/>
          <a:p>
            <a:r>
              <a:rPr lang="en-US" dirty="0"/>
              <a:t>Main program – The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0070C0"/>
                </a:solidFill>
              </a:rPr>
              <a:t>void main()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NOT TRUE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 general.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/>
              <a:t>when you don’t care about arguments and exit code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pPr lvl="1"/>
            <a:r>
              <a:rPr lang="en-US" dirty="0"/>
              <a:t>when you care about the exit code</a:t>
            </a:r>
          </a:p>
          <a:p>
            <a:pPr lvl="1"/>
            <a:r>
              <a:rPr lang="en-US" dirty="0"/>
              <a:t>return 0 by default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>
                <a:solidFill>
                  <a:srgbClr val="0070C0"/>
                </a:solidFill>
              </a:rPr>
              <a:t>, char* </a:t>
            </a:r>
            <a:r>
              <a:rPr lang="en-US" dirty="0" err="1">
                <a:solidFill>
                  <a:srgbClr val="0070C0"/>
                </a:solidFill>
              </a:rPr>
              <a:t>argv</a:t>
            </a:r>
            <a:r>
              <a:rPr lang="en-US" dirty="0">
                <a:solidFill>
                  <a:srgbClr val="0070C0"/>
                </a:solidFill>
              </a:rPr>
              <a:t>[])</a:t>
            </a:r>
          </a:p>
          <a:p>
            <a:pPr lvl="1"/>
            <a:r>
              <a:rPr lang="en-US" dirty="0"/>
              <a:t>when you care about arguments and the exit code</a:t>
            </a:r>
          </a:p>
          <a:p>
            <a:pPr lvl="1"/>
            <a:r>
              <a:rPr lang="en-US" dirty="0" err="1"/>
              <a:t>argc</a:t>
            </a:r>
            <a:r>
              <a:rPr lang="en-US" dirty="0"/>
              <a:t>: number of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: actual arguments</a:t>
            </a:r>
          </a:p>
          <a:p>
            <a:pPr lvl="1"/>
            <a:r>
              <a:rPr lang="en-US" dirty="0"/>
              <a:t>The program name is actually the first argument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86334" y="3061626"/>
            <a:ext cx="2709333" cy="18793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4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5" y="1825625"/>
            <a:ext cx="7611533" cy="43513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iostream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Using namespace </a:t>
            </a: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, </a:t>
            </a:r>
            <a:r>
              <a:rPr lang="en-US" sz="2000" dirty="0" err="1"/>
              <a:t>cout</a:t>
            </a:r>
            <a:r>
              <a:rPr lang="en-US" sz="2000" dirty="0"/>
              <a:t>, </a:t>
            </a:r>
            <a:r>
              <a:rPr lang="en-US" sz="2000" dirty="0" err="1"/>
              <a:t>cerr</a:t>
            </a:r>
            <a:r>
              <a:rPr lang="en-US" sz="2000" dirty="0"/>
              <a:t>, clog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cin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cerr</a:t>
            </a:r>
            <a:r>
              <a:rPr lang="en-US" sz="2000" dirty="0"/>
              <a:t>: different output streams, </a:t>
            </a:r>
            <a:r>
              <a:rPr lang="en-US" sz="2000" dirty="0" err="1"/>
              <a:t>cout</a:t>
            </a:r>
            <a:r>
              <a:rPr lang="en-US" sz="2000" dirty="0"/>
              <a:t> is buffered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cerr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variable1 &gt;&gt; variable2;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81256" y="1825625"/>
            <a:ext cx="4056743" cy="4351338"/>
          </a:xfrm>
          <a:prstGeom prst="rect">
            <a:avLst/>
          </a:prstGeom>
          <a:ln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JAVA</a:t>
            </a:r>
            <a:endParaRPr lang="en-US" sz="20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</a:t>
            </a:r>
            <a:r>
              <a:rPr lang="en-US" sz="2200" dirty="0">
                <a:solidFill>
                  <a:srgbClr val="0070C0"/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System.out.println</a:t>
            </a:r>
            <a:r>
              <a:rPr lang="en-US" sz="2200" dirty="0">
                <a:solidFill>
                  <a:srgbClr val="0070C0"/>
                </a:solidFill>
              </a:rPr>
              <a:t>(“world”);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in = new </a:t>
            </a: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(new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(System.in));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String text = </a:t>
            </a:r>
            <a:r>
              <a:rPr lang="en-US" sz="2200" dirty="0" err="1">
                <a:solidFill>
                  <a:srgbClr val="0070C0"/>
                </a:solidFill>
              </a:rPr>
              <a:t>in.readLine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10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is a strong-typed language</a:t>
            </a:r>
          </a:p>
          <a:p>
            <a:r>
              <a:rPr lang="en-US" dirty="0"/>
              <a:t>C-like casting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Casting Operators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static_cast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dynamic_cast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const_cast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reinterpret_cast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445435"/>
            <a:ext cx="27305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double x = 1.1;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 = 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) x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526910"/>
            <a:ext cx="273050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=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561" y="6104275"/>
            <a:ext cx="746125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More about </a:t>
            </a:r>
            <a:r>
              <a:rPr lang="en-US" b="1" dirty="0" err="1">
                <a:solidFill>
                  <a:srgbClr val="00B050"/>
                </a:solidFill>
              </a:rPr>
              <a:t>const_cast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r>
              <a:rPr lang="en-US" dirty="0">
                <a:hlinkClick r:id="rId2"/>
              </a:rPr>
              <a:t>https://www.geeksforgeeks.org/casting-operators-in-c-set-1-const_cast/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“Pass by reference” vs. “Pass by value”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Aliases only</a:t>
            </a:r>
          </a:p>
          <a:p>
            <a:pPr lvl="1"/>
            <a:r>
              <a:rPr lang="en-US" dirty="0"/>
              <a:t>No storage need be allocated</a:t>
            </a:r>
          </a:p>
          <a:p>
            <a:pPr lvl="1"/>
            <a:r>
              <a:rPr lang="en-US" dirty="0"/>
              <a:t>Can only be initialized</a:t>
            </a:r>
          </a:p>
          <a:p>
            <a:pPr lvl="1"/>
            <a:r>
              <a:rPr lang="en-US" dirty="0"/>
              <a:t>Can never be changed later</a:t>
            </a:r>
          </a:p>
          <a:p>
            <a:pPr lvl="1"/>
            <a:r>
              <a:rPr lang="en-US" dirty="0"/>
              <a:t>Cannot be null</a:t>
            </a:r>
          </a:p>
          <a:p>
            <a:pPr lvl="1"/>
            <a:r>
              <a:rPr lang="en-US" dirty="0"/>
              <a:t>No need to dereference</a:t>
            </a:r>
          </a:p>
          <a:p>
            <a:r>
              <a:rPr lang="en-US" dirty="0"/>
              <a:t>C++: “pass by value” is  the default behavior</a:t>
            </a:r>
          </a:p>
          <a:p>
            <a:pPr lvl="1"/>
            <a:r>
              <a:rPr lang="en-US" dirty="0"/>
              <a:t>Advantages? Easy coding, easy management, protection, etc.</a:t>
            </a:r>
          </a:p>
          <a:p>
            <a:pPr lvl="1"/>
            <a:r>
              <a:rPr lang="en-US" dirty="0"/>
              <a:t>Disadvantages? A copy in stack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426295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D49C-6669-4D8B-9E02-660EA4C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B4FD-DAD9-4D1D-8146-1A862A0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quarter at UWB? </a:t>
            </a:r>
          </a:p>
          <a:p>
            <a:r>
              <a:rPr lang="en-US" dirty="0"/>
              <a:t>First quarter as CSS student?</a:t>
            </a:r>
          </a:p>
          <a:p>
            <a:r>
              <a:rPr lang="en-US" dirty="0"/>
              <a:t>Programming Language?</a:t>
            </a:r>
          </a:p>
          <a:p>
            <a:r>
              <a:rPr lang="en-US" dirty="0"/>
              <a:t>Operating Systems?</a:t>
            </a:r>
          </a:p>
          <a:p>
            <a:pPr lvl="1"/>
            <a:r>
              <a:rPr lang="en-US" dirty="0"/>
              <a:t>What does it mean to “know” or “have worked with”  an OS?</a:t>
            </a:r>
          </a:p>
          <a:p>
            <a:pPr lvl="1"/>
            <a:r>
              <a:rPr lang="en-US" dirty="0"/>
              <a:t>As Users: Config, Find/Run Program, Install/Remove new programs</a:t>
            </a:r>
          </a:p>
          <a:p>
            <a:pPr lvl="1"/>
            <a:r>
              <a:rPr lang="en-US" dirty="0"/>
              <a:t>As CS Professions: Files navigation,  System Calls (or APIs)</a:t>
            </a:r>
          </a:p>
          <a:p>
            <a:r>
              <a:rPr lang="en-US" dirty="0"/>
              <a:t>All taking CSS342?</a:t>
            </a:r>
          </a:p>
          <a:p>
            <a:pPr lvl="1"/>
            <a:r>
              <a:rPr lang="en-US" dirty="0"/>
              <a:t>Do well in 342 and … good things will come &gt;$100K job!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1317"/>
            <a:ext cx="10515600" cy="12856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err="1"/>
              <a:t>outFileStream</a:t>
            </a:r>
            <a:r>
              <a:rPr lang="en-US" dirty="0"/>
              <a:t> &lt;&lt; variable</a:t>
            </a:r>
          </a:p>
          <a:p>
            <a:r>
              <a:rPr lang="en-US" dirty="0" err="1"/>
              <a:t>inFileSteam</a:t>
            </a:r>
            <a:r>
              <a:rPr lang="en-US" dirty="0"/>
              <a:t> &gt;&gt; variable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74" y="1242090"/>
            <a:ext cx="8683475" cy="36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 in your .zip file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Primitive3.cpp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FileOperationPractice.cpp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AnswersToReferenceDemo.txt – </a:t>
            </a:r>
            <a:r>
              <a:rPr lang="en-US" b="1" dirty="0"/>
              <a:t>answer all questions</a:t>
            </a:r>
          </a:p>
          <a:p>
            <a:r>
              <a:rPr lang="en-US" dirty="0"/>
              <a:t>AnswersToFileDemo.txt – </a:t>
            </a:r>
            <a:r>
              <a:rPr lang="en-US" b="1" dirty="0"/>
              <a:t>answer all questions</a:t>
            </a:r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Zip All!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9048-37D8-47A2-BBB0-89444CD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Kelvin Sung	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4642-FD9C-49F5-B44E-8DA0C063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old dude that never leaves</a:t>
            </a:r>
          </a:p>
          <a:p>
            <a:r>
              <a:rPr lang="en-US" dirty="0"/>
              <a:t>My background</a:t>
            </a:r>
          </a:p>
          <a:p>
            <a:pPr lvl="1"/>
            <a:r>
              <a:rPr lang="en-US" dirty="0"/>
              <a:t>Graphics + Videogames </a:t>
            </a:r>
          </a:p>
          <a:p>
            <a:r>
              <a:rPr lang="en-US" dirty="0"/>
              <a:t>Find out more about me:</a:t>
            </a:r>
          </a:p>
          <a:p>
            <a:pPr lvl="1"/>
            <a:r>
              <a:rPr lang="en-US" dirty="0"/>
              <a:t>My </a:t>
            </a:r>
            <a:r>
              <a:rPr lang="en-US" dirty="0">
                <a:hlinkClick r:id="rId2"/>
              </a:rPr>
              <a:t>faculty home page</a:t>
            </a:r>
            <a:endParaRPr lang="en-US" dirty="0"/>
          </a:p>
          <a:p>
            <a:pPr lvl="1"/>
            <a:r>
              <a:rPr lang="en-US" dirty="0"/>
              <a:t>Other classes I teach</a:t>
            </a:r>
          </a:p>
          <a:p>
            <a:pPr lvl="2"/>
            <a:r>
              <a:rPr lang="en-US" dirty="0"/>
              <a:t>CSS385: </a:t>
            </a:r>
            <a:r>
              <a:rPr lang="en-US" dirty="0">
                <a:hlinkClick r:id="rId3"/>
              </a:rPr>
              <a:t>https://myuwbclasses.github.io/CSS385/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CSS451: </a:t>
            </a:r>
            <a:r>
              <a:rPr lang="en-US" dirty="0">
                <a:hlinkClick r:id="rId4"/>
              </a:rPr>
              <a:t>https://myuwbclasses.github.io/CSS451/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CSS452: </a:t>
            </a:r>
            <a:r>
              <a:rPr lang="en-US" dirty="0">
                <a:hlinkClick r:id="rId5"/>
              </a:rPr>
              <a:t>https://myuwbclasses.github.io/CSS452/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CSS552: </a:t>
            </a:r>
            <a:r>
              <a:rPr lang="en-US" dirty="0">
                <a:hlinkClick r:id="rId6"/>
              </a:rPr>
              <a:t>https://myuwbclasses.github.io/CSS552/ </a:t>
            </a:r>
            <a:endParaRPr lang="en-US" dirty="0"/>
          </a:p>
          <a:p>
            <a:pPr lvl="1"/>
            <a:r>
              <a:rPr lang="en-US" dirty="0"/>
              <a:t>My </a:t>
            </a:r>
            <a:r>
              <a:rPr lang="en-US" dirty="0">
                <a:hlinkClick r:id="rId7"/>
              </a:rPr>
              <a:t>current research page</a:t>
            </a:r>
            <a:r>
              <a:rPr lang="en-US" dirty="0"/>
              <a:t>. (Need: CSS342 to participate)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673-23E4-4C8E-868C-8C8673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of this class	</a:t>
            </a:r>
            <a:r>
              <a:rPr lang="en-US"/>
              <a:t>[prioritizes]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E53D-1966-40AA-A748-44E1794C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learn programming languages</a:t>
            </a:r>
          </a:p>
          <a:p>
            <a:r>
              <a:rPr lang="en-US" dirty="0"/>
              <a:t>Learn a [new] OS</a:t>
            </a:r>
          </a:p>
          <a:p>
            <a:r>
              <a:rPr lang="en-US" dirty="0"/>
              <a:t>Learn C++</a:t>
            </a:r>
          </a:p>
        </p:txBody>
      </p:sp>
    </p:spTree>
    <p:extLst>
      <p:ext uri="{BB962C8B-B14F-4D97-AF65-F5344CB8AC3E}">
        <p14:creationId xmlns:p14="http://schemas.microsoft.com/office/powerpoint/2010/main" val="6348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3A1-C283-4CF3-93D3-C528673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5868" cy="1325563"/>
          </a:xfrm>
        </p:spPr>
        <p:txBody>
          <a:bodyPr/>
          <a:lstStyle/>
          <a:p>
            <a:r>
              <a:rPr lang="en-US" dirty="0"/>
              <a:t>Approach to learning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BF8F-C48F-438F-B32C-2E031063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learn programming languages: Syllabus of this class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 Format  I/O + Arrays (Nuances: memory management)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Classes: how to: subclass, override,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Templates, iterator [advanced features in the language]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APIs (e.g., Vectors, Lists, Maps)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Stuff you learn in CSS342</a:t>
            </a:r>
          </a:p>
          <a:p>
            <a:r>
              <a:rPr lang="en-US" dirty="0">
                <a:sym typeface="Wingdings" panose="05000000000000000000" pitchFamily="2" charset="2"/>
              </a:rPr>
              <a:t>Learn 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Work in the environment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 compare to Windows or MACs THEY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24352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C7F-1CD8-479D-8E6F-D221111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CD3-860F-4087-929E-2B3BE32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goal, but most important for now</a:t>
            </a:r>
          </a:p>
          <a:p>
            <a:r>
              <a:rPr lang="en-US" dirty="0"/>
              <a:t>Do the Labs</a:t>
            </a:r>
          </a:p>
          <a:p>
            <a:r>
              <a:rPr lang="en-US" dirty="0"/>
              <a:t>Ask Questions, ASK QUESTIONS</a:t>
            </a:r>
          </a:p>
          <a:p>
            <a:r>
              <a:rPr lang="en-US" dirty="0"/>
              <a:t>After done with labs</a:t>
            </a:r>
          </a:p>
          <a:p>
            <a:pPr lvl="1"/>
            <a:r>
              <a:rPr lang="en-US" dirty="0"/>
              <a:t>Try variations, invent new problems to try out</a:t>
            </a:r>
          </a:p>
          <a:p>
            <a:pPr lvl="1"/>
            <a:r>
              <a:rPr lang="en-US" dirty="0"/>
              <a:t>Repeat in C++ Java exercise you have done in CSS142/143</a:t>
            </a:r>
          </a:p>
          <a:p>
            <a:r>
              <a:rPr lang="en-US" dirty="0"/>
              <a:t>Create the positive feedback loop</a:t>
            </a:r>
          </a:p>
          <a:p>
            <a:pPr lvl="1"/>
            <a:r>
              <a:rPr lang="en-US" dirty="0"/>
              <a:t>More you do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better you become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becomes fun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want to do more</a:t>
            </a:r>
          </a:p>
        </p:txBody>
      </p:sp>
    </p:spTree>
    <p:extLst>
      <p:ext uri="{BB962C8B-B14F-4D97-AF65-F5344CB8AC3E}">
        <p14:creationId xmlns:p14="http://schemas.microsoft.com/office/powerpoint/2010/main" val="42367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Syllabus</a:t>
            </a:r>
          </a:p>
          <a:p>
            <a:pPr lvl="2"/>
            <a:r>
              <a:rPr lang="en-US" dirty="0"/>
              <a:t>Class meets once a week: Friday 1:15pm to 5:15pm</a:t>
            </a:r>
          </a:p>
          <a:p>
            <a:pPr lvl="1"/>
            <a:r>
              <a:rPr lang="en-US"/>
              <a:t>Recommended </a:t>
            </a:r>
            <a:r>
              <a:rPr lang="en-US" dirty="0"/>
              <a:t>System setup</a:t>
            </a:r>
          </a:p>
          <a:p>
            <a:pPr lvl="1"/>
            <a:r>
              <a:rPr lang="en-US" dirty="0"/>
              <a:t>Video tutorials are very cool! (thanks to Professor Michael Stiber)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2"/>
              </a:rPr>
              <a:t>www.cplusplus.com</a:t>
            </a:r>
            <a:endParaRPr lang="en-US" dirty="0"/>
          </a:p>
          <a:p>
            <a:pPr lvl="1"/>
            <a:r>
              <a:rPr lang="en-US" dirty="0"/>
              <a:t>Books listed in the syllabus</a:t>
            </a:r>
          </a:p>
          <a:p>
            <a:pPr lvl="4"/>
            <a:endParaRPr lang="en-US" dirty="0"/>
          </a:p>
          <a:p>
            <a:r>
              <a:rPr lang="en-US" dirty="0"/>
              <a:t>Goals – The mechanics of and </a:t>
            </a:r>
            <a:r>
              <a:rPr lang="en-US" b="1" dirty="0"/>
              <a:t>not </a:t>
            </a:r>
            <a:r>
              <a:rPr lang="en-US" dirty="0"/>
              <a:t>the application of C++</a:t>
            </a:r>
          </a:p>
          <a:p>
            <a:pPr lvl="1"/>
            <a:r>
              <a:rPr lang="en-US" dirty="0"/>
              <a:t>Pick up an existing project written in C++</a:t>
            </a:r>
          </a:p>
          <a:p>
            <a:pPr lvl="1"/>
            <a:r>
              <a:rPr lang="en-US" dirty="0"/>
              <a:t>Start a new project using C++</a:t>
            </a:r>
          </a:p>
          <a:p>
            <a:pPr lvl="1"/>
            <a:r>
              <a:rPr lang="en-US" dirty="0"/>
              <a:t>Transform a project from other programming languages to C++</a:t>
            </a:r>
          </a:p>
          <a:p>
            <a:pPr lvl="1"/>
            <a:r>
              <a:rPr lang="en-US" b="1" dirty="0"/>
              <a:t>NOT: </a:t>
            </a:r>
            <a:r>
              <a:rPr lang="en-US" dirty="0"/>
              <a:t>how to use a specific language feature (e.g., private subclass)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6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389C-17F7-412B-B118-5B96545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29F-3216-4D0E-B2F3-90A64143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16"/>
            <a:ext cx="10515600" cy="4351338"/>
          </a:xfrm>
        </p:spPr>
        <p:txBody>
          <a:bodyPr/>
          <a:lstStyle/>
          <a:p>
            <a:r>
              <a:rPr lang="en-US" dirty="0"/>
              <a:t>Pass/Fail: do not count towards GPA, do not affect your graduation</a:t>
            </a:r>
          </a:p>
          <a:p>
            <a:pPr lvl="1"/>
            <a:r>
              <a:rPr lang="en-US" dirty="0"/>
              <a:t>So, how about it? Let’s learn without worries!</a:t>
            </a:r>
          </a:p>
          <a:p>
            <a:r>
              <a:rPr lang="en-US" dirty="0"/>
              <a:t>You MUST participate!</a:t>
            </a:r>
          </a:p>
          <a:p>
            <a:r>
              <a:rPr lang="en-US" dirty="0"/>
              <a:t>You must SUBMIT every assignment </a:t>
            </a:r>
          </a:p>
          <a:p>
            <a:r>
              <a:rPr lang="en-US" dirty="0"/>
              <a:t>You must show an honest effort has been made</a:t>
            </a:r>
          </a:p>
          <a:p>
            <a:pPr lvl="1"/>
            <a:r>
              <a:rPr lang="en-US" dirty="0"/>
              <a:t>“An honest effort” some/most things work. </a:t>
            </a:r>
          </a:p>
          <a:p>
            <a:r>
              <a:rPr lang="en-US" dirty="0"/>
              <a:t>We will download, compile, run, examine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remote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csslab.uwb</a:t>
            </a:r>
            <a:r>
              <a:rPr lang="en-US"/>
              <a:t>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labs, ALWAYS compile with: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g++   filename.cpp   // g++ all small case!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Your system should have been set up, at this point you should be able to enter HelloWorld.cpp, compile, and run.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4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1231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CSSSKL 342: Programming Issues With Object-Oriented Languages</vt:lpstr>
      <vt:lpstr>You are …</vt:lpstr>
      <vt:lpstr>I am Kelvin Sung : </vt:lpstr>
      <vt:lpstr>Learning Goals of this class [prioritizes]</vt:lpstr>
      <vt:lpstr>Approach to learning a Programming Language</vt:lpstr>
      <vt:lpstr>Learn C++</vt:lpstr>
      <vt:lpstr>About the course</vt:lpstr>
      <vt:lpstr>Grades</vt:lpstr>
      <vt:lpstr>Our remote machine</vt:lpstr>
      <vt:lpstr>Linux Basic</vt:lpstr>
      <vt:lpstr>C++ 101</vt:lpstr>
      <vt:lpstr>Development Environment</vt:lpstr>
      <vt:lpstr>Main program – The entry point</vt:lpstr>
      <vt:lpstr>iostream</vt:lpstr>
      <vt:lpstr>Type Conversion</vt:lpstr>
      <vt:lpstr>Explicit Conversions</vt:lpstr>
      <vt:lpstr>Pass by Reference</vt:lpstr>
      <vt:lpstr>“Pass by reference” vs. “Pass by value”</vt:lpstr>
      <vt:lpstr>File Operation</vt:lpstr>
      <vt:lpstr>File I/O</vt:lpstr>
      <vt:lpstr>What to submit in your .zip file 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Kelvin Sung</cp:lastModifiedBy>
  <cp:revision>161</cp:revision>
  <dcterms:created xsi:type="dcterms:W3CDTF">2015-10-01T16:33:54Z</dcterms:created>
  <dcterms:modified xsi:type="dcterms:W3CDTF">2025-09-26T15:32:52Z</dcterms:modified>
</cp:coreProperties>
</file>