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86" r:id="rId3"/>
    <p:sldId id="272" r:id="rId4"/>
    <p:sldId id="275" r:id="rId5"/>
    <p:sldId id="273" r:id="rId6"/>
    <p:sldId id="280" r:id="rId7"/>
    <p:sldId id="274" r:id="rId8"/>
    <p:sldId id="305" r:id="rId9"/>
    <p:sldId id="258" r:id="rId10"/>
    <p:sldId id="302" r:id="rId11"/>
    <p:sldId id="288" r:id="rId12"/>
    <p:sldId id="277" r:id="rId13"/>
    <p:sldId id="306" r:id="rId14"/>
    <p:sldId id="291" r:id="rId15"/>
    <p:sldId id="292" r:id="rId16"/>
    <p:sldId id="290" r:id="rId17"/>
    <p:sldId id="279" r:id="rId18"/>
    <p:sldId id="281" r:id="rId19"/>
    <p:sldId id="28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306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92" autoAdjust="0"/>
  </p:normalViewPr>
  <p:slideViewPr>
    <p:cSldViewPr>
      <p:cViewPr varScale="1">
        <p:scale>
          <a:sx n="141" d="100"/>
          <a:sy n="141" d="100"/>
        </p:scale>
        <p:origin x="936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March 2024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b="1" dirty="0"/>
              <a:t>COMP561405—</a:t>
            </a:r>
            <a:r>
              <a:rPr lang="zh-CN" altLang="en-US" sz="4400" b="1" dirty="0"/>
              <a:t>游戏设计与开发</a:t>
            </a:r>
            <a:r>
              <a:rPr lang="zh-CN" altLang="en-US" sz="4400" dirty="0"/>
              <a:t> </a:t>
            </a:r>
            <a:br>
              <a:rPr lang="en-US" altLang="zh-CN" sz="4400" dirty="0"/>
            </a:br>
            <a:r>
              <a:rPr lang="en-US" sz="1600" dirty="0"/>
              <a:t>Introduction to 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This week:   yes, literally from Monday to Friday!</a:t>
            </a:r>
          </a:p>
          <a:p>
            <a:pPr lvl="1"/>
            <a:r>
              <a:rPr lang="en-US" sz="1800" dirty="0"/>
              <a:t>I want to:  … teach …elementary topics</a:t>
            </a:r>
          </a:p>
          <a:p>
            <a:pPr lvl="1"/>
            <a:r>
              <a:rPr lang="en-US" sz="1800" dirty="0"/>
              <a:t>You want to: … learn … about yourself, your interests, </a:t>
            </a:r>
            <a:r>
              <a:rPr lang="en-US" sz="1800" b="1" dirty="0">
                <a:solidFill>
                  <a:srgbClr val="FFFF00"/>
                </a:solidFill>
              </a:rPr>
              <a:t>From Teams of 5 or 6 members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sz="1800" dirty="0"/>
              <a:t>Weekend: Saturday and Sunday</a:t>
            </a:r>
          </a:p>
          <a:p>
            <a:pPr lvl="1"/>
            <a:r>
              <a:rPr lang="en-US" sz="1800" dirty="0"/>
              <a:t>Brainstorm for game design, playtest to evaluate and provide feedback</a:t>
            </a:r>
          </a:p>
          <a:p>
            <a:pPr lvl="1"/>
            <a:r>
              <a:rPr lang="en-US" sz="1800" dirty="0"/>
              <a:t>Start designing your game!</a:t>
            </a:r>
          </a:p>
          <a:p>
            <a:r>
              <a:rPr lang="en-US" sz="1800" dirty="0"/>
              <a:t>Next week: Monday to Thursday: 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  <a:p>
            <a:pPr lvl="1"/>
            <a:r>
              <a:rPr lang="en-US" sz="1800" dirty="0"/>
              <a:t>Present idea, show demo, we play your alpha, and we play your final game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9144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Intro + Environment + Game Engine + a little about Programming Model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1"/>
            <a:r>
              <a:rPr lang="en-US" dirty="0"/>
              <a:t>EX2Practice:, a simple game (group project)</a:t>
            </a:r>
          </a:p>
          <a:p>
            <a:r>
              <a:rPr lang="en-US" dirty="0"/>
              <a:t>3 Programming Assignments: due before class  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pPr lvl="1"/>
            <a:r>
              <a:rPr lang="en-US" dirty="0"/>
              <a:t>Ex1: Small Coding Exercise (individual)		</a:t>
            </a:r>
            <a:r>
              <a:rPr lang="en-US" b="1" dirty="0"/>
              <a:t>due </a:t>
            </a:r>
            <a:r>
              <a:rPr lang="en-US" dirty="0"/>
              <a:t>tomorrow before class</a:t>
            </a:r>
          </a:p>
          <a:p>
            <a:pPr lvl="1"/>
            <a:r>
              <a:rPr lang="en-US" dirty="0"/>
              <a:t>Ex2 : a simple interactive application (individual)	</a:t>
            </a:r>
            <a:r>
              <a:rPr lang="en-US" b="1" dirty="0"/>
              <a:t>due </a:t>
            </a:r>
            <a:r>
              <a:rPr lang="en-US" dirty="0"/>
              <a:t>on Thursday before class</a:t>
            </a:r>
          </a:p>
          <a:p>
            <a:pPr lvl="1"/>
            <a:r>
              <a:rPr lang="en-US" dirty="0"/>
              <a:t>Ex3: a simple (not fun) game (team) 		</a:t>
            </a:r>
            <a:r>
              <a:rPr lang="en-US" b="1" dirty="0"/>
              <a:t>due </a:t>
            </a:r>
            <a:r>
              <a:rPr lang="en-US" dirty="0"/>
              <a:t>on next Monday before class</a:t>
            </a:r>
          </a:p>
          <a:p>
            <a:r>
              <a:rPr lang="en-US" b="1" dirty="0"/>
              <a:t>Daily Short Quiz: </a:t>
            </a:r>
            <a:r>
              <a:rPr lang="en-US" dirty="0"/>
              <a:t>should take 10-20 minutes, open book, open everything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short turnaround! </a:t>
            </a: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8554-E17D-931D-7824-39E43F6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End: How to and Begin to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2905-8876-DACE-51B1-BC956D6975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Saturday: Design process and solicit feedback</a:t>
            </a:r>
          </a:p>
          <a:p>
            <a:pPr lvl="1"/>
            <a:r>
              <a:rPr lang="en-US" dirty="0"/>
              <a:t>Brainstorm + Playtest</a:t>
            </a:r>
          </a:p>
          <a:p>
            <a:r>
              <a:rPr lang="en-US" dirty="0"/>
              <a:t>Sunday: Game design</a:t>
            </a:r>
          </a:p>
          <a:p>
            <a:pPr lvl="1"/>
            <a:r>
              <a:rPr lang="en-US" dirty="0"/>
              <a:t>Come to class to complete your game design</a:t>
            </a:r>
          </a:p>
          <a:p>
            <a:pPr lvl="1"/>
            <a:r>
              <a:rPr lang="en-US" dirty="0"/>
              <a:t>I will meet with each team separately</a:t>
            </a:r>
          </a:p>
        </p:txBody>
      </p:sp>
    </p:spTree>
    <p:extLst>
      <p:ext uri="{BB962C8B-B14F-4D97-AF65-F5344CB8AC3E}">
        <p14:creationId xmlns:p14="http://schemas.microsoft.com/office/powerpoint/2010/main" val="414156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Build an Awesome Game (in 3 days!)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/>
              <a:t>Schedule</a:t>
            </a:r>
          </a:p>
          <a:p>
            <a:pPr lvl="2"/>
            <a:r>
              <a:rPr lang="en-US" b="1" dirty="0"/>
              <a:t>Monday: 	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 proposal</a:t>
            </a:r>
          </a:p>
          <a:p>
            <a:pPr lvl="2"/>
            <a:r>
              <a:rPr lang="en-US" b="1" dirty="0"/>
              <a:t>Tuesday: 	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2"/>
            <a:r>
              <a:rPr lang="en-US" b="1" dirty="0"/>
              <a:t>Wednesday:     	</a:t>
            </a:r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2"/>
            <a:r>
              <a:rPr lang="en-US" b="1" dirty="0"/>
              <a:t>Thursday: 	</a:t>
            </a:r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You will rank the teams after the presentations. Top ranked teams:</a:t>
            </a:r>
          </a:p>
          <a:p>
            <a:pPr lvl="2"/>
            <a:r>
              <a:rPr lang="en-US" dirty="0"/>
              <a:t>First: +5%</a:t>
            </a:r>
          </a:p>
          <a:p>
            <a:pPr lvl="2"/>
            <a:r>
              <a:rPr lang="en-US" dirty="0"/>
              <a:t>Second: +4%</a:t>
            </a:r>
          </a:p>
          <a:p>
            <a:pPr lvl="2"/>
            <a:r>
              <a:rPr lang="en-US" dirty="0"/>
              <a:t>Third: +3%</a:t>
            </a:r>
          </a:p>
          <a:p>
            <a:pPr lvl="2"/>
            <a:r>
              <a:rPr lang="en-US" dirty="0"/>
              <a:t>Forth: +2%</a:t>
            </a:r>
          </a:p>
          <a:p>
            <a:pPr lvl="2"/>
            <a:r>
              <a:rPr lang="en-US" dirty="0"/>
              <a:t>Fifth: +1%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67865"/>
            <a:ext cx="10566400" cy="1143000"/>
          </a:xfrm>
        </p:spPr>
        <p:txBody>
          <a:bodyPr/>
          <a:lstStyle/>
          <a:p>
            <a:r>
              <a:rPr lang="en-US" dirty="0"/>
              <a:t>How you Will be Evaluated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8BA1D6-E11F-4736-9920-1AB6ED277103}"/>
              </a:ext>
            </a:extLst>
          </p:cNvPr>
          <p:cNvGrpSpPr/>
          <p:nvPr/>
        </p:nvGrpSpPr>
        <p:grpSpPr>
          <a:xfrm>
            <a:off x="1752600" y="1600200"/>
            <a:ext cx="3581400" cy="4932280"/>
            <a:chOff x="3124200" y="1524000"/>
            <a:chExt cx="3581400" cy="4932280"/>
          </a:xfrm>
        </p:grpSpPr>
        <p:pic>
          <p:nvPicPr>
            <p:cNvPr id="5" name="Picture 4" descr="A table of text on a white background&#10;&#10;Description automatically generated">
              <a:extLst>
                <a:ext uri="{FF2B5EF4-FFF2-40B4-BE49-F238E27FC236}">
                  <a16:creationId xmlns:a16="http://schemas.microsoft.com/office/drawing/2014/main" id="{EAD29F83-B3EF-0846-4599-6BE7B9CF8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1524000"/>
              <a:ext cx="3581400" cy="493228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5F68BA-564D-4328-A17A-2DBF4483FF3B}"/>
                </a:ext>
              </a:extLst>
            </p:cNvPr>
            <p:cNvSpPr/>
            <p:nvPr/>
          </p:nvSpPr>
          <p:spPr>
            <a:xfrm>
              <a:off x="3276600" y="3505200"/>
              <a:ext cx="1219200" cy="838200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32376C-D270-42C8-B6EF-DB901E163E9A}"/>
                </a:ext>
              </a:extLst>
            </p:cNvPr>
            <p:cNvSpPr/>
            <p:nvPr/>
          </p:nvSpPr>
          <p:spPr>
            <a:xfrm>
              <a:off x="4343400" y="1981200"/>
              <a:ext cx="2133600" cy="160020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939D8B-AC03-422F-900B-BECC89780817}"/>
                </a:ext>
              </a:extLst>
            </p:cNvPr>
            <p:cNvSpPr/>
            <p:nvPr/>
          </p:nvSpPr>
          <p:spPr>
            <a:xfrm>
              <a:off x="3276600" y="1676400"/>
              <a:ext cx="1219200" cy="762000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A1400-6445-417D-AECD-3D2A2D328CF2}"/>
                </a:ext>
              </a:extLst>
            </p:cNvPr>
            <p:cNvSpPr/>
            <p:nvPr/>
          </p:nvSpPr>
          <p:spPr>
            <a:xfrm>
              <a:off x="3200400" y="5638800"/>
              <a:ext cx="3429000" cy="746166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CAE152-55F1-4152-B069-C8F1B246FE9B}"/>
                </a:ext>
              </a:extLst>
            </p:cNvPr>
            <p:cNvSpPr/>
            <p:nvPr/>
          </p:nvSpPr>
          <p:spPr>
            <a:xfrm>
              <a:off x="4343400" y="3886200"/>
              <a:ext cx="2133600" cy="167640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2C3003-E8C2-44E5-9FAD-ED887F7AA9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2600" y="1600200"/>
            <a:ext cx="5816600" cy="4419600"/>
          </a:xfrm>
        </p:spPr>
        <p:txBody>
          <a:bodyPr>
            <a:normAutofit/>
          </a:bodyPr>
          <a:lstStyle/>
          <a:p>
            <a:r>
              <a:rPr lang="en-US" dirty="0"/>
              <a:t>Grade will be </a:t>
            </a:r>
            <a:r>
              <a:rPr lang="en-US" b="1" i="1" dirty="0"/>
              <a:t>curved </a:t>
            </a:r>
            <a:endParaRPr lang="en-US" dirty="0"/>
          </a:p>
          <a:p>
            <a:r>
              <a:rPr lang="en-US" dirty="0"/>
              <a:t>Typically …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: About 10-20% of class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: About 30-40% of class</a:t>
            </a:r>
          </a:p>
          <a:p>
            <a:pPr lvl="1"/>
            <a:r>
              <a:rPr lang="en-US" b="1" dirty="0"/>
              <a:t>C: </a:t>
            </a:r>
            <a:r>
              <a:rPr lang="en-US" dirty="0"/>
              <a:t>About 20-30% of class</a:t>
            </a:r>
          </a:p>
          <a:p>
            <a:pPr lvl="1"/>
            <a:r>
              <a:rPr lang="en-US" dirty="0"/>
              <a:t>D and F: hopefully none.</a:t>
            </a:r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Do anything else for these two weeks!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r>
              <a:rPr lang="en-US" sz="1800" dirty="0"/>
              <a:t>Game development  is about team work (&gt;50% of grade from teamwork)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r>
              <a:rPr lang="en-US" altLang="zh-TW" dirty="0">
                <a:latin typeface="+mn-ea"/>
                <a:cs typeface="FreesiaUPC" panose="020B0604020202020204" pitchFamily="34" charset="-34"/>
              </a:rPr>
              <a:t>Do you know people around you? 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在班上有朋友吗？</a:t>
            </a:r>
            <a:br>
              <a:rPr lang="en-US" altLang="zh-CN" dirty="0">
                <a:latin typeface="+mn-ea"/>
                <a:cs typeface="FreesiaUPC" panose="020B0604020202020204" pitchFamily="34" charset="-34"/>
              </a:rPr>
            </a:br>
            <a:endParaRPr lang="en-US" altLang="zh-TW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/>
              <a:t>https://myuwbclasses.github.io/XJTU-IntroGameDev/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14 days with 32-contact hours!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  <a:p>
            <a:r>
              <a:rPr lang="en-US" dirty="0"/>
              <a:t>Game development experience?</a:t>
            </a:r>
          </a:p>
          <a:p>
            <a:pPr lvl="1"/>
            <a:r>
              <a:rPr lang="en-US" dirty="0"/>
              <a:t>Build and sell your own games? </a:t>
            </a:r>
          </a:p>
          <a:p>
            <a:pPr lvl="1"/>
            <a:r>
              <a:rPr lang="en-US" dirty="0"/>
              <a:t>Know Unity? </a:t>
            </a:r>
            <a:r>
              <a:rPr lang="en-US" dirty="0" err="1"/>
              <a:t>UnReal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dirty="0"/>
              <a:t>Experience with Videogame development?</a:t>
            </a:r>
          </a:p>
          <a:p>
            <a:pPr marL="742950" lvl="2" indent="-342900"/>
            <a:r>
              <a:rPr lang="en-US" b="1" dirty="0">
                <a:solidFill>
                  <a:srgbClr val="FFFF00"/>
                </a:solidFill>
              </a:rPr>
              <a:t>Do not need any!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5406</TotalTime>
  <Words>1416</Words>
  <Application>Microsoft Office PowerPoint</Application>
  <PresentationFormat>Widescreen</PresentationFormat>
  <Paragraphs>197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方正姚体</vt:lpstr>
      <vt:lpstr>Microsoft JhengHei</vt:lpstr>
      <vt:lpstr>Microsoft JhengHei</vt:lpstr>
      <vt:lpstr>Arial</vt:lpstr>
      <vt:lpstr>Arial Narrow</vt:lpstr>
      <vt:lpstr>Calibri</vt:lpstr>
      <vt:lpstr>FreesiaUPC</vt:lpstr>
      <vt:lpstr>Wingdings</vt:lpstr>
      <vt:lpstr>Horizon</vt:lpstr>
      <vt:lpstr> COMP561405—游戏设计与开发  Introduction to 2D Game Development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Week 1: Game Engine and Game Components</vt:lpstr>
      <vt:lpstr>Week End: How to and Begin to Design </vt:lpstr>
      <vt:lpstr>Week 2: Build an Awesome Game (in 3 days!)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635</cp:revision>
  <dcterms:created xsi:type="dcterms:W3CDTF">2006-08-16T00:00:00Z</dcterms:created>
  <dcterms:modified xsi:type="dcterms:W3CDTF">2024-03-12T00:39:09Z</dcterms:modified>
</cp:coreProperties>
</file>