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3"/>
  </p:notesMasterIdLst>
  <p:sldIdLst>
    <p:sldId id="256" r:id="rId2"/>
    <p:sldId id="286" r:id="rId3"/>
    <p:sldId id="272" r:id="rId4"/>
    <p:sldId id="275" r:id="rId5"/>
    <p:sldId id="273" r:id="rId6"/>
    <p:sldId id="280" r:id="rId7"/>
    <p:sldId id="274" r:id="rId8"/>
    <p:sldId id="305" r:id="rId9"/>
    <p:sldId id="258" r:id="rId10"/>
    <p:sldId id="302" r:id="rId11"/>
    <p:sldId id="288" r:id="rId12"/>
    <p:sldId id="277" r:id="rId13"/>
    <p:sldId id="306" r:id="rId14"/>
    <p:sldId id="291" r:id="rId15"/>
    <p:sldId id="292" r:id="rId16"/>
    <p:sldId id="290" r:id="rId17"/>
    <p:sldId id="279" r:id="rId18"/>
    <p:sldId id="281" r:id="rId19"/>
    <p:sldId id="283" r:id="rId20"/>
    <p:sldId id="307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50C514-79BA-42DB-91E2-0AB5F1864B5B}">
          <p14:sldIdLst>
            <p14:sldId id="256"/>
            <p14:sldId id="286"/>
            <p14:sldId id="272"/>
            <p14:sldId id="275"/>
            <p14:sldId id="273"/>
            <p14:sldId id="280"/>
            <p14:sldId id="274"/>
            <p14:sldId id="305"/>
            <p14:sldId id="258"/>
            <p14:sldId id="302"/>
            <p14:sldId id="288"/>
            <p14:sldId id="277"/>
            <p14:sldId id="306"/>
            <p14:sldId id="291"/>
            <p14:sldId id="292"/>
            <p14:sldId id="290"/>
            <p14:sldId id="279"/>
            <p14:sldId id="281"/>
            <p14:sldId id="283"/>
            <p14:sldId id="307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lvin Sung" initials="KS" lastIdx="1" clrIdx="0">
    <p:extLst>
      <p:ext uri="{19B8F6BF-5375-455C-9EA6-DF929625EA0E}">
        <p15:presenceInfo xmlns:p15="http://schemas.microsoft.com/office/powerpoint/2012/main" userId="Kelvin Su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92" autoAdjust="0"/>
  </p:normalViewPr>
  <p:slideViewPr>
    <p:cSldViewPr>
      <p:cViewPr varScale="1">
        <p:scale>
          <a:sx n="141" d="100"/>
          <a:sy n="141" d="100"/>
        </p:scale>
        <p:origin x="936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8FD48-7BBA-4787-8980-5DFB65E0734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80D0-0163-4942-8F25-71DA65E5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3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dirty="0"/>
              <a:t>poll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4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3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0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 only: because of time limit. Learning in steps, learn the tools, know how to build, understand the challenges, then, increase the tool complexities to 3D, so, next class.</a:t>
            </a:r>
          </a:p>
          <a:p>
            <a:endParaRPr lang="en-US" dirty="0"/>
          </a:p>
          <a:p>
            <a:r>
              <a:rPr lang="en-US" dirty="0"/>
              <a:t>Games: subjectivity, an Art for others, TESTs + Feedback   (Engaging your players in activities)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43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4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DB80D0-0163-4942-8F25-71DA65E500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1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qq.com/sheet/DRFFYYndTcXVzRG1v?tab=09pft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yuwbclasses.github.io/IntroGameDev-XJT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uw.edu/crcs/projec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Kelvin Sung, </a:t>
            </a:r>
            <a:r>
              <a:rPr lang="zh-TW" altLang="en-US" dirty="0"/>
              <a:t>宋賢清</a:t>
            </a:r>
            <a:endParaRPr lang="en-US" dirty="0"/>
          </a:p>
          <a:p>
            <a:r>
              <a:rPr lang="en-US" dirty="0"/>
              <a:t>Computing and Software Systems</a:t>
            </a:r>
          </a:p>
          <a:p>
            <a:r>
              <a:rPr lang="en-US" dirty="0"/>
              <a:t>University of Washington Bothell</a:t>
            </a:r>
          </a:p>
          <a:p>
            <a:r>
              <a:rPr lang="en-US" dirty="0"/>
              <a:t>March 2025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4400" b="1" dirty="0"/>
              <a:t>COMP561405—</a:t>
            </a:r>
            <a:r>
              <a:rPr lang="zh-CN" altLang="en-US" sz="4400" b="1" dirty="0"/>
              <a:t>游戏设计与开发</a:t>
            </a:r>
            <a:r>
              <a:rPr lang="zh-CN" altLang="en-US" sz="4400" dirty="0"/>
              <a:t> </a:t>
            </a:r>
            <a:br>
              <a:rPr lang="en-US" altLang="zh-CN" sz="4400" dirty="0"/>
            </a:br>
            <a:r>
              <a:rPr lang="en-US" sz="1600" dirty="0"/>
              <a:t>Introduction to 2D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8875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1800" dirty="0"/>
              <a:t>This week:   yes, literally from Monday to Friday!</a:t>
            </a:r>
          </a:p>
          <a:p>
            <a:pPr lvl="1"/>
            <a:r>
              <a:rPr lang="en-US" sz="1800" dirty="0"/>
              <a:t>I want to:  … teach …elementary topics</a:t>
            </a:r>
          </a:p>
          <a:p>
            <a:pPr lvl="1"/>
            <a:r>
              <a:rPr lang="en-US" sz="1800" dirty="0"/>
              <a:t>You want to: … learn … about yourself, your interests, </a:t>
            </a:r>
            <a:r>
              <a:rPr lang="en-US" sz="1800" b="1" dirty="0">
                <a:solidFill>
                  <a:srgbClr val="FFFF00"/>
                </a:solidFill>
              </a:rPr>
              <a:t>From Teams of 4 members</a:t>
            </a:r>
          </a:p>
          <a:p>
            <a:pPr lvl="1"/>
            <a:r>
              <a:rPr lang="en-US" sz="1800" dirty="0"/>
              <a:t>Brainstorm for game design, playtest to evaluate and provide feedback</a:t>
            </a:r>
          </a:p>
          <a:p>
            <a:pPr lvl="1"/>
            <a:r>
              <a:rPr lang="en-US" sz="1800" dirty="0"/>
              <a:t>Start designing your game!</a:t>
            </a:r>
          </a:p>
          <a:p>
            <a:r>
              <a:rPr lang="en-US" sz="1800" dirty="0"/>
              <a:t>Weekend: Saturday</a:t>
            </a:r>
          </a:p>
          <a:p>
            <a:pPr lvl="1"/>
            <a:r>
              <a:rPr lang="en-US" sz="1800" dirty="0"/>
              <a:t>Present your game design, convince us it is the best game ever</a:t>
            </a:r>
          </a:p>
          <a:p>
            <a:r>
              <a:rPr lang="en-US" sz="1800" dirty="0"/>
              <a:t>Next week: </a:t>
            </a:r>
          </a:p>
          <a:p>
            <a:pPr lvl="1"/>
            <a:r>
              <a:rPr lang="en-US" sz="1800" dirty="0"/>
              <a:t>Monday (10</a:t>
            </a:r>
            <a:r>
              <a:rPr lang="en-US" sz="1800" baseline="30000" dirty="0"/>
              <a:t>th</a:t>
            </a:r>
            <a:r>
              <a:rPr lang="en-US" sz="1800" dirty="0"/>
              <a:t> of March): Build a rough version of the game and show us</a:t>
            </a:r>
          </a:p>
          <a:p>
            <a:pPr lvl="1"/>
            <a:r>
              <a:rPr lang="en-US" sz="1800" dirty="0"/>
              <a:t>Wednesday (12</a:t>
            </a:r>
            <a:r>
              <a:rPr lang="en-US" sz="1800" baseline="30000" dirty="0"/>
              <a:t>th</a:t>
            </a:r>
            <a:r>
              <a:rPr lang="en-US" sz="1800" dirty="0"/>
              <a:t> of March): We will play and critique your games!!</a:t>
            </a:r>
          </a:p>
          <a:p>
            <a:r>
              <a:rPr lang="en-US" sz="1800" dirty="0"/>
              <a:t>Two weeks later on 17</a:t>
            </a:r>
            <a:r>
              <a:rPr lang="en-US" sz="1800" baseline="30000" dirty="0"/>
              <a:t>th</a:t>
            </a:r>
            <a:r>
              <a:rPr lang="en-US" sz="1800" dirty="0"/>
              <a:t> of March: we will play and rank all games</a:t>
            </a:r>
          </a:p>
        </p:txBody>
      </p:sp>
    </p:spTree>
    <p:extLst>
      <p:ext uri="{BB962C8B-B14F-4D97-AF65-F5344CB8AC3E}">
        <p14:creationId xmlns:p14="http://schemas.microsoft.com/office/powerpoint/2010/main" val="39871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CLASS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BB52E-F5B1-4209-90AD-9EA4B1276942}"/>
              </a:ext>
            </a:extLst>
          </p:cNvPr>
          <p:cNvSpPr txBox="1">
            <a:spLocks/>
          </p:cNvSpPr>
          <p:nvPr/>
        </p:nvSpPr>
        <p:spPr>
          <a:xfrm>
            <a:off x="914400" y="1524000"/>
            <a:ext cx="5105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My style</a:t>
            </a:r>
          </a:p>
          <a:p>
            <a:pPr lvl="1"/>
            <a:r>
              <a:rPr lang="en-US" sz="1800" dirty="0"/>
              <a:t>Fast pace</a:t>
            </a:r>
          </a:p>
          <a:p>
            <a:pPr lvl="1"/>
            <a:r>
              <a:rPr lang="en-US" sz="1800" dirty="0"/>
              <a:t>Passionate</a:t>
            </a:r>
          </a:p>
          <a:p>
            <a:pPr lvl="1"/>
            <a:r>
              <a:rPr lang="en-US" sz="1800" dirty="0"/>
              <a:t>Work hard with everyone in class</a:t>
            </a:r>
          </a:p>
          <a:p>
            <a:r>
              <a:rPr lang="en-US" sz="1800" dirty="0"/>
              <a:t>You want to decide, if </a:t>
            </a:r>
          </a:p>
          <a:p>
            <a:pPr lvl="1"/>
            <a:r>
              <a:rPr lang="en-US" sz="1800" dirty="0"/>
              <a:t>You want to learn with me, or </a:t>
            </a:r>
          </a:p>
          <a:p>
            <a:pPr lvl="1"/>
            <a:r>
              <a:rPr lang="en-US" sz="1800" dirty="0"/>
              <a:t>You are able to learn from me</a:t>
            </a:r>
          </a:p>
        </p:txBody>
      </p:sp>
    </p:spTree>
    <p:extLst>
      <p:ext uri="{BB962C8B-B14F-4D97-AF65-F5344CB8AC3E}">
        <p14:creationId xmlns:p14="http://schemas.microsoft.com/office/powerpoint/2010/main" val="41121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1: Game Engine and Game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Learn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Intro + Environment + Game Engine + a little about Programming Model</a:t>
            </a:r>
          </a:p>
          <a:p>
            <a:pPr lvl="1"/>
            <a:r>
              <a:rPr lang="en-US" b="1" dirty="0"/>
              <a:t>Learn</a:t>
            </a:r>
            <a:r>
              <a:rPr lang="en-US" dirty="0"/>
              <a:t>: Game Objects, Camera, UI, Game Manager, Effects, Autonomous Behaviors (AI)</a:t>
            </a:r>
          </a:p>
          <a:p>
            <a:r>
              <a:rPr lang="en-US" dirty="0"/>
              <a:t>2 Programming Assignments: due before class  </a:t>
            </a:r>
            <a:r>
              <a:rPr lang="en-US" dirty="0">
                <a:solidFill>
                  <a:srgbClr val="FFFF00"/>
                </a:solidFill>
                <a:highlight>
                  <a:srgbClr val="FF0000"/>
                </a:highlight>
              </a:rPr>
              <a:t>Submit: EXE build + Source Code</a:t>
            </a:r>
            <a:endParaRPr lang="en-US" dirty="0"/>
          </a:p>
          <a:p>
            <a:pPr lvl="1"/>
            <a:r>
              <a:rPr lang="en-US" dirty="0"/>
              <a:t>Ex1: Small Coding Exercise (individual)</a:t>
            </a:r>
          </a:p>
          <a:p>
            <a:pPr lvl="1"/>
            <a:r>
              <a:rPr lang="en-US" dirty="0"/>
              <a:t>Ex2 : a simple interactive application (individual)</a:t>
            </a:r>
          </a:p>
          <a:p>
            <a:r>
              <a:rPr lang="en-US" b="1" dirty="0"/>
              <a:t>Quiz </a:t>
            </a:r>
            <a:r>
              <a:rPr lang="en-US" dirty="0"/>
              <a:t>(x3) at beginning of classes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Would take 10-20 minutes to about 30 minutes</a:t>
            </a:r>
          </a:p>
          <a:p>
            <a:pPr lvl="1"/>
            <a:r>
              <a:rPr lang="en-US" dirty="0"/>
              <a:t>open book, open everything, individual effort</a:t>
            </a:r>
          </a:p>
          <a:p>
            <a:r>
              <a:rPr lang="en-US" b="1" dirty="0"/>
              <a:t>Design: </a:t>
            </a:r>
            <a:r>
              <a:rPr lang="en-US" dirty="0"/>
              <a:t>your final game</a:t>
            </a:r>
          </a:p>
          <a:p>
            <a:r>
              <a:rPr lang="en-US" b="1" dirty="0">
                <a:solidFill>
                  <a:srgbClr val="FFFF00"/>
                </a:solidFill>
              </a:rPr>
              <a:t>Very fast turnaround!  No time to stop and wander</a:t>
            </a:r>
          </a:p>
        </p:txBody>
      </p:sp>
    </p:spTree>
    <p:extLst>
      <p:ext uri="{BB962C8B-B14F-4D97-AF65-F5344CB8AC3E}">
        <p14:creationId xmlns:p14="http://schemas.microsoft.com/office/powerpoint/2010/main" val="414901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8554-E17D-931D-7824-39E43F6B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+ 3: Present, Test, Refine, and Deliver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2905-8876-DACE-51B1-BC956D6975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Saturday:</a:t>
            </a:r>
          </a:p>
          <a:p>
            <a:pPr lvl="1"/>
            <a:r>
              <a:rPr lang="en-US" dirty="0"/>
              <a:t>AM: 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b="1" i="1" u="sng" dirty="0"/>
              <a:t>show</a:t>
            </a:r>
            <a:r>
              <a:rPr lang="en-US" dirty="0"/>
              <a:t> and tell us your final game idea</a:t>
            </a:r>
          </a:p>
          <a:p>
            <a:pPr lvl="1"/>
            <a:r>
              <a:rPr lang="en-US" dirty="0"/>
              <a:t>PM: Meet with me to discuss challenges</a:t>
            </a:r>
          </a:p>
          <a:p>
            <a:r>
              <a:rPr lang="en-US" dirty="0"/>
              <a:t>Next Monday + Wednesday:</a:t>
            </a:r>
          </a:p>
          <a:p>
            <a:pPr lvl="1"/>
            <a:r>
              <a:rPr lang="en-US" dirty="0"/>
              <a:t>Monday: </a:t>
            </a:r>
            <a:r>
              <a:rPr lang="en-US" b="1" dirty="0">
                <a:solidFill>
                  <a:srgbClr val="FFFF00"/>
                </a:solidFill>
              </a:rPr>
              <a:t>Presentation: </a:t>
            </a:r>
            <a:r>
              <a:rPr lang="en-US" dirty="0"/>
              <a:t>Game prototype demo (show</a:t>
            </a:r>
            <a:r>
              <a:rPr lang="en-US" b="1" i="1" dirty="0"/>
              <a:t> </a:t>
            </a:r>
            <a:r>
              <a:rPr lang="en-US" dirty="0"/>
              <a:t>us your by </a:t>
            </a:r>
            <a:r>
              <a:rPr lang="en-US" b="1" i="1" u="sng" dirty="0"/>
              <a:t>playing</a:t>
            </a:r>
            <a:r>
              <a:rPr lang="en-US" b="1" i="1" dirty="0"/>
              <a:t> </a:t>
            </a:r>
            <a:r>
              <a:rPr lang="en-US" dirty="0"/>
              <a:t>your rough build)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Wednesday: </a:t>
            </a:r>
            <a:r>
              <a:rPr lang="en-US" b="1" dirty="0">
                <a:solidFill>
                  <a:srgbClr val="FFFF00"/>
                </a:solidFill>
              </a:rPr>
              <a:t>Everyone plays everyone else’s games</a:t>
            </a:r>
            <a:r>
              <a:rPr lang="en-US" dirty="0"/>
              <a:t>: Alpha game playtest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Rest + Work for the rest of the week</a:t>
            </a:r>
            <a:br>
              <a:rPr lang="en-US" b="1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Last day of class Monday March 17</a:t>
            </a:r>
            <a:r>
              <a:rPr lang="en-US" baseline="30000" dirty="0"/>
              <a:t>th</a:t>
            </a:r>
            <a:r>
              <a:rPr lang="en-US" b="1" dirty="0"/>
              <a:t>: </a:t>
            </a:r>
            <a:r>
              <a:rPr lang="en-US" b="1" dirty="0">
                <a:solidFill>
                  <a:srgbClr val="FFFF00"/>
                </a:solidFill>
              </a:rPr>
              <a:t>Whole class plays!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6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Ranking: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4196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Whole class will rank the teams after the presentations. Top ranked teams:</a:t>
            </a:r>
          </a:p>
          <a:p>
            <a:pPr lvl="2"/>
            <a:r>
              <a:rPr lang="en-US" dirty="0"/>
              <a:t>First: +3%</a:t>
            </a:r>
          </a:p>
          <a:p>
            <a:pPr lvl="2"/>
            <a:r>
              <a:rPr lang="en-US" dirty="0"/>
              <a:t>Second: +2%</a:t>
            </a:r>
          </a:p>
          <a:p>
            <a:pPr lvl="2"/>
            <a:r>
              <a:rPr lang="en-US" dirty="0"/>
              <a:t>Third: +1%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3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D2E2D-8714-4ACB-A308-2CF3A789E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505" y="1371600"/>
            <a:ext cx="5341195" cy="5168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67865"/>
            <a:ext cx="10566400" cy="1143000"/>
          </a:xfrm>
        </p:spPr>
        <p:txBody>
          <a:bodyPr/>
          <a:lstStyle/>
          <a:p>
            <a:r>
              <a:rPr lang="en-US" dirty="0"/>
              <a:t>How you Will be Evaluated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32376C-D270-42C8-B6EF-DB901E163E9A}"/>
              </a:ext>
            </a:extLst>
          </p:cNvPr>
          <p:cNvSpPr/>
          <p:nvPr/>
        </p:nvSpPr>
        <p:spPr>
          <a:xfrm>
            <a:off x="2743200" y="1905000"/>
            <a:ext cx="2514600" cy="1828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939D8B-AC03-422F-900B-BECC89780817}"/>
              </a:ext>
            </a:extLst>
          </p:cNvPr>
          <p:cNvSpPr/>
          <p:nvPr/>
        </p:nvSpPr>
        <p:spPr>
          <a:xfrm>
            <a:off x="1447800" y="1371600"/>
            <a:ext cx="1371600" cy="9144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BA1400-6445-417D-AECD-3D2A2D328CF2}"/>
              </a:ext>
            </a:extLst>
          </p:cNvPr>
          <p:cNvSpPr/>
          <p:nvPr/>
        </p:nvSpPr>
        <p:spPr>
          <a:xfrm>
            <a:off x="1325458" y="5943282"/>
            <a:ext cx="4191000" cy="6096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AE152-55F1-4152-B069-C8F1B246FE9B}"/>
              </a:ext>
            </a:extLst>
          </p:cNvPr>
          <p:cNvSpPr/>
          <p:nvPr/>
        </p:nvSpPr>
        <p:spPr>
          <a:xfrm>
            <a:off x="2731770" y="4191001"/>
            <a:ext cx="2514600" cy="1905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42C3003-E8C2-44E5-9FAD-ED887F7AA9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1524000"/>
            <a:ext cx="4191000" cy="4419600"/>
          </a:xfrm>
        </p:spPr>
        <p:txBody>
          <a:bodyPr>
            <a:normAutofit/>
          </a:bodyPr>
          <a:lstStyle/>
          <a:p>
            <a:r>
              <a:rPr lang="en-US" dirty="0"/>
              <a:t>Grade will be </a:t>
            </a:r>
            <a:r>
              <a:rPr lang="en-US" b="1" i="1" dirty="0"/>
              <a:t>curved </a:t>
            </a:r>
            <a:endParaRPr lang="en-US" dirty="0"/>
          </a:p>
          <a:p>
            <a:r>
              <a:rPr lang="en-US" b="1" dirty="0"/>
              <a:t>My plan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Average: About 85-90%</a:t>
            </a:r>
          </a:p>
          <a:p>
            <a:r>
              <a:rPr lang="en-US" b="1" dirty="0"/>
              <a:t>My hope: </a:t>
            </a:r>
          </a:p>
          <a:p>
            <a:pPr lvl="1"/>
            <a:r>
              <a:rPr lang="en-US" dirty="0"/>
              <a:t>No one score less than 70%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0E12D1-C0CE-4682-98F3-F1874623E0CA}"/>
              </a:ext>
            </a:extLst>
          </p:cNvPr>
          <p:cNvSpPr/>
          <p:nvPr/>
        </p:nvSpPr>
        <p:spPr>
          <a:xfrm>
            <a:off x="4572000" y="3048000"/>
            <a:ext cx="6858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C644B-5A3F-404D-8863-96977FC0BD1E}"/>
              </a:ext>
            </a:extLst>
          </p:cNvPr>
          <p:cNvSpPr/>
          <p:nvPr/>
        </p:nvSpPr>
        <p:spPr>
          <a:xfrm>
            <a:off x="4572000" y="2286000"/>
            <a:ext cx="685800" cy="381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71BB1-32FE-4905-49B0-49C9E1881865}"/>
              </a:ext>
            </a:extLst>
          </p:cNvPr>
          <p:cNvSpPr/>
          <p:nvPr/>
        </p:nvSpPr>
        <p:spPr>
          <a:xfrm>
            <a:off x="5246370" y="4191001"/>
            <a:ext cx="1600200" cy="22860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91B0B4-A6C7-A0DA-C073-6E4DC5FDFC06}"/>
              </a:ext>
            </a:extLst>
          </p:cNvPr>
          <p:cNvSpPr/>
          <p:nvPr/>
        </p:nvSpPr>
        <p:spPr>
          <a:xfrm>
            <a:off x="1524000" y="3974462"/>
            <a:ext cx="1371600" cy="1066800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uiExpand="1" build="p"/>
      <p:bldP spid="12" grpId="0" animBg="1"/>
      <p:bldP spid="13" grpId="0" animBg="1"/>
      <p:bldP spid="14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Taking this class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Learning:  </a:t>
            </a:r>
          </a:p>
          <a:p>
            <a:pPr lvl="1"/>
            <a:r>
              <a:rPr lang="en-US" sz="1800" dirty="0"/>
              <a:t>Fun: design, program, debug, play videogames, compete(?)</a:t>
            </a:r>
          </a:p>
          <a:p>
            <a:pPr lvl="1"/>
            <a:r>
              <a:rPr lang="en-US" sz="1800" dirty="0"/>
              <a:t>Less fun: no time to sleep, deadlines, compete(?)</a:t>
            </a:r>
          </a:p>
          <a:p>
            <a:pPr lvl="1"/>
            <a:r>
              <a:rPr lang="en-US" sz="1800" dirty="0"/>
              <a:t>Not much time to:</a:t>
            </a:r>
          </a:p>
          <a:p>
            <a:pPr lvl="2"/>
            <a:r>
              <a:rPr lang="en-US" sz="1800" dirty="0"/>
              <a:t>Do anything else for these two weeks!</a:t>
            </a:r>
          </a:p>
          <a:p>
            <a:r>
              <a:rPr lang="en-US" sz="1800" dirty="0"/>
              <a:t>Team work: </a:t>
            </a:r>
          </a:p>
          <a:p>
            <a:pPr lvl="2"/>
            <a:r>
              <a:rPr lang="en-US" sz="1800" dirty="0"/>
              <a:t>about yourself, and </a:t>
            </a:r>
          </a:p>
          <a:p>
            <a:pPr lvl="2"/>
            <a:r>
              <a:rPr lang="en-US" sz="1800" dirty="0"/>
              <a:t>who you want to work with</a:t>
            </a:r>
          </a:p>
          <a:p>
            <a:r>
              <a:rPr lang="en-US" sz="1800" dirty="0"/>
              <a:t>Game development  is about team work (40% of grade from teamwork)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0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/>
          </a:bodyPr>
          <a:lstStyle/>
          <a:p>
            <a:r>
              <a:rPr lang="en-US" dirty="0"/>
              <a:t>I teach based on: </a:t>
            </a:r>
          </a:p>
          <a:p>
            <a:pPr lvl="1"/>
            <a:r>
              <a:rPr lang="en-US" dirty="0"/>
              <a:t>Showing and demonstrating examples (</a:t>
            </a:r>
            <a:r>
              <a:rPr lang="en-US" dirty="0" err="1"/>
              <a:t>ppts</a:t>
            </a:r>
            <a:r>
              <a:rPr lang="en-US" dirty="0"/>
              <a:t> when appropriate)</a:t>
            </a:r>
          </a:p>
          <a:p>
            <a:pPr lvl="1"/>
            <a:r>
              <a:rPr lang="en-US" dirty="0"/>
              <a:t>Referring to lecture notes explaining the examples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Receiving questions/comments from you</a:t>
            </a:r>
            <a:r>
              <a:rPr lang="en-US" dirty="0"/>
              <a:t>!!</a:t>
            </a:r>
          </a:p>
          <a:p>
            <a:r>
              <a:rPr lang="en-US" dirty="0"/>
              <a:t>You are responsible to learn by:</a:t>
            </a:r>
          </a:p>
          <a:p>
            <a:pPr lvl="1"/>
            <a:r>
              <a:rPr lang="en-US" dirty="0"/>
              <a:t>Following the examples in class [</a:t>
            </a:r>
            <a:r>
              <a:rPr lang="en-US" b="1" dirty="0">
                <a:solidFill>
                  <a:srgbClr val="FFFF00"/>
                </a:solidFill>
              </a:rPr>
              <a:t>ASK questions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Understanding the concepts behind the examples</a:t>
            </a:r>
          </a:p>
          <a:p>
            <a:pPr lvl="1"/>
            <a:r>
              <a:rPr lang="en-US" dirty="0"/>
              <a:t>Practicing and reviewing the concepts/skills by hands-on exercises</a:t>
            </a:r>
          </a:p>
          <a:p>
            <a:pPr lvl="1"/>
            <a:r>
              <a:rPr lang="en-US" dirty="0"/>
              <a:t>Remember to ask questions: </a:t>
            </a:r>
          </a:p>
        </p:txBody>
      </p:sp>
    </p:spTree>
    <p:extLst>
      <p:ext uri="{BB962C8B-B14F-4D97-AF65-F5344CB8AC3E}">
        <p14:creationId xmlns:p14="http://schemas.microsoft.com/office/powerpoint/2010/main" val="172651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Questions?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D93341-7C0E-4E7C-9045-A7415A69B793}"/>
              </a:ext>
            </a:extLst>
          </p:cNvPr>
          <p:cNvSpPr txBox="1">
            <a:spLocks/>
          </p:cNvSpPr>
          <p:nvPr/>
        </p:nvSpPr>
        <p:spPr>
          <a:xfrm>
            <a:off x="1524000" y="362585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r>
              <a:rPr lang="en-US" dirty="0"/>
              <a:t>My questions for you: … so far in our class …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have you learned?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	What is the single most important thing you have learned?</a:t>
            </a:r>
          </a:p>
        </p:txBody>
      </p:sp>
    </p:spTree>
    <p:extLst>
      <p:ext uri="{BB962C8B-B14F-4D97-AF65-F5344CB8AC3E}">
        <p14:creationId xmlns:p14="http://schemas.microsoft.com/office/powerpoint/2010/main" val="15866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… Let us begin …</a:t>
            </a:r>
          </a:p>
        </p:txBody>
      </p:sp>
    </p:spTree>
    <p:extLst>
      <p:ext uri="{BB962C8B-B14F-4D97-AF65-F5344CB8AC3E}">
        <p14:creationId xmlns:p14="http://schemas.microsoft.com/office/powerpoint/2010/main" val="3701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Importantly: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8839200" cy="4876800"/>
          </a:xfrm>
        </p:spPr>
        <p:txBody>
          <a:bodyPr>
            <a:normAutofit/>
          </a:bodyPr>
          <a:lstStyle/>
          <a:p>
            <a:r>
              <a:rPr lang="en-US" dirty="0"/>
              <a:t>Where are we from and what language we speak?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 </a:t>
            </a:r>
            <a:r>
              <a:rPr lang="en-US" altLang="zh-CN" dirty="0">
                <a:latin typeface="+mn-ea"/>
                <a:cs typeface="FreesiaUPC" panose="020B0604020202020204" pitchFamily="34" charset="-34"/>
                <a:sym typeface="Wingdings" panose="05000000000000000000" pitchFamily="2" charset="2"/>
              </a:rPr>
              <a:t>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中文 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)</a:t>
            </a:r>
          </a:p>
          <a:p>
            <a:r>
              <a:rPr lang="en-US" altLang="zh-TW" dirty="0">
                <a:latin typeface="+mn-ea"/>
                <a:cs typeface="FreesiaUPC" panose="020B0604020202020204" pitchFamily="34" charset="-34"/>
              </a:rPr>
              <a:t>Do you know people around you? </a:t>
            </a:r>
          </a:p>
          <a:p>
            <a:pPr lvl="1"/>
            <a:r>
              <a:rPr lang="zh-CN" altLang="en-US" dirty="0">
                <a:latin typeface="+mn-ea"/>
                <a:cs typeface="FreesiaUPC" panose="020B0604020202020204" pitchFamily="34" charset="-34"/>
              </a:rPr>
              <a:t>在班上有朋友吗？</a:t>
            </a:r>
            <a:endParaRPr lang="en-US" altLang="zh-CN" dirty="0">
              <a:latin typeface="+mn-ea"/>
              <a:cs typeface="FreesiaUPC" panose="020B0604020202020204" pitchFamily="34" charset="-34"/>
            </a:endParaRPr>
          </a:p>
          <a:p>
            <a:pPr lvl="1"/>
            <a:r>
              <a:rPr lang="en-US" altLang="zh-CN" dirty="0">
                <a:latin typeface="+mn-ea"/>
                <a:cs typeface="FreesiaUPC" panose="020B0604020202020204" pitchFamily="34" charset="-34"/>
              </a:rPr>
              <a:t>You need to form teams (of 4) ASAP</a:t>
            </a:r>
            <a:br>
              <a:rPr lang="en-US" altLang="zh-CN" dirty="0">
                <a:latin typeface="+mn-ea"/>
                <a:cs typeface="FreesiaUPC" panose="020B0604020202020204" pitchFamily="34" charset="-34"/>
              </a:rPr>
            </a:br>
            <a:endParaRPr lang="en-US" altLang="zh-TW" dirty="0">
              <a:latin typeface="+mn-ea"/>
              <a:cs typeface="FreesiaUPC" panose="020B0604020202020204" pitchFamily="34" charset="-34"/>
            </a:endParaRPr>
          </a:p>
          <a:p>
            <a:r>
              <a:rPr lang="en-US" b="1" dirty="0"/>
              <a:t>Me</a:t>
            </a:r>
            <a:r>
              <a:rPr lang="en-US" dirty="0"/>
              <a:t>: University of Washington Bothell: </a:t>
            </a:r>
            <a:r>
              <a:rPr lang="zh-TW" altLang="en-US" dirty="0"/>
              <a:t>华盛顿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大学  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华</a:t>
            </a:r>
            <a:r>
              <a:rPr lang="zh-CN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大</a:t>
            </a:r>
            <a:r>
              <a:rPr lang="en-US" altLang="zh-CN" dirty="0">
                <a:latin typeface="FreesiaUPC" panose="020B0604020202020204" pitchFamily="34" charset="-34"/>
                <a:cs typeface="FreesiaUPC" panose="020B0604020202020204" pitchFamily="34" charset="-34"/>
              </a:rPr>
              <a:t>) </a:t>
            </a:r>
            <a:r>
              <a:rPr lang="en-US" dirty="0"/>
              <a:t>Bothell</a:t>
            </a:r>
            <a:r>
              <a:rPr lang="zh-TW" altLang="en-US" dirty="0">
                <a:latin typeface="FreesiaUPC" panose="020B0604020202020204" pitchFamily="34" charset="-34"/>
                <a:cs typeface="FreesiaUPC" panose="020B0604020202020204" pitchFamily="34" charset="-34"/>
              </a:rPr>
              <a:t>分校</a:t>
            </a:r>
            <a:endParaRPr lang="en-US" altLang="zh-TW" dirty="0"/>
          </a:p>
          <a:p>
            <a:pPr lvl="1"/>
            <a:r>
              <a:rPr lang="en-US" altLang="zh-TW" dirty="0"/>
              <a:t>Do not confuse with the UW Seattle Campus</a:t>
            </a:r>
          </a:p>
          <a:p>
            <a:pPr lvl="1"/>
            <a:r>
              <a:rPr lang="en-US" altLang="zh-TW" dirty="0"/>
              <a:t>Countries: China (Taiwan), Singapore, Canada, US  [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中国</a:t>
            </a:r>
            <a:r>
              <a:rPr lang="en-US" altLang="zh-CN" dirty="0">
                <a:latin typeface="+mn-ea"/>
                <a:cs typeface="FreesiaUPC" panose="020B0604020202020204" pitchFamily="34" charset="-34"/>
              </a:rPr>
              <a:t>(</a:t>
            </a:r>
            <a:r>
              <a:rPr lang="zh-TW" altLang="en-US" dirty="0"/>
              <a:t>台灣</a:t>
            </a:r>
            <a:r>
              <a:rPr lang="en-US" altLang="zh-TW" dirty="0"/>
              <a:t>), </a:t>
            </a:r>
            <a:r>
              <a:rPr lang="zh-TW" altLang="en-US" dirty="0"/>
              <a:t>新加坡</a:t>
            </a:r>
            <a:r>
              <a:rPr lang="en-US" altLang="zh-TW" dirty="0"/>
              <a:t>, </a:t>
            </a:r>
            <a:r>
              <a:rPr lang="zh-TW" altLang="en-US" dirty="0"/>
              <a:t>加拿大</a:t>
            </a:r>
            <a:r>
              <a:rPr lang="en-US" altLang="zh-TW" dirty="0"/>
              <a:t>, </a:t>
            </a:r>
            <a:r>
              <a:rPr lang="zh-TW" altLang="en-US" dirty="0"/>
              <a:t>美国</a:t>
            </a:r>
            <a:r>
              <a:rPr lang="en-US" altLang="zh-TW" dirty="0"/>
              <a:t>]</a:t>
            </a:r>
          </a:p>
          <a:p>
            <a:pPr lvl="1"/>
            <a:r>
              <a:rPr lang="en-US" altLang="zh-TW" dirty="0"/>
              <a:t>Languages: </a:t>
            </a:r>
          </a:p>
          <a:p>
            <a:pPr lvl="2"/>
            <a:r>
              <a:rPr lang="en-US" altLang="zh-TW" dirty="0"/>
              <a:t>A little Chinese [</a:t>
            </a:r>
            <a:r>
              <a:rPr lang="zh-TW" altLang="en-US" dirty="0"/>
              <a:t>一点儿</a:t>
            </a:r>
            <a:r>
              <a:rPr lang="zh-TW" altLang="en-US" dirty="0">
                <a:latin typeface="+mn-ea"/>
                <a:cs typeface="FreesiaUPC" panose="020B0604020202020204" pitchFamily="34" charset="-34"/>
              </a:rPr>
              <a:t>普通话</a:t>
            </a:r>
            <a:r>
              <a:rPr lang="zh-CN" altLang="en-US" dirty="0">
                <a:latin typeface="+mn-ea"/>
                <a:cs typeface="FreesiaUPC" panose="020B0604020202020204" pitchFamily="34" charset="-34"/>
              </a:rPr>
              <a:t>，</a:t>
            </a:r>
            <a:r>
              <a:rPr lang="zh-TW" altLang="en-US" dirty="0"/>
              <a:t>一点儿广东话</a:t>
            </a:r>
            <a:r>
              <a:rPr lang="en-US" altLang="zh-TW" dirty="0">
                <a:latin typeface="+mn-ea"/>
                <a:cs typeface="FreesiaUPC" panose="020B0604020202020204" pitchFamily="34" charset="-34"/>
              </a:rPr>
              <a:t>]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TW" dirty="0"/>
              <a:t>A little English [</a:t>
            </a:r>
            <a:r>
              <a:rPr lang="zh-TW" altLang="en-US" dirty="0"/>
              <a:t>一点儿英语</a:t>
            </a:r>
            <a:r>
              <a:rPr lang="en-US" altLang="zh-TW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9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8D2F-9809-9ADD-A272-84EBCF35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thing: Team forming … (needs update)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3C90E-A9AD-9AED-B41E-03E1B0AD8E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Teams of 4 members: To Dos …</a:t>
            </a:r>
          </a:p>
          <a:p>
            <a:pPr lvl="1"/>
            <a:r>
              <a:rPr lang="en-US" b="1" dirty="0"/>
              <a:t>First: </a:t>
            </a:r>
            <a:r>
              <a:rPr lang="en-US" dirty="0"/>
              <a:t>final your friends and people you </a:t>
            </a:r>
            <a:r>
              <a:rPr lang="en-US" dirty="0" err="1"/>
              <a:t>wantr</a:t>
            </a:r>
            <a:r>
              <a:rPr lang="en-US" dirty="0"/>
              <a:t> to work with, form a team (with everyone’s agreement)</a:t>
            </a:r>
          </a:p>
          <a:p>
            <a:pPr lvl="1"/>
            <a:r>
              <a:rPr lang="en-US" dirty="0"/>
              <a:t>Second: Follow this link:  </a:t>
            </a:r>
            <a:r>
              <a:rPr lang="en-US" dirty="0">
                <a:hlinkClick r:id="rId3"/>
              </a:rPr>
              <a:t>https://docs.qq.com/sheet/DRFFYYndTcXVzRG1v?tab=09pftn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On </a:t>
            </a:r>
            <a:r>
              <a:rPr lang="zh-CN" altLang="en-US" dirty="0"/>
              <a:t>工作表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Enter</a:t>
            </a:r>
            <a:r>
              <a:rPr lang="zh-CN" altLang="en-US" dirty="0"/>
              <a:t> </a:t>
            </a:r>
            <a:r>
              <a:rPr lang="en-US" altLang="zh-CN" dirty="0"/>
              <a:t>your names besides an available team</a:t>
            </a:r>
            <a:endParaRPr lang="en-US" dirty="0"/>
          </a:p>
          <a:p>
            <a:pPr lvl="2"/>
            <a:r>
              <a:rPr lang="en-US" dirty="0"/>
              <a:t>On </a:t>
            </a:r>
            <a:r>
              <a:rPr lang="zh-CN" altLang="en-US" dirty="0"/>
              <a:t>工作表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Find names of each team member and enter the appropriate team-number under Column-C</a:t>
            </a:r>
          </a:p>
          <a:p>
            <a:pPr lvl="1"/>
            <a:endParaRPr lang="en-US" dirty="0"/>
          </a:p>
          <a:p>
            <a:r>
              <a:rPr lang="en-US" dirty="0"/>
              <a:t>Deadline for forming teams: </a:t>
            </a:r>
            <a:r>
              <a:rPr lang="en-US" b="1" dirty="0">
                <a:solidFill>
                  <a:srgbClr val="FFFF00"/>
                </a:solidFill>
              </a:rPr>
              <a:t>Wednesday before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9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https://myuwbclasses.github.</a:t>
            </a:r>
            <a:r>
              <a:rPr lang="en-US" sz="3200">
                <a:hlinkClick r:id="rId2"/>
              </a:rPr>
              <a:t>io/IntroGameDev-XJTU/</a:t>
            </a:r>
            <a:r>
              <a:rPr lang="en-US" sz="3200"/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566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Most Important: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dirty="0"/>
              <a:t>Why are you here?</a:t>
            </a:r>
          </a:p>
          <a:p>
            <a:pPr lvl="1"/>
            <a:r>
              <a:rPr lang="en-US" altLang="zh-TW" dirty="0"/>
              <a:t>For fun?  … FUN? 15 days with 32-contact hours!</a:t>
            </a:r>
          </a:p>
          <a:p>
            <a:pPr lvl="1"/>
            <a:r>
              <a:rPr lang="en-US" altLang="zh-TW" dirty="0"/>
              <a:t>To learn? </a:t>
            </a:r>
          </a:p>
          <a:p>
            <a:r>
              <a:rPr lang="en-US" dirty="0"/>
              <a:t>WHAT do you want to learn?</a:t>
            </a:r>
          </a:p>
          <a:p>
            <a:pPr lvl="1"/>
            <a:r>
              <a:rPr lang="en-US" dirty="0"/>
              <a:t>English?</a:t>
            </a:r>
          </a:p>
          <a:p>
            <a:pPr lvl="1"/>
            <a:r>
              <a:rPr lang="en-US" dirty="0"/>
              <a:t>Videogames development and something about game engine?</a:t>
            </a:r>
          </a:p>
          <a:p>
            <a:pPr lvl="1"/>
            <a:r>
              <a:rPr lang="en-US" dirty="0"/>
              <a:t>Software development?</a:t>
            </a:r>
          </a:p>
          <a:p>
            <a:pPr lvl="1"/>
            <a:r>
              <a:rPr lang="en-US" dirty="0"/>
              <a:t>How </a:t>
            </a:r>
            <a:r>
              <a:rPr lang="en-US" b="1" dirty="0">
                <a:solidFill>
                  <a:srgbClr val="FFFF00"/>
                </a:solidFill>
              </a:rPr>
              <a:t>other cultures teach and learn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Culture: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HELP ME: </a:t>
            </a:r>
            <a:r>
              <a:rPr lang="en-US" sz="2800" dirty="0"/>
              <a:t>Take charge of your learning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b="1" u="sng" dirty="0"/>
              <a:t>Actively</a:t>
            </a:r>
            <a:r>
              <a:rPr lang="en-US" sz="2800" dirty="0"/>
              <a:t>!</a:t>
            </a:r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Single most important </a:t>
            </a:r>
            <a:r>
              <a:rPr lang="en-US" dirty="0"/>
              <a:t>responsibility as a student: Ask me questions!! </a:t>
            </a:r>
          </a:p>
          <a:p>
            <a:pPr lvl="1"/>
            <a:r>
              <a:rPr lang="en-US" b="1" u="sng" dirty="0"/>
              <a:t>YES </a:t>
            </a:r>
            <a:r>
              <a:rPr lang="en-US" dirty="0"/>
              <a:t>I mean during class, interrupt me and ask any questions you may have!</a:t>
            </a:r>
          </a:p>
          <a:p>
            <a:pPr lvl="1"/>
            <a:r>
              <a:rPr lang="en-US" dirty="0"/>
              <a:t>!!PLEASE!!</a:t>
            </a:r>
          </a:p>
          <a:p>
            <a:r>
              <a:rPr lang="en-US" dirty="0"/>
              <a:t>Please answer my questions in class,  yelling out the answer is welcome</a:t>
            </a:r>
          </a:p>
          <a:p>
            <a:r>
              <a:rPr lang="en-US" dirty="0"/>
              <a:t>Stop me:</a:t>
            </a:r>
          </a:p>
          <a:p>
            <a:pPr lvl="1"/>
            <a:r>
              <a:rPr lang="en-US" dirty="0"/>
              <a:t>When I go too fast!</a:t>
            </a:r>
          </a:p>
          <a:p>
            <a:pPr lvl="1"/>
            <a:r>
              <a:rPr lang="en-US" dirty="0"/>
              <a:t>When I teach things you already know!</a:t>
            </a:r>
          </a:p>
          <a:p>
            <a:r>
              <a:rPr lang="en-US" dirty="0"/>
              <a:t>Guide me!</a:t>
            </a:r>
          </a:p>
          <a:p>
            <a:r>
              <a:rPr lang="en-US" dirty="0"/>
              <a:t>You and I: we are here to have fun! </a:t>
            </a:r>
          </a:p>
          <a:p>
            <a:r>
              <a:rPr lang="en-US" dirty="0"/>
              <a:t>Let’s learn together!</a:t>
            </a:r>
          </a:p>
        </p:txBody>
      </p:sp>
    </p:spTree>
    <p:extLst>
      <p:ext uri="{BB962C8B-B14F-4D97-AF65-F5344CB8AC3E}">
        <p14:creationId xmlns:p14="http://schemas.microsoft.com/office/powerpoint/2010/main" val="201201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Most Important: your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66800" y="1600200"/>
            <a:ext cx="103124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C++? C#? Java? PHP? Ruby?</a:t>
            </a:r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dirty="0"/>
              <a:t>Object Oriented Programming? Data structures? Operating Systems? </a:t>
            </a:r>
          </a:p>
          <a:p>
            <a:r>
              <a:rPr lang="en-US" dirty="0"/>
              <a:t>Graphical User Interface (GUI) Programming? </a:t>
            </a:r>
          </a:p>
          <a:p>
            <a:pPr lvl="1"/>
            <a:r>
              <a:rPr lang="en-US" dirty="0"/>
              <a:t>Swing? WPF?</a:t>
            </a:r>
          </a:p>
          <a:p>
            <a:r>
              <a:rPr lang="en-US" dirty="0"/>
              <a:t>Computer Graphics?</a:t>
            </a:r>
          </a:p>
          <a:p>
            <a:pPr lvl="1"/>
            <a:r>
              <a:rPr lang="en-US" dirty="0"/>
              <a:t>D3D? OpenGL? WebGL?</a:t>
            </a:r>
          </a:p>
          <a:p>
            <a:r>
              <a:rPr lang="en-US" dirty="0"/>
              <a:t>Game development experience?</a:t>
            </a:r>
          </a:p>
          <a:p>
            <a:pPr lvl="1"/>
            <a:r>
              <a:rPr lang="en-US" dirty="0"/>
              <a:t>Build and sell your own games? </a:t>
            </a:r>
          </a:p>
          <a:p>
            <a:pPr lvl="1"/>
            <a:r>
              <a:rPr lang="en-US" dirty="0"/>
              <a:t>Know Unity? </a:t>
            </a:r>
            <a:r>
              <a:rPr lang="en-US" dirty="0" err="1"/>
              <a:t>UnReal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249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background: my expectations/Hope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/>
          </a:bodyPr>
          <a:lstStyle/>
          <a:p>
            <a:r>
              <a:rPr lang="en-US" dirty="0"/>
              <a:t>Programming Languages </a:t>
            </a:r>
            <a:r>
              <a:rPr lang="en-US" dirty="0">
                <a:solidFill>
                  <a:srgbClr val="FFFF00"/>
                </a:solidFill>
              </a:rPr>
              <a:t>… one of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C++    C#    Java    Python</a:t>
            </a:r>
            <a:endParaRPr lang="en-US" dirty="0"/>
          </a:p>
          <a:p>
            <a:r>
              <a:rPr lang="en-US" dirty="0"/>
              <a:t>Foundational computer science background?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YES</a:t>
            </a:r>
            <a:r>
              <a:rPr lang="en-US" dirty="0"/>
              <a:t>: Object Oriented Programming and Data structures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r>
              <a:rPr lang="en-US" dirty="0"/>
              <a:t>: Operating Systems? </a:t>
            </a:r>
          </a:p>
          <a:p>
            <a:r>
              <a:rPr lang="en-US" dirty="0"/>
              <a:t>GUI and Computer Graphics?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A little or not much</a:t>
            </a:r>
            <a:endParaRPr lang="en-US" dirty="0"/>
          </a:p>
          <a:p>
            <a:pPr marL="342900" lvl="1" indent="-342900"/>
            <a:r>
              <a:rPr lang="en-US" dirty="0"/>
              <a:t>Experience with Videogame development?</a:t>
            </a:r>
          </a:p>
          <a:p>
            <a:pPr marL="742950" lvl="2" indent="-342900"/>
            <a:r>
              <a:rPr lang="en-US" b="1" dirty="0">
                <a:solidFill>
                  <a:srgbClr val="FFFF00"/>
                </a:solidFill>
              </a:rPr>
              <a:t>Do not need any!</a:t>
            </a:r>
            <a:endParaRPr lang="en-US" dirty="0"/>
          </a:p>
          <a:p>
            <a:pPr marL="342900" lvl="1" indent="-342900"/>
            <a:r>
              <a:rPr lang="en-US" b="1" dirty="0">
                <a:solidFill>
                  <a:srgbClr val="FFFF00"/>
                </a:solidFill>
              </a:rPr>
              <a:t>LET ME KNOW if you have very different background for the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me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600200"/>
            <a:ext cx="10160000" cy="4114800"/>
          </a:xfrm>
        </p:spPr>
        <p:txBody>
          <a:bodyPr>
            <a:normAutofit/>
          </a:bodyPr>
          <a:lstStyle/>
          <a:p>
            <a:r>
              <a:rPr lang="en-US" altLang="zh-TW" dirty="0"/>
              <a:t>Kelvin Sung, Shandong-ese from Taiwan province	</a:t>
            </a:r>
            <a:r>
              <a:rPr lang="zh-TW" altLang="en-US" dirty="0"/>
              <a:t>宋賢清</a:t>
            </a:r>
            <a:r>
              <a:rPr lang="en-US" altLang="zh-TW" dirty="0"/>
              <a:t>, </a:t>
            </a:r>
            <a:r>
              <a:rPr lang="zh-TW" altLang="en-US" dirty="0"/>
              <a:t>台灣省山東青島人，</a:t>
            </a:r>
            <a:endParaRPr lang="en-US" altLang="zh-TW" dirty="0"/>
          </a:p>
          <a:p>
            <a:pPr lvl="1"/>
            <a:r>
              <a:rPr lang="en-US" altLang="zh-TW" dirty="0"/>
              <a:t>Born in Taiwan, been back to Shandong … 	</a:t>
            </a:r>
            <a:r>
              <a:rPr lang="zh-TW" altLang="en-US" dirty="0"/>
              <a:t>台灣出生，到過山東，去過青島 </a:t>
            </a:r>
            <a:endParaRPr lang="en-US" dirty="0"/>
          </a:p>
          <a:p>
            <a:pPr lvl="1"/>
            <a:r>
              <a:rPr lang="en-US" altLang="zh-TW" dirty="0"/>
              <a:t>Grew up in Singapore (since I was 6)	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在新加坡长大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/>
              <a:t>Education: in US since 16</a:t>
            </a:r>
          </a:p>
          <a:p>
            <a:pPr lvl="1"/>
            <a:r>
              <a:rPr lang="en-US" altLang="zh-TW" dirty="0"/>
              <a:t>BS in EE: University of Wisconsin-Madison</a:t>
            </a:r>
          </a:p>
          <a:p>
            <a:pPr lvl="1"/>
            <a:r>
              <a:rPr lang="en-US" altLang="zh-TW" dirty="0"/>
              <a:t>MS, PHD in CS: University of Illinois at Urbana-Champaign</a:t>
            </a:r>
          </a:p>
          <a:p>
            <a:r>
              <a:rPr lang="en-US" altLang="zh-TW" dirty="0"/>
              <a:t>Experience and </a:t>
            </a:r>
            <a:r>
              <a:rPr lang="en-US" altLang="zh-TW" dirty="0">
                <a:hlinkClick r:id="rId3"/>
              </a:rPr>
              <a:t>Areas of Research</a:t>
            </a:r>
            <a:endParaRPr lang="en-US" altLang="zh-TW" dirty="0"/>
          </a:p>
          <a:p>
            <a:pPr lvl="1"/>
            <a:r>
              <a:rPr lang="en-US" altLang="zh-TW" dirty="0"/>
              <a:t>Computer graphics: image synthesis</a:t>
            </a:r>
          </a:p>
          <a:p>
            <a:pPr lvl="2"/>
            <a:r>
              <a:rPr lang="en-US" altLang="zh-TW" dirty="0"/>
              <a:t>Maya Renderer: one of the chief designers</a:t>
            </a:r>
          </a:p>
          <a:p>
            <a:pPr lvl="1"/>
            <a:r>
              <a:rPr lang="en-US" altLang="zh-TW" dirty="0"/>
              <a:t>More recently: Video games for non-entertainment purposes, remote AR/VR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02767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FDF5-7787-4A07-B490-BDDD6C7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you and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F839-B02B-492A-A58F-D84BAAE722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Your motivations match the goals of this class</a:t>
            </a:r>
          </a:p>
          <a:p>
            <a:pPr lvl="1"/>
            <a:r>
              <a:rPr lang="en-US" dirty="0"/>
              <a:t>Learn/apply knowledge</a:t>
            </a:r>
          </a:p>
          <a:p>
            <a:pPr lvl="1"/>
            <a:r>
              <a:rPr lang="en-US" dirty="0"/>
              <a:t>Teaching and Learning from a different culture</a:t>
            </a:r>
          </a:p>
          <a:p>
            <a:pPr lvl="1"/>
            <a:r>
              <a:rPr lang="en-US" dirty="0"/>
              <a:t>Fun</a:t>
            </a:r>
          </a:p>
          <a:p>
            <a:r>
              <a:rPr lang="en-US" dirty="0"/>
              <a:t>You have proper backgrounds</a:t>
            </a:r>
          </a:p>
          <a:p>
            <a:pPr lvl="1"/>
            <a:r>
              <a:rPr lang="en-US" dirty="0"/>
              <a:t>Programming languages, technical background (OO + data structures)</a:t>
            </a:r>
          </a:p>
          <a:p>
            <a:r>
              <a:rPr lang="en-US" dirty="0"/>
              <a:t>You know a little about who I am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We are well-positioned to begin!</a:t>
            </a:r>
          </a:p>
        </p:txBody>
      </p:sp>
    </p:spTree>
    <p:extLst>
      <p:ext uri="{BB962C8B-B14F-4D97-AF65-F5344CB8AC3E}">
        <p14:creationId xmlns:p14="http://schemas.microsoft.com/office/powerpoint/2010/main" val="216534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this class: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3000" y="1600200"/>
            <a:ext cx="10236200" cy="411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2D Videogame Development</a:t>
            </a:r>
          </a:p>
          <a:p>
            <a:pPr lvl="1"/>
            <a:r>
              <a:rPr lang="en-US" dirty="0"/>
              <a:t>Why limit to 2D? </a:t>
            </a:r>
          </a:p>
          <a:p>
            <a:r>
              <a:rPr lang="en-US" dirty="0"/>
              <a:t>What is the difference between building a game and other software systems?</a:t>
            </a:r>
          </a:p>
          <a:p>
            <a:r>
              <a:rPr lang="en-US" dirty="0"/>
              <a:t>We will learn …</a:t>
            </a:r>
          </a:p>
          <a:p>
            <a:pPr lvl="1"/>
            <a:r>
              <a:rPr lang="en-US" dirty="0"/>
              <a:t>The fundamental tool for building a videogame: the game engine</a:t>
            </a:r>
          </a:p>
          <a:p>
            <a:pPr lvl="2"/>
            <a:r>
              <a:rPr lang="en-US" dirty="0"/>
              <a:t>Conceptual and programming model of a game engine and game objects</a:t>
            </a:r>
          </a:p>
          <a:p>
            <a:pPr lvl="1"/>
            <a:r>
              <a:rPr lang="en-US" dirty="0"/>
              <a:t>Essentials of videogames</a:t>
            </a:r>
          </a:p>
          <a:p>
            <a:pPr lvl="2"/>
            <a:r>
              <a:rPr lang="en-US" dirty="0"/>
              <a:t>Fun, the world, UI, behavior, interaction (rigid bodies), effects (illumination, particle systems)</a:t>
            </a:r>
          </a:p>
          <a:p>
            <a:pPr lvl="1"/>
            <a:r>
              <a:rPr lang="en-US" dirty="0"/>
              <a:t>Fundamentals of building a game</a:t>
            </a:r>
          </a:p>
          <a:p>
            <a:pPr lvl="2"/>
            <a:r>
              <a:rPr lang="en-US" dirty="0"/>
              <a:t>Presentation of idea, prototypes to demo feasibility, vertical slice to sell the idea, and, PLAY TESTS</a:t>
            </a:r>
          </a:p>
          <a:p>
            <a:pPr lvl="1"/>
            <a:r>
              <a:rPr lang="en-US" dirty="0"/>
              <a:t>Build a game!</a:t>
            </a:r>
          </a:p>
        </p:txBody>
      </p:sp>
    </p:spTree>
    <p:extLst>
      <p:ext uri="{BB962C8B-B14F-4D97-AF65-F5344CB8AC3E}">
        <p14:creationId xmlns:p14="http://schemas.microsoft.com/office/powerpoint/2010/main" val="3801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5825</TotalTime>
  <Words>1510</Words>
  <Application>Microsoft Office PowerPoint</Application>
  <PresentationFormat>Widescreen</PresentationFormat>
  <Paragraphs>204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方正姚体</vt:lpstr>
      <vt:lpstr>微軟正黑體</vt:lpstr>
      <vt:lpstr>微軟正黑體</vt:lpstr>
      <vt:lpstr>Arial</vt:lpstr>
      <vt:lpstr>Arial Narrow</vt:lpstr>
      <vt:lpstr>Calibri</vt:lpstr>
      <vt:lpstr>FreesiaUPC</vt:lpstr>
      <vt:lpstr>Wingdings</vt:lpstr>
      <vt:lpstr>Horizon</vt:lpstr>
      <vt:lpstr> COMP561405—游戏设计与开发  Introduction to 2D Game Development</vt:lpstr>
      <vt:lpstr>Most Importantly: You?</vt:lpstr>
      <vt:lpstr>Second Most Important: WHY?</vt:lpstr>
      <vt:lpstr>A Word about Culture:</vt:lpstr>
      <vt:lpstr>Third Most Important: your background</vt:lpstr>
      <vt:lpstr>your background: my expectations/Hope</vt:lpstr>
      <vt:lpstr>A Word about me … </vt:lpstr>
      <vt:lpstr>Summary of you and I</vt:lpstr>
      <vt:lpstr>Now this class:</vt:lpstr>
      <vt:lpstr>THIS CLASS</vt:lpstr>
      <vt:lpstr>THIS CLASS</vt:lpstr>
      <vt:lpstr>Week 1: Game Engine and Game Components</vt:lpstr>
      <vt:lpstr>Week 2 + 3: Present, Test, Refine, and Deliver</vt:lpstr>
      <vt:lpstr>Game Ranking:</vt:lpstr>
      <vt:lpstr>How you Will be Evaluated</vt:lpstr>
      <vt:lpstr>While Taking this class …</vt:lpstr>
      <vt:lpstr>Teaching and Learning</vt:lpstr>
      <vt:lpstr>PowerPoint Presentation</vt:lpstr>
      <vt:lpstr>PowerPoint Presentation</vt:lpstr>
      <vt:lpstr>First thing: Team forming … (needs update)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Fun:   Introdu ction to  2D Game Engine Development</dc:title>
  <dc:creator>Kelvin Sung</dc:creator>
  <cp:lastModifiedBy>Kelvin Sung</cp:lastModifiedBy>
  <cp:revision>680</cp:revision>
  <dcterms:created xsi:type="dcterms:W3CDTF">2006-08-16T00:00:00Z</dcterms:created>
  <dcterms:modified xsi:type="dcterms:W3CDTF">2025-01-20T18:36:49Z</dcterms:modified>
</cp:coreProperties>
</file>