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1" d="100"/>
          <a:sy n="161" d="100"/>
        </p:scale>
        <p:origin x="17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7FE61-9F9C-4D34-8E98-EC58144000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63183F-2936-4B06-99D8-040B8A07EC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0C9F9C-57A8-48B1-AA52-2B57D65D8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2444-AC78-4D7E-B8B8-5ACC761D4F45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52307-17C1-4172-9A9F-028808EF2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F5DAA5-8D4A-4B12-988C-AB569E1A2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47038-879C-4F69-9CB4-16F4ED8BA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089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DB797-2F79-4D80-9433-86156C091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A07A6D-E637-4ECA-8800-1CA163B4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9C4F55-5F45-4303-985A-3F7778AC4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2444-AC78-4D7E-B8B8-5ACC761D4F45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247D6-4532-4120-9792-66BD343A9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2863C-3344-4796-8592-AF4D61EE0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47038-879C-4F69-9CB4-16F4ED8BA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867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641D0A-DE45-4FF4-B981-88C095ADEB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8AFE3B-763E-41BF-9D64-1F48683EC3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DB01D3-70B4-4094-934D-67356CDC0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2444-AC78-4D7E-B8B8-5ACC761D4F45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C520D-8378-49F0-9007-D24A71CBC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91D1BC-E154-4433-87BE-4C0B8460B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47038-879C-4F69-9CB4-16F4ED8BA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140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3CDE9-8F58-4CE0-B201-F71C0DE32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4C351-3BB3-4EDE-994D-B572A359B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BD59F9-C64E-415C-BC18-4DBB0DACF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2444-AC78-4D7E-B8B8-5ACC761D4F45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65A16-9E8F-41F8-996B-9503E158E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5738B1-7A57-46AC-BD2E-32B8391F6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47038-879C-4F69-9CB4-16F4ED8BA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477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6EAFB-7034-46B4-AC79-A9E63B801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CCE6DC-B4AF-44BE-A7CB-E270A798C7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6F4C7C-D29A-45C6-BBD1-2CF32CD15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2444-AC78-4D7E-B8B8-5ACC761D4F45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EC215-C742-4D25-A5AB-7EC84EC4D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729098-4C9E-4B4E-83B5-7F5D43360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47038-879C-4F69-9CB4-16F4ED8BA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14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6C900-605F-411A-B74D-B19D028F1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09642-247E-41D6-8C39-AE692F4149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726053-A8B6-416F-9E48-C6FAA45563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021907-04AA-4C44-AB81-BFA08CA33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2444-AC78-4D7E-B8B8-5ACC761D4F45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CC62FB-8BE3-4A67-9A3D-A9C7A54CE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E204D6-8BE9-4D7A-8B00-09B5F775B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47038-879C-4F69-9CB4-16F4ED8BA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137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C8CEB-CA0B-4220-87DB-00ED45D4A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7F7916-F4AC-43A2-B8C9-91A057696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D94F77-732C-43A4-A625-0D10FBB5FD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A66313-117F-4921-B568-2707EF2E17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84679-EEB4-40B4-89B8-6A552B82C8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63A89A-C68C-4A9F-9554-6086E6152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2444-AC78-4D7E-B8B8-5ACC761D4F45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74FD0B-153D-467C-8036-F2090DA26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BCA362-951D-4706-956A-64723DAE2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47038-879C-4F69-9CB4-16F4ED8BA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159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181BE-506B-4E42-BBDE-8943B4944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8FABCD-6BB1-4F11-AB57-EE2765AD3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2444-AC78-4D7E-B8B8-5ACC761D4F45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B4EB42-BEC6-47EE-9887-83ADD2252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A7B7F7-4D16-4FDC-AAA2-CD119DDA6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47038-879C-4F69-9CB4-16F4ED8BA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842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C21C9C-0FE0-4DD0-98BD-71ECDE34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2444-AC78-4D7E-B8B8-5ACC761D4F45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8FB4DA-AA75-4796-8A16-78EEF206C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249D39-AD40-4DDE-AD1B-6313860E2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47038-879C-4F69-9CB4-16F4ED8BA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351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8F0C7-A88F-47DE-A8F1-E342909FB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B8782-1C90-40DF-8414-84FE4BB07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17B1F2-69DE-46B2-8FD0-1836E6C28D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8FA017-961F-4F4B-A0B2-69550EE84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2444-AC78-4D7E-B8B8-5ACC761D4F45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02DF7D-B578-4297-A937-452EC2923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2B6D8F-D4FD-4848-9493-D2037D441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47038-879C-4F69-9CB4-16F4ED8BA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449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B6BE1-03F5-4E45-B0A0-02D1296B3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B622B5-1AA4-432F-993E-5A0EA9B985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0A4644-9493-46E2-9008-FF883230C4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838EED-B371-4EB6-9E63-EA5F9EC74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2444-AC78-4D7E-B8B8-5ACC761D4F45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3F8C5-57C7-420B-AED9-A151540BC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480D0D-15C9-4653-858A-87246CD36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47038-879C-4F69-9CB4-16F4ED8BA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25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62DFF5-8A52-4E42-B3AF-3848A71F6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391487-32BC-4A29-822D-262B8C6717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AFCA0-D857-4A8E-98D1-3FF4883D9E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22444-AC78-4D7E-B8B8-5ACC761D4F45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A22F61-65BC-4D06-9BF4-80004CB4B0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38AED-4AD7-4B54-90D4-15D745D15B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47038-879C-4F69-9CB4-16F4ED8BA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537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myuwbclasses.github.io/IntroGameDevelopment/Exercises/FinalGame/Consideations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myuwbclasses.github.io/IntroGameDevelopment/Exercises/FinalGame/FeedbackTemplate.html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1218A-8B3D-4590-B666-F64FD30ED0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Playtesting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603A85-79B5-4E73-9EB1-2BF2281531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9 of </a:t>
            </a:r>
          </a:p>
          <a:p>
            <a:r>
              <a:rPr lang="en-US" i="1" dirty="0"/>
              <a:t>Game Design Workshop a play centric approach to creating innovative games</a:t>
            </a:r>
            <a:r>
              <a:rPr lang="en-US" dirty="0"/>
              <a:t>, Tracy Fullerton, Burlington, MA, Morgan Kaufmann, 2008.</a:t>
            </a:r>
          </a:p>
        </p:txBody>
      </p:sp>
    </p:spTree>
    <p:extLst>
      <p:ext uri="{BB962C8B-B14F-4D97-AF65-F5344CB8AC3E}">
        <p14:creationId xmlns:p14="http://schemas.microsoft.com/office/powerpoint/2010/main" val="807276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B18A2-CF10-4F6B-9D42-EDA255A76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of playtesting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29F76-891B-4ED4-9CEB-1CAAA5758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en-US" dirty="0"/>
              <a:t>Group vs One-on-one</a:t>
            </a:r>
          </a:p>
          <a:p>
            <a:pPr lvl="1"/>
            <a:r>
              <a:rPr lang="en-US" dirty="0"/>
              <a:t>Group is good for generating ideas, but not as good for evaluating ideas!</a:t>
            </a:r>
          </a:p>
          <a:p>
            <a:pPr lvl="1"/>
            <a:r>
              <a:rPr lang="en-US" dirty="0"/>
              <a:t>One-on-One testing: detailed observation</a:t>
            </a:r>
          </a:p>
          <a:p>
            <a:pPr lvl="0"/>
            <a:r>
              <a:rPr lang="en-US" dirty="0"/>
              <a:t>Group testing:</a:t>
            </a:r>
          </a:p>
          <a:p>
            <a:pPr lvl="1"/>
            <a:r>
              <a:rPr lang="en-US" i="1" dirty="0"/>
              <a:t>Group play the game together</a:t>
            </a:r>
          </a:p>
          <a:p>
            <a:pPr lvl="1"/>
            <a:r>
              <a:rPr lang="en-US" i="1" dirty="0"/>
              <a:t>Observe the group and ask questions as they play</a:t>
            </a:r>
          </a:p>
          <a:p>
            <a:pPr lvl="0"/>
            <a:r>
              <a:rPr lang="en-US" dirty="0"/>
              <a:t>Feedback forms:</a:t>
            </a:r>
          </a:p>
          <a:p>
            <a:pPr lvl="1"/>
            <a:r>
              <a:rPr lang="en-US" i="1" dirty="0"/>
              <a:t>Give each a list of questions</a:t>
            </a:r>
          </a:p>
          <a:p>
            <a:pPr lvl="1"/>
            <a:r>
              <a:rPr lang="en-US" i="1" dirty="0"/>
              <a:t>Collect both quantitative (numbers, rank) and Qualitative feedbacks (what do you think) </a:t>
            </a:r>
          </a:p>
          <a:p>
            <a:pPr lvl="0"/>
            <a:r>
              <a:rPr lang="en-US" dirty="0"/>
              <a:t>Interview</a:t>
            </a:r>
          </a:p>
          <a:p>
            <a:pPr lvl="1"/>
            <a:r>
              <a:rPr lang="en-US" i="1" dirty="0"/>
              <a:t>One-on-one</a:t>
            </a:r>
          </a:p>
          <a:p>
            <a:pPr lvl="0"/>
            <a:r>
              <a:rPr lang="en-US" dirty="0"/>
              <a:t>Open discussion:</a:t>
            </a:r>
          </a:p>
          <a:p>
            <a:pPr lvl="1"/>
            <a:r>
              <a:rPr lang="en-US" i="1" dirty="0"/>
              <a:t>Group discuss in free-form format</a:t>
            </a:r>
          </a:p>
          <a:p>
            <a:pPr lvl="0"/>
            <a:r>
              <a:rPr lang="en-US" dirty="0"/>
              <a:t>Data hook: </a:t>
            </a:r>
          </a:p>
          <a:p>
            <a:pPr lvl="1"/>
            <a:r>
              <a:rPr lang="en-US" i="1" dirty="0"/>
              <a:t>Collect user movements as a away to understand how user perceive the game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26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2952E-2E6F-41B0-BDE8-9CD1990F1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Play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09317-D451-4D60-B0AE-8F8D3FABB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Ask tester to plot games on this graph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51999F2-9502-4D6E-B5E1-8CBB2E0263D3}"/>
              </a:ext>
            </a:extLst>
          </p:cNvPr>
          <p:cNvGrpSpPr/>
          <p:nvPr/>
        </p:nvGrpSpPr>
        <p:grpSpPr>
          <a:xfrm>
            <a:off x="3564904" y="2871623"/>
            <a:ext cx="4764342" cy="3573471"/>
            <a:chOff x="6589458" y="1816546"/>
            <a:chExt cx="4764342" cy="3573471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A3678F6E-F465-4999-BB5E-5048D25602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56432" y="1902401"/>
              <a:ext cx="0" cy="3487616"/>
            </a:xfrm>
            <a:prstGeom prst="straightConnector1">
              <a:avLst/>
            </a:prstGeom>
            <a:ln w="28575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1A5B3EA6-A1E5-43CE-A6CC-716751C84ED1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9003324" y="1899138"/>
              <a:ext cx="0" cy="3487616"/>
            </a:xfrm>
            <a:prstGeom prst="straightConnector1">
              <a:avLst/>
            </a:prstGeom>
            <a:ln w="28575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021EEF7-E0BD-4A85-80E4-624ECA7DD40D}"/>
                </a:ext>
              </a:extLst>
            </p:cNvPr>
            <p:cNvSpPr/>
            <p:nvPr/>
          </p:nvSpPr>
          <p:spPr>
            <a:xfrm>
              <a:off x="9499716" y="3270351"/>
              <a:ext cx="132773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1"/>
              <a:r>
                <a:rPr lang="en-US" i="1" dirty="0"/>
                <a:t>Chance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FCC9C0F-B2F6-4849-8FD0-CDBE690D9D90}"/>
                </a:ext>
              </a:extLst>
            </p:cNvPr>
            <p:cNvSpPr/>
            <p:nvPr/>
          </p:nvSpPr>
          <p:spPr>
            <a:xfrm>
              <a:off x="6942154" y="3273614"/>
              <a:ext cx="101341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1"/>
              <a:r>
                <a:rPr lang="en-US" i="1" dirty="0"/>
                <a:t>Skill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3A506E8-99B5-4CFA-B09D-5C173E957E18}"/>
                </a:ext>
              </a:extLst>
            </p:cNvPr>
            <p:cNvSpPr/>
            <p:nvPr/>
          </p:nvSpPr>
          <p:spPr>
            <a:xfrm>
              <a:off x="6589458" y="5020685"/>
              <a:ext cx="241386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1"/>
              <a:r>
                <a:rPr lang="en-US" i="1" dirty="0"/>
                <a:t>Mental Calculation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22CFD3F-716F-4F6B-B30B-DA5F0768FEAD}"/>
                </a:ext>
              </a:extLst>
            </p:cNvPr>
            <p:cNvSpPr/>
            <p:nvPr/>
          </p:nvSpPr>
          <p:spPr>
            <a:xfrm>
              <a:off x="9065353" y="1816546"/>
              <a:ext cx="228844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1"/>
              <a:r>
                <a:rPr lang="en-US" i="1" dirty="0"/>
                <a:t>Physical Dexterity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76973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481B9-D2A9-499E-9514-EC360E321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our case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04F98-B712-445C-BB3A-F7D6F2633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Zoom team breakout rooms</a:t>
            </a:r>
          </a:p>
          <a:p>
            <a:pPr lvl="1"/>
            <a:r>
              <a:rPr lang="en-US" dirty="0"/>
              <a:t>NOTE: Watch the warning, when time, we will close all rooms so we all return to the main room</a:t>
            </a:r>
          </a:p>
          <a:p>
            <a:r>
              <a:rPr lang="en-US" dirty="0"/>
              <a:t>Each Game</a:t>
            </a:r>
          </a:p>
          <a:p>
            <a:pPr lvl="1"/>
            <a:r>
              <a:rPr lang="en-US" dirty="0"/>
              <a:t>In the main room:</a:t>
            </a:r>
          </a:p>
          <a:p>
            <a:pPr lvl="2"/>
            <a:r>
              <a:rPr lang="en-US" dirty="0"/>
              <a:t>Developer: VERY quickly, show us how to play your games and brief us on what to note</a:t>
            </a:r>
          </a:p>
          <a:p>
            <a:pPr lvl="1"/>
            <a:r>
              <a:rPr lang="en-US" dirty="0"/>
              <a:t>We all go back to our team breakout room to play (remember think out aloud)</a:t>
            </a:r>
          </a:p>
          <a:p>
            <a:pPr lvl="2"/>
            <a:r>
              <a:rPr lang="en-US" dirty="0"/>
              <a:t>1 players share playing screen at a time (take turn) </a:t>
            </a:r>
          </a:p>
          <a:p>
            <a:pPr lvl="2"/>
            <a:r>
              <a:rPr lang="en-US" dirty="0"/>
              <a:t>At least one </a:t>
            </a:r>
            <a:r>
              <a:rPr lang="en-US" b="1" i="1" u="sng" dirty="0"/>
              <a:t>take notes </a:t>
            </a:r>
            <a:r>
              <a:rPr lang="en-US" dirty="0"/>
              <a:t>to post feedback</a:t>
            </a:r>
          </a:p>
          <a:p>
            <a:pPr lvl="2"/>
            <a:r>
              <a:rPr lang="en-US" dirty="0"/>
              <a:t>Remember to post your feedback</a:t>
            </a:r>
          </a:p>
          <a:p>
            <a:pPr lvl="2"/>
            <a:r>
              <a:rPr lang="en-US" b="1" i="1" dirty="0"/>
              <a:t>When question</a:t>
            </a:r>
            <a:r>
              <a:rPr lang="en-US" dirty="0"/>
              <a:t>, post to Chat (can post to specific person if want to)</a:t>
            </a:r>
          </a:p>
          <a:p>
            <a:pPr lvl="1"/>
            <a:r>
              <a:rPr lang="en-US" dirty="0"/>
              <a:t>Developers pay attention to the Chat for questions</a:t>
            </a:r>
          </a:p>
          <a:p>
            <a:pPr lvl="2"/>
            <a:r>
              <a:rPr lang="en-US" dirty="0"/>
              <a:t>Wander between channels to check out how people are playing</a:t>
            </a:r>
          </a:p>
          <a:p>
            <a:pPr lvl="2"/>
            <a:r>
              <a:rPr lang="en-US" b="1" i="1" u="sng" dirty="0"/>
              <a:t>Take notes</a:t>
            </a:r>
            <a:r>
              <a:rPr lang="en-US" b="1" dirty="0"/>
              <a:t>!! </a:t>
            </a:r>
            <a:r>
              <a:rPr lang="en-US" dirty="0"/>
              <a:t>(on all relevant information)</a:t>
            </a:r>
          </a:p>
          <a:p>
            <a:r>
              <a:rPr lang="en-US" dirty="0"/>
              <a:t>When time’s up, I will post to Chat and will close all rooms to force everyone back to main room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277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85717-7285-4E47-9A57-B13BC5BF4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CD8F0-35B6-49B9-93D5-244FB25F6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US" dirty="0"/>
              <a:t>Observe classmates play our games</a:t>
            </a:r>
          </a:p>
          <a:p>
            <a:pPr fontAlgn="ctr"/>
            <a:r>
              <a:rPr lang="en-US" dirty="0"/>
              <a:t>Feedback:</a:t>
            </a:r>
          </a:p>
          <a:p>
            <a:pPr lvl="1" fontAlgn="ctr"/>
            <a:r>
              <a:rPr lang="en-US" dirty="0"/>
              <a:t>Considerations for feedback  (next slide)</a:t>
            </a:r>
          </a:p>
          <a:p>
            <a:pPr lvl="1" fontAlgn="ctr"/>
            <a:r>
              <a:rPr lang="en-US" dirty="0"/>
              <a:t>Template for feedback  (next slide)</a:t>
            </a:r>
          </a:p>
          <a:p>
            <a:pPr fontAlgn="ctr"/>
            <a:r>
              <a:rPr lang="en-US" dirty="0"/>
              <a:t>Mechanics of feedback </a:t>
            </a:r>
          </a:p>
          <a:p>
            <a:pPr lvl="1" fontAlgn="ctr"/>
            <a:r>
              <a:rPr lang="en-US" dirty="0"/>
              <a:t>Post as response to each team</a:t>
            </a:r>
          </a:p>
          <a:p>
            <a:pPr lvl="1" fontAlgn="ctr"/>
            <a:r>
              <a:rPr lang="en-US" dirty="0"/>
              <a:t>EVERY team must provide feedback for every other teams </a:t>
            </a:r>
          </a:p>
          <a:p>
            <a:pPr lvl="1" fontAlgn="ctr"/>
            <a:r>
              <a:rPr lang="en-US" dirty="0"/>
              <a:t>Deadline: </a:t>
            </a:r>
          </a:p>
          <a:p>
            <a:pPr lvl="2" fontAlgn="ctr"/>
            <a:r>
              <a:rPr lang="en-US" dirty="0"/>
              <a:t>Feedback by </a:t>
            </a:r>
            <a:r>
              <a:rPr lang="en-US" b="1" u="sng" dirty="0">
                <a:solidFill>
                  <a:srgbClr val="FF0000"/>
                </a:solidFill>
              </a:rPr>
              <a:t>Friday (Alpha) / Monday (Beta) midnight</a:t>
            </a:r>
          </a:p>
        </p:txBody>
      </p:sp>
    </p:spTree>
    <p:extLst>
      <p:ext uri="{BB962C8B-B14F-4D97-AF65-F5344CB8AC3E}">
        <p14:creationId xmlns:p14="http://schemas.microsoft.com/office/powerpoint/2010/main" val="1572549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hlinkClick r:id="rId2"/>
            <a:extLst>
              <a:ext uri="{FF2B5EF4-FFF2-40B4-BE49-F238E27FC236}">
                <a16:creationId xmlns:a16="http://schemas.microsoft.com/office/drawing/2014/main" id="{EEAF6E99-2A38-4E0F-8302-E7D17D8C60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298" y="1374101"/>
            <a:ext cx="4514008" cy="537815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5BF0218-26D5-4593-8BF8-C1C9E74BF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Consideration and Template for feedback</a:t>
            </a:r>
          </a:p>
        </p:txBody>
      </p:sp>
      <p:pic>
        <p:nvPicPr>
          <p:cNvPr id="4" name="Content Placeholder 3">
            <a:hlinkClick r:id="rId4"/>
            <a:extLst>
              <a:ext uri="{FF2B5EF4-FFF2-40B4-BE49-F238E27FC236}">
                <a16:creationId xmlns:a16="http://schemas.microsoft.com/office/drawing/2014/main" id="{FA69C720-9296-43BC-A088-6B5F239DA4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5719270" y="1956253"/>
            <a:ext cx="5981318" cy="435133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33710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5EB26-79AA-45FA-B7C9-EDDDD1036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3504" y="1834769"/>
            <a:ext cx="4172712" cy="2993263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54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845056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F2A21-5CAA-4090-B564-F2492EA8A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Involves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29C19-79EC-44FD-8155-F6C061DF0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US" dirty="0"/>
              <a:t>Selection</a:t>
            </a:r>
          </a:p>
          <a:p>
            <a:pPr fontAlgn="ctr"/>
            <a:r>
              <a:rPr lang="en-US" dirty="0"/>
              <a:t>Recruiting</a:t>
            </a:r>
          </a:p>
          <a:p>
            <a:pPr fontAlgn="ctr"/>
            <a:r>
              <a:rPr lang="en-US" dirty="0"/>
              <a:t>Preparation </a:t>
            </a:r>
          </a:p>
          <a:p>
            <a:pPr fontAlgn="ctr"/>
            <a:r>
              <a:rPr lang="en-US" dirty="0"/>
              <a:t>Controls </a:t>
            </a:r>
          </a:p>
          <a:p>
            <a:pPr fontAlgn="ctr"/>
            <a:r>
              <a:rPr lang="en-US" dirty="0"/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2652544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D901D-7135-4F39-B84F-18ADCA630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Playtesting is NOT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ED9E6-33FE-4D40-9737-3A5177636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US" dirty="0"/>
              <a:t>NOT  Internal Design Review</a:t>
            </a:r>
          </a:p>
          <a:p>
            <a:pPr lvl="1" fontAlgn="ctr"/>
            <a:r>
              <a:rPr lang="en-US" i="1" dirty="0"/>
              <a:t>When design play the game and evaluate</a:t>
            </a:r>
            <a:endParaRPr lang="en-US" dirty="0"/>
          </a:p>
          <a:p>
            <a:pPr lvl="1" fontAlgn="ctr"/>
            <a:r>
              <a:rPr lang="en-US" i="1" dirty="0"/>
              <a:t>This is call internal design review</a:t>
            </a:r>
            <a:endParaRPr lang="en-US" dirty="0"/>
          </a:p>
          <a:p>
            <a:pPr fontAlgn="ctr"/>
            <a:r>
              <a:rPr lang="en-US" dirty="0"/>
              <a:t>NOT  QA Testing for assurance</a:t>
            </a:r>
          </a:p>
          <a:p>
            <a:pPr fontAlgn="ctr"/>
            <a:r>
              <a:rPr lang="en-US" dirty="0"/>
              <a:t>NOT  Focus Group Testing</a:t>
            </a:r>
          </a:p>
          <a:p>
            <a:pPr lvl="1" fontAlgn="ctr"/>
            <a:r>
              <a:rPr lang="en-US" i="1" dirty="0"/>
              <a:t>marketing execs sitting behind two-way mirrors watching group play and deciding how much to pay for the game</a:t>
            </a:r>
            <a:endParaRPr lang="en-US" dirty="0"/>
          </a:p>
          <a:p>
            <a:pPr fontAlgn="ctr"/>
            <a:r>
              <a:rPr lang="en-US" dirty="0"/>
              <a:t>NOT  Usability Testing:</a:t>
            </a:r>
          </a:p>
          <a:p>
            <a:pPr lvl="1" fontAlgn="ctr"/>
            <a:r>
              <a:rPr lang="en-US" i="1" dirty="0"/>
              <a:t>when you analyze how user interface with your interface by tracking their mouse movement or eye movements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322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D246D-1E37-4B12-8E04-5A8AA2A7F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Playtseting</a:t>
            </a:r>
            <a:r>
              <a:rPr lang="en-US" dirty="0"/>
              <a:t>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46E09-C766-4943-8B5B-5E3307713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Useful feedback from players to improve the overall experience of the game</a:t>
            </a:r>
            <a:endParaRPr lang="en-US" b="1" dirty="0"/>
          </a:p>
          <a:p>
            <a:pPr lvl="0"/>
            <a:r>
              <a:rPr lang="en-US" dirty="0"/>
              <a:t>Make sure the game is functioning the way you intend.</a:t>
            </a:r>
            <a:endParaRPr lang="en-US" b="1" dirty="0"/>
          </a:p>
          <a:p>
            <a:pPr lvl="1"/>
            <a:r>
              <a:rPr lang="en-US" i="1" dirty="0"/>
              <a:t>Internally Complete</a:t>
            </a:r>
            <a:endParaRPr lang="en-US" b="1" i="1" dirty="0"/>
          </a:p>
          <a:p>
            <a:pPr lvl="1"/>
            <a:r>
              <a:rPr lang="en-US" i="1" dirty="0"/>
              <a:t>Balance</a:t>
            </a:r>
            <a:endParaRPr lang="en-US" b="1" i="1" dirty="0"/>
          </a:p>
          <a:p>
            <a:pPr lvl="1"/>
            <a:r>
              <a:rPr lang="en-US" i="1" dirty="0"/>
              <a:t>Fun to Play</a:t>
            </a:r>
            <a:endParaRPr lang="en-US" b="1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873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FC7C5-D261-494A-9753-B03193749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Playtesting and Interactive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5E82A-FA62-40D0-A8B1-9C312C0D7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Designers role: Advocate for the user</a:t>
            </a:r>
          </a:p>
          <a:p>
            <a:pPr lvl="1"/>
            <a:r>
              <a:rPr lang="en-US" i="1" dirty="0"/>
              <a:t>Keep the players’ needs and perspective throughout the design and production process</a:t>
            </a:r>
          </a:p>
          <a:p>
            <a:pPr lvl="0"/>
            <a:r>
              <a:rPr lang="en-US" dirty="0"/>
              <a:t>Reason for playtesting: </a:t>
            </a:r>
          </a:p>
          <a:p>
            <a:pPr lvl="1"/>
            <a:r>
              <a:rPr lang="en-US" i="1" dirty="0"/>
              <a:t>Keep the game from straying</a:t>
            </a:r>
          </a:p>
          <a:p>
            <a:pPr lvl="0"/>
            <a:r>
              <a:rPr lang="en-US" dirty="0"/>
              <a:t>Playtesting should be tightly integrated in development/production process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097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923AA-7320-4E8A-9B0E-C5FB889A3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Recruitment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9677E-B0F4-4E55-BCBC-2DFD03DC0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Self-test is important</a:t>
            </a:r>
          </a:p>
          <a:p>
            <a:r>
              <a:rPr lang="en-US" dirty="0"/>
              <a:t>Confidants: friends and colleague</a:t>
            </a:r>
          </a:p>
          <a:p>
            <a:pPr lvl="1"/>
            <a:r>
              <a:rPr lang="en-US" i="1" dirty="0"/>
              <a:t>Provide fresh eyes</a:t>
            </a:r>
          </a:p>
          <a:p>
            <a:pPr lvl="1"/>
            <a:r>
              <a:rPr lang="en-US" i="1" dirty="0"/>
              <a:t>Help them test (early stage can be confusing)</a:t>
            </a:r>
          </a:p>
          <a:p>
            <a:pPr lvl="1"/>
            <a:r>
              <a:rPr lang="en-US" i="1" dirty="0"/>
              <a:t>When game become playable, move on!!</a:t>
            </a:r>
          </a:p>
          <a:p>
            <a:pPr lvl="0"/>
            <a:r>
              <a:rPr lang="en-US" dirty="0"/>
              <a:t>People you don’t know</a:t>
            </a:r>
          </a:p>
          <a:p>
            <a:pPr lvl="1"/>
            <a:r>
              <a:rPr lang="en-US" i="1" dirty="0"/>
              <a:t>Unbiased feedback</a:t>
            </a:r>
          </a:p>
          <a:p>
            <a:pPr lvl="0"/>
            <a:r>
              <a:rPr lang="en-US" dirty="0"/>
              <a:t>Find the “ideal players”</a:t>
            </a:r>
          </a:p>
          <a:p>
            <a:pPr lvl="1"/>
            <a:r>
              <a:rPr lang="en-US" i="1" dirty="0"/>
              <a:t>Know your target and recruit accordingly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260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D566C-FCE4-4582-BC7C-968DA27A7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Considerations for a playtest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331A5-0CC4-4BE3-B204-9B8CC1268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/>
              <a:t>DO NOT help tester with game play</a:t>
            </a:r>
          </a:p>
          <a:p>
            <a:pPr lvl="1"/>
            <a:r>
              <a:rPr lang="en-US" i="1" dirty="0"/>
              <a:t>Think what comes in the box (typical instructions/tutorials for players) are fine</a:t>
            </a:r>
          </a:p>
          <a:p>
            <a:pPr lvl="0"/>
            <a:r>
              <a:rPr lang="en-US" dirty="0"/>
              <a:t>Think of yourself as an investigator/observer</a:t>
            </a:r>
          </a:p>
          <a:p>
            <a:pPr lvl="1"/>
            <a:r>
              <a:rPr lang="en-US" i="1" dirty="0"/>
              <a:t>Record what they say, do and analyze their responses</a:t>
            </a:r>
          </a:p>
          <a:p>
            <a:pPr lvl="1"/>
            <a:r>
              <a:rPr lang="en-US" i="1" dirty="0"/>
              <a:t>Let them make mistakes</a:t>
            </a:r>
          </a:p>
          <a:p>
            <a:pPr lvl="2"/>
            <a:r>
              <a:rPr lang="en-US" dirty="0"/>
              <a:t>Best way to learn about your game!!</a:t>
            </a:r>
          </a:p>
          <a:p>
            <a:pPr lvl="1"/>
            <a:r>
              <a:rPr lang="en-US" i="1" dirty="0"/>
              <a:t>Observe how each person approach the game</a:t>
            </a:r>
          </a:p>
          <a:p>
            <a:pPr lvl="1"/>
            <a:r>
              <a:rPr lang="en-US" i="1" dirty="0"/>
              <a:t>Are the rules confusing?</a:t>
            </a:r>
          </a:p>
          <a:p>
            <a:pPr lvl="0">
              <a:lnSpc>
                <a:spcPct val="120000"/>
              </a:lnSpc>
            </a:pPr>
            <a:r>
              <a:rPr lang="en-US" dirty="0"/>
              <a:t>Let an objective person run the session</a:t>
            </a:r>
          </a:p>
          <a:p>
            <a:pPr lvl="1">
              <a:lnSpc>
                <a:spcPct val="120000"/>
              </a:lnSpc>
            </a:pPr>
            <a:r>
              <a:rPr lang="en-US" i="1" dirty="0"/>
              <a:t>You be an observe and just observe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711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D501E-62DF-4A62-B9E7-74C642BAE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playtest session: plan and stick to the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57F1D-7E65-41FD-9235-1A435CD30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Introduction (2-3 minutes): Laying down the ground rules</a:t>
            </a:r>
          </a:p>
          <a:p>
            <a:pPr>
              <a:lnSpc>
                <a:spcPct val="120000"/>
              </a:lnSpc>
            </a:pPr>
            <a:r>
              <a:rPr lang="en-US" dirty="0"/>
              <a:t>Warm-up Discussion (5 minutes): Assess their background</a:t>
            </a:r>
          </a:p>
          <a:p>
            <a:pPr>
              <a:lnSpc>
                <a:spcPct val="120000"/>
              </a:lnSpc>
            </a:pPr>
            <a:r>
              <a:rPr lang="en-US" dirty="0"/>
              <a:t>Play session (15-20 minutes)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Testing of game not skill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No wrong answers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Tester should THINK OUT LOUD [Observer should remind them to think aloud]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Observe QUIETLY!</a:t>
            </a:r>
          </a:p>
          <a:p>
            <a:pPr lvl="0">
              <a:lnSpc>
                <a:spcPct val="120000"/>
              </a:lnSpc>
            </a:pPr>
            <a:r>
              <a:rPr lang="en-US" dirty="0"/>
              <a:t>Discussion of experience (15-20 minutes): Develop set of questions on 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Overall appeal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Interest level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Challenge level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Understanding of game feature</a:t>
            </a:r>
          </a:p>
        </p:txBody>
      </p:sp>
    </p:spTree>
    <p:extLst>
      <p:ext uri="{BB962C8B-B14F-4D97-AF65-F5344CB8AC3E}">
        <p14:creationId xmlns:p14="http://schemas.microsoft.com/office/powerpoint/2010/main" val="562596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1DDDE-012C-4CD6-894E-D2D1B64D2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 developer/designer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DF420-5FE6-463F-A79A-8698C4927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SHUT UP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Learn to listen</a:t>
            </a:r>
          </a:p>
          <a:p>
            <a:pPr>
              <a:lnSpc>
                <a:spcPct val="120000"/>
              </a:lnSpc>
            </a:pPr>
            <a:r>
              <a:rPr lang="en-US" dirty="0"/>
              <a:t>Avoid being defensive!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DO NOT explain what you try to do [they don’t need to care]</a:t>
            </a:r>
          </a:p>
          <a:p>
            <a:pPr>
              <a:lnSpc>
                <a:spcPct val="120000"/>
              </a:lnSpc>
            </a:pPr>
            <a:r>
              <a:rPr lang="en-US" dirty="0"/>
              <a:t>Do NOT lead the tester</a:t>
            </a:r>
          </a:p>
          <a:p>
            <a:pPr>
              <a:lnSpc>
                <a:spcPct val="120000"/>
              </a:lnSpc>
            </a:pPr>
            <a:r>
              <a:rPr lang="en-US" dirty="0"/>
              <a:t>Make sure you understand what testers are saying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It is not what you try to do, it is what the players experience!</a:t>
            </a:r>
          </a:p>
          <a:p>
            <a:pPr lvl="1">
              <a:lnSpc>
                <a:spcPct val="120000"/>
              </a:lnSpc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053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783</Words>
  <Application>Microsoft Office PowerPoint</Application>
  <PresentationFormat>Widescreen</PresentationFormat>
  <Paragraphs>123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Playtesting</vt:lpstr>
      <vt:lpstr>Involves</vt:lpstr>
      <vt:lpstr>Playtesting is NOT</vt:lpstr>
      <vt:lpstr>Playtseting Goals</vt:lpstr>
      <vt:lpstr>Playtesting and Interactive Design</vt:lpstr>
      <vt:lpstr>Recruitment</vt:lpstr>
      <vt:lpstr>Considerations for a playtest session</vt:lpstr>
      <vt:lpstr>A playtest session: plan and stick to the plan</vt:lpstr>
      <vt:lpstr>As developer/designer …</vt:lpstr>
      <vt:lpstr>Methods of playtesting</vt:lpstr>
      <vt:lpstr>The Play Matrix</vt:lpstr>
      <vt:lpstr>In our case …</vt:lpstr>
      <vt:lpstr>Implementation </vt:lpstr>
      <vt:lpstr>Consideration and Template for feedback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Playtesting</dc:title>
  <dc:creator>Kelvin Sung</dc:creator>
  <cp:lastModifiedBy>Kelvin Sung</cp:lastModifiedBy>
  <cp:revision>26</cp:revision>
  <dcterms:created xsi:type="dcterms:W3CDTF">2020-11-18T18:14:01Z</dcterms:created>
  <dcterms:modified xsi:type="dcterms:W3CDTF">2022-07-20T22:21:45Z</dcterms:modified>
</cp:coreProperties>
</file>