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61" r:id="rId5"/>
    <p:sldId id="263" r:id="rId6"/>
    <p:sldId id="258" r:id="rId7"/>
    <p:sldId id="264" r:id="rId8"/>
    <p:sldId id="265" r:id="rId9"/>
    <p:sldId id="259" r:id="rId10"/>
    <p:sldId id="267" r:id="rId11"/>
    <p:sldId id="268" r:id="rId12"/>
    <p:sldId id="269" r:id="rId13"/>
    <p:sldId id="271" r:id="rId14"/>
    <p:sldId id="272" r:id="rId15"/>
    <p:sldId id="274" r:id="rId16"/>
    <p:sldId id="270" r:id="rId17"/>
    <p:sldId id="273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898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F915C-E110-4DED-94AE-DEDB79A3A7B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E1439-7C21-46E5-A1ED-263F9B87E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4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84C22-C32A-B880-7D0D-64C88A0D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57174-2504-E2C8-4385-91A03105E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E1579-1C6C-116B-92C7-D4AF198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258E1-5244-F788-0430-5D581A4F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C8BAD-C79E-0D14-08DF-5FA92ED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1489-0C9B-6170-CE30-76C95A7A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F3E2DA-5B89-2D88-A84E-E8843AFA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3A8B-EF20-C9E1-E23E-6BCBD17F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34BCA-401C-DD36-406F-A401BA06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F35AA-0568-0CE0-1C04-025A7444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4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2C90B-A084-2DAE-B5D2-62614BAC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FE549-7476-4FBD-5AD9-A88094C0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06E6C-3129-EBA7-73B6-F384B8A2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F89E0-28D6-1CDD-1113-5F298382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DE4D7-678C-2DA0-C0EF-55323FB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96155-59D1-B42B-0523-064EF25C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51A54-5685-B241-896C-96A47D3B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4DCE7-50E5-A025-5BFD-4DDD4684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14AD3-DC3E-9306-AB03-97815BB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4F077-D75E-6B73-5F9E-EAD5A71F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6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DE4A-C737-B2E0-A578-3B88E627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60708-5411-40F5-89D5-C26D79B41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004A5-B792-55ED-3FB1-7F3ECBF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30D50-8988-1719-A4F0-3006A195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A26B-0CA5-9030-62F9-8CA5B620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1FE1A-E794-385F-952F-89BF3BE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BEE90A-1EFF-CEC7-BDE0-70DBF4738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8B6D5C-1B04-2AC9-C402-FE4E99326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11E60-235E-E2F6-D65E-59EC91D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AA9B2-9E83-FFDC-C5B2-3E8C7995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14221-C331-3382-4C19-89D85FE5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5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B015-CCEF-507B-F97C-304A2964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6423C-12B5-237F-FACF-0CF0762D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BF022-FDEC-0A3F-BBF0-8CCCBC41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505E4D-F03D-9E8E-13DA-3A53FDB0D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69CAFE-0B9A-D8BF-ECB1-DB7F4F95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F967A-71FB-C810-64F7-4746114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2CAB0-E406-0B7D-EBF6-2176946B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9162E-E6D1-5216-B401-D097C37F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2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F5EA-32B6-4922-1F29-7CF1974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726D1-136E-2410-53A2-D09A089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6C5CB-87DC-E2AB-5F31-B3BC7590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E6628-992E-8569-4E67-9DC80320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D1EFF-6CBD-B048-480C-515EE4B6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CBD84-AA6C-A1A6-86D8-B203B287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62ECF4-306A-F46A-15EE-8508390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6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BCB6-AE8F-C490-A0D1-31E492D4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80AAB-B73A-C1FD-3991-FB43FECF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F39D3-3B80-CAC3-B0FC-846488D3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58208-6264-740D-6325-3D5C0E0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1BCFE-C871-5D4F-E1EE-853BF1BF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88FB1-FF1A-83D4-C34A-2489BE3D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7072-5DE4-26E3-6437-1B04641A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902FD-E4D4-EF30-D878-0BC33A148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0CBBA0-D1F3-0A7C-F371-96D579B1E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D7DB6-52E3-620D-ECB0-BF951C89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746F4-73BC-BBB7-0A2E-32F4B897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E702F-6DF7-1859-21A7-03801A2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E359D-997E-4BF7-BDB6-E9ED96FE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22676-7E63-5A45-5464-16FFCF96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CFD37-D40D-534A-D32B-D2061CB81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D58E-4A3D-4B4F-B114-8A12A1878FCD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90015-89F7-2951-A103-94DCEA938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27532-FCF1-A728-5B8E-3393829AC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DF8DB-C0E8-4078-A158-8DF11B837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8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FC10-7ABB-5506-ACB4-1ABA0058B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33AA95-7A79-AE3F-CE13-AE40522D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5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9A38-77B0-5358-8F05-6F0FEA23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3F463-484B-8754-CE8A-06D14244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1.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项目管理计划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（进度管理计划、范围基准）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项目文件（假设日志、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活动属性、活动清单、里程碑清单）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事业环境因素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4 .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组织过程资产</a:t>
            </a:r>
            <a:b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1 .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紧前关系绘图法⑵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箭线图法加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确定和整合依赖关系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（强制性依赖关系、选择性依赖关系、外部依赖关系、内部依赖关系）</a:t>
            </a:r>
            <a:r>
              <a:rPr lang="zh-CN" altLang="en-US" sz="1800" b="0" i="0" u="none" strike="noStrike" baseline="0" dirty="0">
                <a:solidFill>
                  <a:srgbClr val="2F76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⑷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4 .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提前量和滞后量⑸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5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项目管理信息系统⑹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项目进度网络图⑺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项目文件更新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（活动属性、活动清单、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假设日志、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里程碑清单）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45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A7F90-6914-4645-4A43-A2938E93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060B3-751F-362C-D27E-9A79AD4C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排列活动顺序：除了首尾两项，每项活动都至少有一项紧前活动和一项紧后活动，并且逻辑关系适当。通过设计逻辑关系可以支持创建一个切实的项目进度计划，可能有必要在活动之间使用提前量或滞后量，使项目进度计划更为切实可行；、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紧前关系绘图法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紧前关系绘图法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PDM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）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又称前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导图法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用方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框或者长方形（被称作节点）代表活动，节点之间用箭头连接，以显示节点之间的逻辑关系。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也称作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单代号网络图（或活动节点图）。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13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78BC6-347D-400E-EA0D-FDCCAE49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C25ED-9A90-2E97-A9F6-EE666FDD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325"/>
            <a:ext cx="10515600" cy="396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08F56-361B-3C29-51F4-629E9D1F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TimesNewRomanPSMT"/>
              </a:rPr>
              <a:t>PDM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包括四种依赖关系或逻辑关系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204C0B1-51A1-E696-AD1B-99DE00D7E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39247"/>
              </p:ext>
            </p:extLst>
          </p:nvPr>
        </p:nvGraphicFramePr>
        <p:xfrm>
          <a:off x="838200" y="1825625"/>
          <a:ext cx="78867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673776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26295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832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6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完成到开始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只有紧前活动完成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紧后活动才能开始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只有完成装配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硬件（紧前），才能开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始在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上安装操作系统（紧后）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16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完成到完成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FF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只有紧前活动完成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紧后活动才能完成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只有完成文件的编写（紧前），才能完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成文件的编辑（紧后）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开始到开始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只有紧前活动开始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紧后活动才能开始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开始地基浇灌（紧前），才能开始混凝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土的找平（紧后）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开始到完成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只有紧前活动开始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紧后活动才能完成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只有启动新应付账款系统（紧前），才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能关闭旧的应付账款系统（紧后）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5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6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1ACB3-8194-BA48-A04F-3B5DE716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DC9D9-9BA5-66EB-0492-AA40F92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2285999"/>
            <a:ext cx="10076259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C1ECF-24C0-2AB2-B69D-6467E4A9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8988D7D-6CAD-1D99-8CBA-397DADBE5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894874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09838445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123651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依赖关系类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解释说明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96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强制性依赖关系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（硬逻辑或硬依赖）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需求强制要求的或工作的内在性质决定的依赖关系；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例如，在建筑项目中，只有在地基建成后，才能建立地面结构；在电子项目中，必须先把原型制造出来，然后才能对其进行测试（项目团队不能违反）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2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选择性依赖关系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（软逻辑）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基于最佳实践建立的、或基于项目的某些特殊性质而采用的依赖关系（项目团队可自由选择）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如果打算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快速跟进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，应当审查相应的选择性依赖关系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05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外部依赖关系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项目活动与非项目活动之间的依赖关系，往往不在项目团队的控制范围内。</a:t>
                      </a:r>
                    </a:p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例如，软件项目的测试活动取决于外部硬件的到货；建筑项目的现场准备，可能要在政府的环境听证会之后才能开始。（项目团队不可控）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9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内部依赖关系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是项目活动之间的紧前关系，在项目团队的控制之中。例如，只有机器组装完毕，团队才能对其测试。（项目团队可控）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7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30FE-2420-AA04-6594-E56FD480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7E64A-0665-DCC2-0639-A205961D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箭线图法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ArialUnicodeMS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ADM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）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是用箭线表示活动，节点表示事件的一种网络图绘制方法。也被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称作双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代号网络图或活动箭线图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A0A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）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TimesNewRomanPSMT"/>
                <a:ea typeface="宋体" panose="02010600030101010101" pitchFamily="2" charset="-122"/>
              </a:rPr>
              <a:t>o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在箭线图法中，有如下三个基本原则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:①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网络图中每一活动和每一事件都必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须有唯一的一个代号，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即网络图中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不会有相同的代号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②任两项活动的紧前事件和紧后事件代号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至少有一个不相同，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节点代号沿箭线方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向越来越大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;③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流入（流出）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同一节点的活动，均有共同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的紧后活动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（或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紧前活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动）。</a:t>
            </a:r>
            <a:r>
              <a:rPr lang="zh-CN" altLang="en-US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23 ±30</a:t>
            </a:r>
            <a:r>
              <a:rPr lang="zh-CN" altLang="en-US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）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为了绘图的方便，在箭线图中又人为引入了一种额外的、特殊的活动，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叫作虚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活动，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在网络图中由一个虚箭线表示。虚活动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不消耗时间，也不消耗资源，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只是为了弥补箭线图在表达活动依赖关系方面的不足。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4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344D-D844-20E3-F8B7-53637404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1D176-EE73-9F65-0E25-D3EDDA090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⑸提前量和滞后量</a:t>
            </a:r>
            <a:r>
              <a:rPr lang="zh-CN" altLang="en-US" sz="1800" b="0" i="0" u="none" strike="noStrike" baseline="0" dirty="0">
                <a:solidFill>
                  <a:srgbClr val="2EAF60"/>
                </a:solidFill>
                <a:latin typeface="ArialUnicodeMS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23</a:t>
            </a:r>
            <a:r>
              <a:rPr lang="zh-CN" altLang="en-US" sz="1800" b="0" i="0" u="none" strike="noStrike" baseline="0" dirty="0">
                <a:solidFill>
                  <a:srgbClr val="2EAF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30</a:t>
            </a:r>
            <a:r>
              <a:rPr lang="zh-CN" altLang="en-US" sz="1800" b="0" i="0" u="none" strike="noStrike" baseline="0" dirty="0">
                <a:solidFill>
                  <a:srgbClr val="2EAF60"/>
                </a:solidFill>
                <a:latin typeface="TimesNewRomanPSMT"/>
                <a:ea typeface="宋体" panose="02010600030101010101" pitchFamily="2" charset="-122"/>
              </a:rPr>
              <a:t>） 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ArialUnicodeMS"/>
                <a:ea typeface="宋体" panose="02010600030101010101" pitchFamily="2" charset="-122"/>
              </a:rPr>
              <a:t>★★★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提前量是相对于紧前活动，紧后活动 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可提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前的时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间量，提前量一般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用负值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滞后量是相对于紧前活动，紧后活动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需要推迟的时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间量，滞后量一般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用正值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2F76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⑹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项目管理信息系统：例如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MS Project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PingCode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Worktile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Jira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⑺项目进度网络图：是表示项目进度活动之间的逻辑关系（也叫依赖关系）的图形。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2ADB5-E562-1587-C22E-2F37DBEE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829050"/>
            <a:ext cx="71532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E66F-ECB8-C9E6-71AE-4BC0816C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创建故事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03580-6240-0868-0DFA-9046D32E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1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从业务逻辑角度拆分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有独立价值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3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与其它需求依赖少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4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工作量可评估并尽可能小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5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尽可能可独立测试。</a:t>
            </a:r>
          </a:p>
          <a:p>
            <a:pPr algn="l"/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即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INVEST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原则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independent negation valuable estimation small testable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0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1EF29-5977-5E86-B20A-A1FD8AC3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BA877-C98B-40F2-D5E3-4F67036B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1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、小型项目中，定义活动、排列活动顺序、估算活动持续时间及制定进度模型形成进度计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划等过程的联系非常密切，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可以视为一个过程，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可以由一个人在较短时间内完成。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、项目管理团队编制进度计划的一般步骤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首先选择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进度计划方法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，例如关键路径法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然后将项目特定数据，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如活动、计划日期、持续时间、资源、依赖关系和制约因素等输入进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度计划编制工具，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创建项目进度模型</a:t>
            </a:r>
            <a:r>
              <a:rPr lang="en-US" altLang="zh-CN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一最后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根据进度模型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形成项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目进度计划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应在整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个项目期间保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持项目进度计划的灵活性，并根据知识、风险理解程度和增值活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动等情况的改变对其进行调整。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、管理新实践：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具有未完成项的迭代型进度计划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适应型生命周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期的滚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动式规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划进度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计划的方法，它允许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在整个开发生命周期期间进行变更。这种方法将需求记录在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用户故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事中，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然后在建造之前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按优先级排序并优化用户故事，最后在规定的时间内开发产品功能。这一方法通常用于向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客户交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付增量价值，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或多个团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队并行开发大量的、内部关联的、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较小的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按需进行的进度计划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不依赖于预先定义好的进度计划，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而是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在资源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可用时立即从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未完成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项和工作序列中提取工作任务，该方法适用于具有如下特征的项目：①在运营或持续环境中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以增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量方式研发产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品的项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;②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工作任务的规模或范围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相对类</a:t>
            </a:r>
            <a:r>
              <a:rPr lang="zh-CN" altLang="en-US" sz="1800" b="0" i="0" u="none" strike="noStrike" baseline="0" dirty="0">
                <a:solidFill>
                  <a:srgbClr val="98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似的项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目；③可以按照规模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或范围对任务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进行组合的项目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8C8D5-90D8-8ED5-8D07-9EDADC4D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规划进度管理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DA94-ABE6-5421-5132-40C08609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定义：为规划、编制、管理、执行和控制项目进度而制定</a:t>
            </a:r>
            <a:r>
              <a:rPr lang="zh-CN" altLang="en-US" dirty="0">
                <a:solidFill>
                  <a:srgbClr val="FF0000"/>
                </a:solidFill>
              </a:rPr>
              <a:t>政策、程序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文档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作用：为如何在整个项目期间管理项目进度提供</a:t>
            </a:r>
            <a:r>
              <a:rPr lang="zh-CN" altLang="en-US" dirty="0">
                <a:solidFill>
                  <a:srgbClr val="FF0000"/>
                </a:solidFill>
              </a:rPr>
              <a:t>指南和方向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频次：仅开展一次或仅在项目的预定义点开展</a:t>
            </a:r>
          </a:p>
        </p:txBody>
      </p:sp>
    </p:spTree>
    <p:extLst>
      <p:ext uri="{BB962C8B-B14F-4D97-AF65-F5344CB8AC3E}">
        <p14:creationId xmlns:p14="http://schemas.microsoft.com/office/powerpoint/2010/main" val="14095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49C3-6D2A-53DD-1197-3158EB8D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C2265-D8EF-4874-C200-718D0CBB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TimesNewRomanPSMT"/>
              </a:rPr>
              <a:t>输入：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TimesNewRomanPSMT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1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项目章程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项目管理计划（开发方法、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范围管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理计划）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事业环境因素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4 .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组织过程资产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NewRomanPSMT"/>
              </a:rPr>
              <a:t>工具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TimesNewRomanPSMT"/>
            </a:endParaRP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NewRomanPSMT"/>
              </a:rPr>
              <a:t>1 .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专家判断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NewRomanPSMT"/>
              </a:rPr>
              <a:t>2 .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r>
              <a:rPr lang="zh-CN" altLang="en-US" sz="2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（备选</a:t>
            </a:r>
          </a:p>
          <a:p>
            <a:pPr algn="l"/>
            <a:r>
              <a:rPr lang="zh-CN" altLang="en-US" sz="2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方案分析）</a:t>
            </a:r>
            <a:r>
              <a:rPr lang="zh-CN" altLang="en-US" sz="2800" b="0" i="0" u="none" strike="noStrike" baseline="0" dirty="0">
                <a:solidFill>
                  <a:srgbClr val="2F76B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田</a:t>
            </a:r>
          </a:p>
          <a:p>
            <a:pPr algn="l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NewRomanPSMT"/>
              </a:rPr>
              <a:t>3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b="0" i="0" u="none" strike="noStrike" baseline="0" dirty="0">
                <a:latin typeface="TimesNewRomanPSMT"/>
              </a:rPr>
              <a:t>1.</a:t>
            </a:r>
            <a:r>
              <a:rPr lang="zh-CN" altLang="en-US" sz="40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进度管理计划⑵</a:t>
            </a:r>
            <a:endParaRPr lang="en-US" altLang="zh-CN" sz="40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24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763F4-24EB-71E8-EF1A-B949677A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9E421-0627-8D2C-D017-7C9E7658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进度管理计划★★★</a:t>
            </a:r>
          </a:p>
          <a:p>
            <a:pPr algn="l"/>
            <a:r>
              <a:rPr lang="zh-CN" altLang="en-US" dirty="0"/>
              <a:t>♦ 进度管理计划是项目管理计划的组成部分，为编制、监督和控制项目进度建立准则和明确</a:t>
            </a:r>
          </a:p>
          <a:p>
            <a:pPr algn="l"/>
            <a:r>
              <a:rPr lang="zh-CN" altLang="en-US" dirty="0"/>
              <a:t>活动要求。</a:t>
            </a:r>
          </a:p>
          <a:p>
            <a:pPr algn="l"/>
            <a:r>
              <a:rPr lang="zh-CN" altLang="en-US" dirty="0"/>
              <a:t>♦ 根据项目需要，进度管理计划可以是正式或非正式的，非常详细或高度概括的。</a:t>
            </a:r>
          </a:p>
          <a:p>
            <a:pPr algn="l"/>
            <a:r>
              <a:rPr lang="zh-CN" altLang="en-US" dirty="0"/>
              <a:t>♦ 进度管理计划的内容一般包括</a:t>
            </a:r>
            <a:r>
              <a:rPr lang="en-US" altLang="zh-CN" dirty="0"/>
              <a:t>:①</a:t>
            </a:r>
            <a:r>
              <a:rPr lang="zh-CN" altLang="en-US" dirty="0"/>
              <a:t>项目进度模型；②进度计划的发布和迭代长度③准确度</a:t>
            </a:r>
            <a:r>
              <a:rPr lang="en-US" altLang="zh-CN" dirty="0"/>
              <a:t>;</a:t>
            </a:r>
          </a:p>
          <a:p>
            <a:pPr algn="l"/>
            <a:r>
              <a:rPr lang="en-US" altLang="zh-CN" dirty="0"/>
              <a:t>④</a:t>
            </a:r>
            <a:r>
              <a:rPr lang="zh-CN" altLang="en-US" dirty="0"/>
              <a:t>计量单位；⑤工作分解结构（</a:t>
            </a:r>
            <a:r>
              <a:rPr lang="en-US" altLang="zh-CN" dirty="0"/>
              <a:t>WBS</a:t>
            </a:r>
            <a:r>
              <a:rPr lang="zh-CN" altLang="en-US" dirty="0"/>
              <a:t>）；⑥项目进度模型维护；⑦控制临界值；⑧绩效测量</a:t>
            </a:r>
          </a:p>
          <a:p>
            <a:pPr algn="l"/>
            <a:r>
              <a:rPr lang="zh-CN" altLang="en-US" dirty="0"/>
              <a:t>规则</a:t>
            </a:r>
            <a:r>
              <a:rPr lang="en-US" altLang="zh-CN" dirty="0"/>
              <a:t>EVM</a:t>
            </a:r>
            <a:r>
              <a:rPr lang="zh-CN" altLang="en-US" dirty="0"/>
              <a:t>；⑨报告格式</a:t>
            </a:r>
          </a:p>
        </p:txBody>
      </p:sp>
    </p:spTree>
    <p:extLst>
      <p:ext uri="{BB962C8B-B14F-4D97-AF65-F5344CB8AC3E}">
        <p14:creationId xmlns:p14="http://schemas.microsoft.com/office/powerpoint/2010/main" val="42019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3A7EB-A652-A84F-80BD-DAD2225A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1D1E1-ECE9-FAB2-4665-3BADADB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定义：识别和记录为完成项目可交付成果而须采取的</a:t>
            </a:r>
            <a:r>
              <a:rPr lang="zh-CN" altLang="en-US" dirty="0">
                <a:solidFill>
                  <a:srgbClr val="FF0000"/>
                </a:solidFill>
              </a:rPr>
              <a:t>具体行动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作用：将工作包分解为进度</a:t>
            </a:r>
            <a:r>
              <a:rPr lang="zh-CN" altLang="en-US" dirty="0">
                <a:solidFill>
                  <a:srgbClr val="FF0000"/>
                </a:solidFill>
              </a:rPr>
              <a:t>活动</a:t>
            </a:r>
            <a:r>
              <a:rPr lang="zh-CN" altLang="en-US" dirty="0"/>
              <a:t>，作为对项目工作进行进度</a:t>
            </a:r>
            <a:r>
              <a:rPr lang="zh-CN" altLang="en-US" dirty="0">
                <a:solidFill>
                  <a:srgbClr val="FF0000"/>
                </a:solidFill>
              </a:rPr>
              <a:t>估算、规划、执行、监督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控制</a:t>
            </a:r>
            <a:r>
              <a:rPr lang="zh-CN" altLang="en-US" dirty="0"/>
              <a:t>的基础</a:t>
            </a:r>
            <a:endParaRPr lang="en-US" altLang="zh-CN" dirty="0"/>
          </a:p>
          <a:p>
            <a:r>
              <a:rPr lang="zh-CN" altLang="en-US" dirty="0"/>
              <a:t>频次：在整个项目期间开展</a:t>
            </a:r>
          </a:p>
        </p:txBody>
      </p:sp>
    </p:spTree>
    <p:extLst>
      <p:ext uri="{BB962C8B-B14F-4D97-AF65-F5344CB8AC3E}">
        <p14:creationId xmlns:p14="http://schemas.microsoft.com/office/powerpoint/2010/main" val="13704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E5E7-F978-D1BF-61B0-F759A162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B8833-9EDE-5829-6FAD-BCB219C6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zh-CN" altLang="en-US" dirty="0"/>
              <a:t>输入：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L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项目管理计划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（进度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管理计划、范围基准）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事业环境因素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组织过程资产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dirty="0"/>
              <a:t>工具</a:t>
            </a:r>
            <a:br>
              <a:rPr lang="en-US" altLang="zh-CN" dirty="0"/>
            </a:br>
            <a:r>
              <a:rPr lang="en-US" altLang="zh-CN" sz="1800" b="0" i="0" u="none" strike="noStrike" baseline="0" dirty="0">
                <a:latin typeface="TimesNewRomanPSMT"/>
              </a:rPr>
              <a:t>1 .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专家判断</a:t>
            </a:r>
          </a:p>
          <a:p>
            <a:pPr algn="l"/>
            <a:r>
              <a:rPr lang="en-US" altLang="zh-CN" sz="1800" b="0" i="0" u="none" strike="noStrike" baseline="0" dirty="0">
                <a:latin typeface="TimesNewRomanPSMT"/>
              </a:rPr>
              <a:t>2 .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分解⑴</a:t>
            </a:r>
          </a:p>
          <a:p>
            <a:pPr algn="l"/>
            <a:r>
              <a:rPr lang="en-US" altLang="zh-CN" sz="1800" b="0" i="0" u="none" strike="noStrike" baseline="0" dirty="0">
                <a:latin typeface="TimesNewRomanPSMT"/>
              </a:rPr>
              <a:t>3 .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滚动式规划⑵</a:t>
            </a:r>
          </a:p>
          <a:p>
            <a:pPr algn="l"/>
            <a:r>
              <a:rPr lang="en-US" altLang="zh-CN" sz="1800" b="0" i="0" u="none" strike="noStrike" baseline="0" dirty="0">
                <a:latin typeface="TimesNewRomanPSMT"/>
              </a:rPr>
              <a:t>4 .</a:t>
            </a:r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会议</a:t>
            </a:r>
            <a:endParaRPr lang="en-US" altLang="zh-CN" sz="18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1 .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活动清单⑶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2 .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活动属性⑷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3 .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里程碑清单网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4 .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变更请求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</a:rPr>
              <a:t>5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项目管理计划更新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（进度基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准、成本基准）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0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A44DE-C9BB-B0F4-C84D-946B068D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862E1-7551-44C8-4B24-3DF4D3B1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分解：把项目范围和项目可交付成果逐步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划分为更小、更便于管理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的组成部分的技术。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TimesNewRomanPSMT"/>
                <a:ea typeface="宋体" panose="02010600030101010101" pitchFamily="2" charset="-122"/>
              </a:rPr>
              <a:t>WBS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中的每个工作包都需分解成活动，以便通过这些活动来完成相应的可交付成果。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让团队成员参与分解过程，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有助于得到更好、更准确的结果。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滚动式规划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滚动式规划是一种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迭代式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的规划技术，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即详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细规划近期要完成的工作，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在较高层级上粗略规划远期工作。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它是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一种渐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进明细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的规划方式，适用于工作包、规划包。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在早期的战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略规划阶段，信息尚不够明确，工作包只能分解到已知的详细水平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而后，随着了解到更多的信息，近期即将实施的工作包就可以分解到具体的活动。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活动清单：包括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每个活动的标识及工作范围详述，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使项目团队成员知道需要完成什么工作。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⑷活动属性：每项活动所具有的多重属性，用来扩充对活动的描述，活动属性随着项目进展情况演进并更新。活动属性可能包括活动描述、紧前活动、紧后活动、逻辑关系、提前量和滞后量、资源需求、强制日期、制约因素和假设条件。</a:t>
            </a:r>
            <a:endParaRPr lang="en-US" altLang="zh-CN" sz="1800" b="0" i="0" u="none" strike="noStrik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里程碑清单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★★★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里程碑是项目中</a:t>
            </a:r>
            <a:r>
              <a:rPr lang="zh-CN" altLang="en-US" sz="1800" b="0" i="0" u="none" strike="noStrike" baseline="0" dirty="0">
                <a:solidFill>
                  <a:srgbClr val="B2343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的重要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时点或事件，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里程碑清单列出了项目所有的里程碑，并指明每个里程碑是强制性的（如合同要求的）还是选择性的（如根据历史信息确定的）。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ArialUnicodeMS"/>
                <a:ea typeface="宋体" panose="02010600030101010101" pitchFamily="2" charset="-122"/>
              </a:rPr>
              <a:t>♦ 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</a:t>
            </a:r>
            <a:r>
              <a:rPr lang="zh-CN" altLang="en-US" sz="1800" b="0" i="0" u="none" strike="noStrike" baseline="0" dirty="0">
                <a:solidFill>
                  <a:srgbClr val="7A343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碑的持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续时间为雯，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因为它们代</a:t>
            </a:r>
            <a:r>
              <a:rPr lang="zh-CN" altLang="en-US" sz="1800" b="0" i="0" u="none" strike="noStrike" baseline="0" dirty="0">
                <a:solidFill>
                  <a:srgbClr val="7A343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表的只</a:t>
            </a:r>
            <a:r>
              <a:rPr lang="zh-CN" altLang="en-US" sz="1800" b="0" i="0" u="none" strike="noStrike" baseline="0" dirty="0">
                <a:solidFill>
                  <a:srgbClr val="EB363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是一个重要时间点或事件。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23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33AFA-2AAE-8D4A-8A5C-9085467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排列活动顺序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54E1C-24B1-6BC9-3822-76A794E0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定义：识别和记录项目活动之间</a:t>
            </a:r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作用：定义工作之间的</a:t>
            </a:r>
            <a:r>
              <a:rPr lang="zh-CN" altLang="en-US" dirty="0">
                <a:solidFill>
                  <a:srgbClr val="FF0000"/>
                </a:solidFill>
              </a:rPr>
              <a:t>逻辑顺序</a:t>
            </a:r>
            <a:r>
              <a:rPr lang="zh-CN" altLang="en-US" dirty="0"/>
              <a:t>，以便在既定的所有项目制约因素下获得最高的效率</a:t>
            </a:r>
            <a:endParaRPr lang="en-US" altLang="zh-CN" dirty="0"/>
          </a:p>
          <a:p>
            <a:r>
              <a:rPr lang="zh-CN" altLang="en-US" dirty="0"/>
              <a:t>频次：在整个项目期间开展</a:t>
            </a:r>
          </a:p>
        </p:txBody>
      </p:sp>
    </p:spTree>
    <p:extLst>
      <p:ext uri="{BB962C8B-B14F-4D97-AF65-F5344CB8AC3E}">
        <p14:creationId xmlns:p14="http://schemas.microsoft.com/office/powerpoint/2010/main" val="317455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1988</Words>
  <Application>Microsoft Office PowerPoint</Application>
  <PresentationFormat>宽屏</PresentationFormat>
  <Paragraphs>134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-apple-system</vt:lpstr>
      <vt:lpstr>ArialUnicodeMS</vt:lpstr>
      <vt:lpstr>TimesNewRomanPSMT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规划进度管理</vt:lpstr>
      <vt:lpstr>PowerPoint 演示文稿</vt:lpstr>
      <vt:lpstr>PowerPoint 演示文稿</vt:lpstr>
      <vt:lpstr>定义活动</vt:lpstr>
      <vt:lpstr>PowerPoint 演示文稿</vt:lpstr>
      <vt:lpstr>PowerPoint 演示文稿</vt:lpstr>
      <vt:lpstr>排列活动顺序</vt:lpstr>
      <vt:lpstr>PowerPoint 演示文稿</vt:lpstr>
      <vt:lpstr>PowerPoint 演示文稿</vt:lpstr>
      <vt:lpstr>PowerPoint 演示文稿</vt:lpstr>
      <vt:lpstr>PDM包括四种依赖关系或逻辑关系</vt:lpstr>
      <vt:lpstr>PowerPoint 演示文稿</vt:lpstr>
      <vt:lpstr>PowerPoint 演示文稿</vt:lpstr>
      <vt:lpstr>PowerPoint 演示文稿</vt:lpstr>
      <vt:lpstr>PowerPoint 演示文稿</vt:lpstr>
      <vt:lpstr>创建故事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柏强 王</dc:creator>
  <cp:lastModifiedBy>柏强 王</cp:lastModifiedBy>
  <cp:revision>74</cp:revision>
  <dcterms:created xsi:type="dcterms:W3CDTF">2024-07-03T14:38:09Z</dcterms:created>
  <dcterms:modified xsi:type="dcterms:W3CDTF">2024-12-09T16:00:26Z</dcterms:modified>
</cp:coreProperties>
</file>