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6" r:id="rId2"/>
    <p:sldId id="427" r:id="rId3"/>
    <p:sldId id="428" r:id="rId4"/>
    <p:sldId id="429" r:id="rId5"/>
    <p:sldId id="432" r:id="rId6"/>
    <p:sldId id="430" r:id="rId7"/>
    <p:sldId id="422" r:id="rId8"/>
    <p:sldId id="433" r:id="rId9"/>
    <p:sldId id="435" r:id="rId10"/>
    <p:sldId id="436" r:id="rId11"/>
    <p:sldId id="439" r:id="rId12"/>
    <p:sldId id="437" r:id="rId13"/>
    <p:sldId id="438" r:id="rId14"/>
    <p:sldId id="444" r:id="rId15"/>
    <p:sldId id="440" r:id="rId16"/>
    <p:sldId id="441" r:id="rId17"/>
    <p:sldId id="259" r:id="rId18"/>
    <p:sldId id="442" r:id="rId19"/>
    <p:sldId id="443" r:id="rId20"/>
    <p:sldId id="434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FD"/>
    <a:srgbClr val="3D72C1"/>
    <a:srgbClr val="D62627"/>
    <a:srgbClr val="F9BC5A"/>
    <a:srgbClr val="21262A"/>
    <a:srgbClr val="73EBC8"/>
    <a:srgbClr val="34D6C2"/>
    <a:srgbClr val="F47D9B"/>
    <a:srgbClr val="43CEF8"/>
    <a:srgbClr val="39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93640" autoAdjust="0"/>
  </p:normalViewPr>
  <p:slideViewPr>
    <p:cSldViewPr snapToGrid="0" showGuides="1">
      <p:cViewPr>
        <p:scale>
          <a:sx n="100" d="100"/>
          <a:sy n="100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30C6B-F34A-4F02-BACE-D18C28E3B70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DD2B1-1A58-4FDB-AD54-64407EF7A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是按照用户的意愿和整个系统的规则，完全自动化地处理好容器之间的各种关系。这种功能，就是我们经常听到的一个概念：编排。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Kubernetes </a:t>
            </a:r>
            <a:r>
              <a:rPr lang="zh-CN" altLang="en-US" dirty="0"/>
              <a:t>项目的本质，是为用户提供一个具有普遍意义的容器编排工具。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DD2B1-1A58-4FDB-AD54-64407EF7A1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8E55F-7556-44D1-82DA-8DE80FC2F9F9}"/>
              </a:ext>
            </a:extLst>
          </p:cNvPr>
          <p:cNvGrpSpPr/>
          <p:nvPr userDrawn="1"/>
        </p:nvGrpSpPr>
        <p:grpSpPr>
          <a:xfrm>
            <a:off x="7716886" y="-202381"/>
            <a:ext cx="6964111" cy="6788376"/>
            <a:chOff x="6662042" y="-202382"/>
            <a:chExt cx="8018955" cy="781660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3CD84C1-B81A-426C-AEE3-E4BBF04BA1BA}"/>
                </a:ext>
              </a:extLst>
            </p:cNvPr>
            <p:cNvSpPr/>
            <p:nvPr userDrawn="1"/>
          </p:nvSpPr>
          <p:spPr>
            <a:xfrm rot="17071128">
              <a:off x="6682863" y="-102907"/>
              <a:ext cx="7617654" cy="7617652"/>
            </a:xfrm>
            <a:prstGeom prst="roundRect">
              <a:avLst>
                <a:gd name="adj" fmla="val 2792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B144A79-39FF-47AE-9B16-4C1955151CFD}"/>
                </a:ext>
              </a:extLst>
            </p:cNvPr>
            <p:cNvSpPr/>
            <p:nvPr/>
          </p:nvSpPr>
          <p:spPr>
            <a:xfrm rot="17664236">
              <a:off x="6662042" y="276152"/>
              <a:ext cx="7150009" cy="7150009"/>
            </a:xfrm>
            <a:prstGeom prst="roundRect">
              <a:avLst>
                <a:gd name="adj" fmla="val 2792"/>
              </a:avLst>
            </a:prstGeom>
            <a:solidFill>
              <a:schemeClr val="accent3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D726F83-B899-4E32-9F09-24B702ED0CE0}"/>
                </a:ext>
              </a:extLst>
            </p:cNvPr>
            <p:cNvSpPr/>
            <p:nvPr/>
          </p:nvSpPr>
          <p:spPr>
            <a:xfrm rot="18247574">
              <a:off x="6871511" y="-195266"/>
              <a:ext cx="7816601" cy="7802370"/>
            </a:xfrm>
            <a:prstGeom prst="roundRect">
              <a:avLst>
                <a:gd name="adj" fmla="val 2792"/>
              </a:avLst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B634702-A183-4A31-86FB-2062FD8C05F5}"/>
              </a:ext>
            </a:extLst>
          </p:cNvPr>
          <p:cNvSpPr/>
          <p:nvPr userDrawn="1"/>
        </p:nvSpPr>
        <p:spPr>
          <a:xfrm>
            <a:off x="707044" y="4155311"/>
            <a:ext cx="1665123" cy="4282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23375AB-2463-468B-B205-D9693E55E558}"/>
              </a:ext>
            </a:extLst>
          </p:cNvPr>
          <p:cNvGrpSpPr/>
          <p:nvPr userDrawn="1"/>
        </p:nvGrpSpPr>
        <p:grpSpPr>
          <a:xfrm>
            <a:off x="1610740" y="3103037"/>
            <a:ext cx="1955044" cy="1601044"/>
            <a:chOff x="1540601" y="2982024"/>
            <a:chExt cx="2250584" cy="184306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FB63547-C3DA-4532-BAC7-1A942ED6ACC0}"/>
                </a:ext>
              </a:extLst>
            </p:cNvPr>
            <p:cNvSpPr/>
            <p:nvPr userDrawn="1"/>
          </p:nvSpPr>
          <p:spPr>
            <a:xfrm rot="18900000">
              <a:off x="1944754" y="2982024"/>
              <a:ext cx="1846431" cy="1843068"/>
            </a:xfrm>
            <a:prstGeom prst="roundRect">
              <a:avLst>
                <a:gd name="adj" fmla="val 622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B6C7695-59E4-4C6B-8D97-41108E04D3EA}"/>
                </a:ext>
              </a:extLst>
            </p:cNvPr>
            <p:cNvGrpSpPr/>
            <p:nvPr/>
          </p:nvGrpSpPr>
          <p:grpSpPr>
            <a:xfrm>
              <a:off x="1540601" y="2982025"/>
              <a:ext cx="2070418" cy="1843068"/>
              <a:chOff x="618704" y="2342705"/>
              <a:chExt cx="2440581" cy="2172584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33C33863-DE85-401C-8EF6-C2989CA9F492}"/>
                  </a:ext>
                </a:extLst>
              </p:cNvPr>
              <p:cNvSpPr/>
              <p:nvPr/>
            </p:nvSpPr>
            <p:spPr>
              <a:xfrm rot="18900000">
                <a:off x="618704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4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E4A8C196-EEAD-4168-903C-5CBBE92F6613}"/>
                  </a:ext>
                </a:extLst>
              </p:cNvPr>
              <p:cNvSpPr/>
              <p:nvPr/>
            </p:nvSpPr>
            <p:spPr>
              <a:xfrm rot="18900000">
                <a:off x="882737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290E4F-EEF2-41C3-821C-E468078BD8B9}"/>
              </a:ext>
            </a:extLst>
          </p:cNvPr>
          <p:cNvGrpSpPr/>
          <p:nvPr userDrawn="1"/>
        </p:nvGrpSpPr>
        <p:grpSpPr>
          <a:xfrm>
            <a:off x="3949232" y="3103037"/>
            <a:ext cx="1955044" cy="1601044"/>
            <a:chOff x="1540601" y="2982024"/>
            <a:chExt cx="2250584" cy="1843069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3C8DC6B-D29A-43DD-80CB-00FB37C1B969}"/>
                </a:ext>
              </a:extLst>
            </p:cNvPr>
            <p:cNvSpPr/>
            <p:nvPr userDrawn="1"/>
          </p:nvSpPr>
          <p:spPr>
            <a:xfrm rot="18900000">
              <a:off x="1944754" y="2982024"/>
              <a:ext cx="1846431" cy="1843068"/>
            </a:xfrm>
            <a:prstGeom prst="roundRect">
              <a:avLst>
                <a:gd name="adj" fmla="val 622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D107034-54A7-4695-B9DA-31C97929C7D7}"/>
                </a:ext>
              </a:extLst>
            </p:cNvPr>
            <p:cNvGrpSpPr/>
            <p:nvPr/>
          </p:nvGrpSpPr>
          <p:grpSpPr>
            <a:xfrm>
              <a:off x="1540601" y="2982025"/>
              <a:ext cx="2070418" cy="1843068"/>
              <a:chOff x="618704" y="2342705"/>
              <a:chExt cx="2440581" cy="217258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B70D827-9E85-4AF9-A391-2BCF5B9E0F7C}"/>
                  </a:ext>
                </a:extLst>
              </p:cNvPr>
              <p:cNvSpPr/>
              <p:nvPr/>
            </p:nvSpPr>
            <p:spPr>
              <a:xfrm rot="18900000">
                <a:off x="618704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4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85FB07C-AE0A-44D7-91F3-C1687C3EB94F}"/>
                  </a:ext>
                </a:extLst>
              </p:cNvPr>
              <p:cNvSpPr/>
              <p:nvPr/>
            </p:nvSpPr>
            <p:spPr>
              <a:xfrm rot="18900000">
                <a:off x="882737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016814-4FAC-42B1-962A-73BC6E225FF0}"/>
              </a:ext>
            </a:extLst>
          </p:cNvPr>
          <p:cNvGrpSpPr/>
          <p:nvPr userDrawn="1"/>
        </p:nvGrpSpPr>
        <p:grpSpPr>
          <a:xfrm>
            <a:off x="6287724" y="3103037"/>
            <a:ext cx="1955044" cy="1601044"/>
            <a:chOff x="1540601" y="2982024"/>
            <a:chExt cx="2250584" cy="1843069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5995F7A-9FB4-4695-9085-64E59C29E3A1}"/>
                </a:ext>
              </a:extLst>
            </p:cNvPr>
            <p:cNvSpPr/>
            <p:nvPr userDrawn="1"/>
          </p:nvSpPr>
          <p:spPr>
            <a:xfrm rot="18900000">
              <a:off x="1944754" y="2982024"/>
              <a:ext cx="1846431" cy="1843068"/>
            </a:xfrm>
            <a:prstGeom prst="roundRect">
              <a:avLst>
                <a:gd name="adj" fmla="val 622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46AD0BE-8066-483F-ABB9-B536A8D7BBD2}"/>
                </a:ext>
              </a:extLst>
            </p:cNvPr>
            <p:cNvGrpSpPr/>
            <p:nvPr/>
          </p:nvGrpSpPr>
          <p:grpSpPr>
            <a:xfrm>
              <a:off x="1540601" y="2982025"/>
              <a:ext cx="2070418" cy="1843068"/>
              <a:chOff x="618704" y="2342705"/>
              <a:chExt cx="2440581" cy="2172584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F322505A-C90B-4416-8C9F-8C842E41744E}"/>
                  </a:ext>
                </a:extLst>
              </p:cNvPr>
              <p:cNvSpPr/>
              <p:nvPr/>
            </p:nvSpPr>
            <p:spPr>
              <a:xfrm rot="18900000">
                <a:off x="618704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4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22B88060-1D45-4E2B-BD0F-AA784E2D7C5B}"/>
                  </a:ext>
                </a:extLst>
              </p:cNvPr>
              <p:cNvSpPr/>
              <p:nvPr/>
            </p:nvSpPr>
            <p:spPr>
              <a:xfrm rot="18900000">
                <a:off x="882737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FB17D62-C0FA-48DA-A73C-FEA97FD14568}"/>
              </a:ext>
            </a:extLst>
          </p:cNvPr>
          <p:cNvGrpSpPr/>
          <p:nvPr userDrawn="1"/>
        </p:nvGrpSpPr>
        <p:grpSpPr>
          <a:xfrm>
            <a:off x="8626216" y="3103037"/>
            <a:ext cx="1955044" cy="1601044"/>
            <a:chOff x="1540601" y="2982024"/>
            <a:chExt cx="2250584" cy="1843069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BB5F5B-9C16-4E71-BCF6-86FBF80DEE87}"/>
                </a:ext>
              </a:extLst>
            </p:cNvPr>
            <p:cNvSpPr/>
            <p:nvPr userDrawn="1"/>
          </p:nvSpPr>
          <p:spPr>
            <a:xfrm rot="18900000">
              <a:off x="1944754" y="2982024"/>
              <a:ext cx="1846431" cy="1843068"/>
            </a:xfrm>
            <a:prstGeom prst="roundRect">
              <a:avLst>
                <a:gd name="adj" fmla="val 622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8577B87-8E19-4C7B-B34E-075CBC32BF29}"/>
                </a:ext>
              </a:extLst>
            </p:cNvPr>
            <p:cNvGrpSpPr/>
            <p:nvPr/>
          </p:nvGrpSpPr>
          <p:grpSpPr>
            <a:xfrm>
              <a:off x="1540601" y="2982025"/>
              <a:ext cx="2070418" cy="1843068"/>
              <a:chOff x="618704" y="2342705"/>
              <a:chExt cx="2440581" cy="217258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9621E3CC-AD00-4FE3-8F54-8F1F4C731182}"/>
                  </a:ext>
                </a:extLst>
              </p:cNvPr>
              <p:cNvSpPr/>
              <p:nvPr/>
            </p:nvSpPr>
            <p:spPr>
              <a:xfrm rot="18900000">
                <a:off x="618704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4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094B4AE-57ED-4903-8066-F7D963EA2715}"/>
                  </a:ext>
                </a:extLst>
              </p:cNvPr>
              <p:cNvSpPr/>
              <p:nvPr/>
            </p:nvSpPr>
            <p:spPr>
              <a:xfrm rot="18900000">
                <a:off x="882737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134A65-E18A-40C5-8A81-FE0571521C0D}"/>
              </a:ext>
            </a:extLst>
          </p:cNvPr>
          <p:cNvGrpSpPr/>
          <p:nvPr userDrawn="1"/>
        </p:nvGrpSpPr>
        <p:grpSpPr>
          <a:xfrm>
            <a:off x="10810754" y="-428596"/>
            <a:ext cx="2205884" cy="2417986"/>
            <a:chOff x="10336192" y="-852759"/>
            <a:chExt cx="2205884" cy="2417986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4B7ADF-52B6-4E79-B07C-11BA87DEB77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BE4898-1FD8-411B-8E16-9434A6EE486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3745684-CC4C-4405-B70A-C74187275C5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A413CC3-3E10-48A8-A218-CBDA15A5DF7B}"/>
              </a:ext>
            </a:extLst>
          </p:cNvPr>
          <p:cNvGrpSpPr/>
          <p:nvPr userDrawn="1"/>
        </p:nvGrpSpPr>
        <p:grpSpPr>
          <a:xfrm flipH="1" flipV="1">
            <a:off x="-990230" y="5108202"/>
            <a:ext cx="2205884" cy="2417986"/>
            <a:chOff x="10336192" y="-852759"/>
            <a:chExt cx="2205884" cy="2417986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E1157CA-A63B-4088-8683-363A4C2C154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F3074F3-816C-42A3-AB23-2F165AE00EC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3C29E62-4DD1-4EB6-B92C-B237A4064DA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F22BBA0-8B5E-4D06-B754-97D8F15EC115}"/>
              </a:ext>
            </a:extLst>
          </p:cNvPr>
          <p:cNvGrpSpPr/>
          <p:nvPr userDrawn="1"/>
        </p:nvGrpSpPr>
        <p:grpSpPr>
          <a:xfrm>
            <a:off x="4776005" y="586303"/>
            <a:ext cx="2639990" cy="1119848"/>
            <a:chOff x="4966720" y="586303"/>
            <a:chExt cx="2639990" cy="111984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2204BC-9184-4FF1-893D-12F60B7E1032}"/>
                </a:ext>
              </a:extLst>
            </p:cNvPr>
            <p:cNvSpPr/>
            <p:nvPr userDrawn="1"/>
          </p:nvSpPr>
          <p:spPr>
            <a:xfrm>
              <a:off x="5323316" y="1239540"/>
              <a:ext cx="2283394" cy="466611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EB9346-2392-432C-AD1E-6F009746D20C}"/>
                </a:ext>
              </a:extLst>
            </p:cNvPr>
            <p:cNvSpPr txBox="1"/>
            <p:nvPr userDrawn="1"/>
          </p:nvSpPr>
          <p:spPr>
            <a:xfrm>
              <a:off x="5619555" y="1429152"/>
              <a:ext cx="184776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lang="en-US" altLang="zh-CN" b="0" i="0" dirty="0">
                  <a:solidFill>
                    <a:schemeClr val="bg1">
                      <a:alpha val="74000"/>
                    </a:schemeClr>
                  </a:solidFill>
                  <a:effectLst/>
                  <a:latin typeface="+mn-ea"/>
                </a:rPr>
                <a:t>contents</a:t>
              </a:r>
              <a:endParaRPr lang="zh-CN" altLang="en-US" dirty="0">
                <a:solidFill>
                  <a:schemeClr val="bg1">
                    <a:alpha val="74000"/>
                  </a:schemeClr>
                </a:solidFill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5D5933-D8D9-44BD-AFF2-EC3B8111C73D}"/>
                </a:ext>
              </a:extLst>
            </p:cNvPr>
            <p:cNvSpPr txBox="1"/>
            <p:nvPr userDrawn="1"/>
          </p:nvSpPr>
          <p:spPr>
            <a:xfrm>
              <a:off x="4966720" y="586303"/>
              <a:ext cx="2070688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A5FA545F-07D1-4158-AC89-E4A406DCFDA1}"/>
              </a:ext>
            </a:extLst>
          </p:cNvPr>
          <p:cNvGrpSpPr/>
          <p:nvPr userDrawn="1"/>
        </p:nvGrpSpPr>
        <p:grpSpPr>
          <a:xfrm>
            <a:off x="1898928" y="2380714"/>
            <a:ext cx="2624964" cy="2149660"/>
            <a:chOff x="1540601" y="2982024"/>
            <a:chExt cx="2250584" cy="1843069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1BD3FDC-3C34-4B90-80FE-58E87E2F9462}"/>
                </a:ext>
              </a:extLst>
            </p:cNvPr>
            <p:cNvSpPr/>
            <p:nvPr userDrawn="1"/>
          </p:nvSpPr>
          <p:spPr>
            <a:xfrm rot="18900000">
              <a:off x="1944754" y="2982024"/>
              <a:ext cx="1846431" cy="1843068"/>
            </a:xfrm>
            <a:prstGeom prst="roundRect">
              <a:avLst>
                <a:gd name="adj" fmla="val 622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7FE4D0E-49F9-4245-A9B7-5A2C306C3865}"/>
                </a:ext>
              </a:extLst>
            </p:cNvPr>
            <p:cNvGrpSpPr/>
            <p:nvPr/>
          </p:nvGrpSpPr>
          <p:grpSpPr>
            <a:xfrm>
              <a:off x="1540601" y="2982025"/>
              <a:ext cx="2070418" cy="1843068"/>
              <a:chOff x="618704" y="2342705"/>
              <a:chExt cx="2440581" cy="2172584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6141EB6-4EAA-4088-9BAA-276C480D1EE6}"/>
                  </a:ext>
                </a:extLst>
              </p:cNvPr>
              <p:cNvSpPr/>
              <p:nvPr/>
            </p:nvSpPr>
            <p:spPr>
              <a:xfrm rot="18900000">
                <a:off x="618704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4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483E4D4-0F3D-4FA9-800A-7123657022DC}"/>
                  </a:ext>
                </a:extLst>
              </p:cNvPr>
              <p:cNvSpPr/>
              <p:nvPr/>
            </p:nvSpPr>
            <p:spPr>
              <a:xfrm rot="18900000">
                <a:off x="882737" y="2342705"/>
                <a:ext cx="2176548" cy="2172584"/>
              </a:xfrm>
              <a:prstGeom prst="roundRect">
                <a:avLst>
                  <a:gd name="adj" fmla="val 6229"/>
                </a:avLst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C997A398-AA7A-4D95-ABF0-7D95A9575E07}"/>
              </a:ext>
            </a:extLst>
          </p:cNvPr>
          <p:cNvSpPr/>
          <p:nvPr userDrawn="1"/>
        </p:nvSpPr>
        <p:spPr>
          <a:xfrm>
            <a:off x="5468358" y="3631325"/>
            <a:ext cx="5008102" cy="466611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2EADC02-E076-44BA-A41A-B5FC466F96D2}"/>
              </a:ext>
            </a:extLst>
          </p:cNvPr>
          <p:cNvGrpSpPr/>
          <p:nvPr userDrawn="1"/>
        </p:nvGrpSpPr>
        <p:grpSpPr>
          <a:xfrm>
            <a:off x="10810754" y="-428596"/>
            <a:ext cx="2205884" cy="2417986"/>
            <a:chOff x="10336192" y="-852759"/>
            <a:chExt cx="2205884" cy="2417986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BDC89C-69E2-467F-AD5A-C20E165757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C802A5F-7CFC-479C-93AA-8FA218E2596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2E75079-A129-44F6-966F-CF4AD8E0D6A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0176939-8AFE-493A-81C9-DA5B5FEC1EEF}"/>
              </a:ext>
            </a:extLst>
          </p:cNvPr>
          <p:cNvGrpSpPr/>
          <p:nvPr userDrawn="1"/>
        </p:nvGrpSpPr>
        <p:grpSpPr>
          <a:xfrm flipH="1" flipV="1">
            <a:off x="-990230" y="5108202"/>
            <a:ext cx="2205884" cy="2417986"/>
            <a:chOff x="10336192" y="-852759"/>
            <a:chExt cx="2205884" cy="241798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B665352-E7D7-4D21-A843-12088365E70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4E82A6E-E49E-4F1A-9F50-94C3F177D5A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1F4F8F0-43DC-49F7-9364-F3D8E58D5EF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2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04512B6-EC97-4E7A-9B7D-DB0260F27DBC}"/>
              </a:ext>
            </a:extLst>
          </p:cNvPr>
          <p:cNvSpPr/>
          <p:nvPr userDrawn="1"/>
        </p:nvSpPr>
        <p:spPr>
          <a:xfrm rot="18900000" flipH="1">
            <a:off x="376173" y="319163"/>
            <a:ext cx="521708" cy="520758"/>
          </a:xfrm>
          <a:prstGeom prst="roundRect">
            <a:avLst>
              <a:gd name="adj" fmla="val 6229"/>
            </a:avLst>
          </a:prstGeom>
          <a:solidFill>
            <a:schemeClr val="accent4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C5BE11-6496-4283-A0B0-7B30D31A404C}"/>
              </a:ext>
            </a:extLst>
          </p:cNvPr>
          <p:cNvSpPr/>
          <p:nvPr userDrawn="1"/>
        </p:nvSpPr>
        <p:spPr>
          <a:xfrm rot="18900000" flipH="1">
            <a:off x="608596" y="319162"/>
            <a:ext cx="521708" cy="520758"/>
          </a:xfrm>
          <a:prstGeom prst="roundRect">
            <a:avLst>
              <a:gd name="adj" fmla="val 6229"/>
            </a:avLst>
          </a:prstGeom>
          <a:solidFill>
            <a:schemeClr val="accent1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317234B-6F31-4D55-A12E-62DEDA953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8250" y="348607"/>
            <a:ext cx="7026275" cy="646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31A43E-1FF6-4A19-BDA8-B19F518010C4}"/>
              </a:ext>
            </a:extLst>
          </p:cNvPr>
          <p:cNvGrpSpPr/>
          <p:nvPr userDrawn="1"/>
        </p:nvGrpSpPr>
        <p:grpSpPr>
          <a:xfrm>
            <a:off x="10820599" y="-1591797"/>
            <a:ext cx="2205884" cy="2417986"/>
            <a:chOff x="10336192" y="-852759"/>
            <a:chExt cx="2205884" cy="241798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5AD0868-A7C9-44F8-BB70-1A7397F985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941CB17-6FD7-4801-8E96-08D0EC71B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CD2D820-77AE-44A2-ACB7-E2E7269685F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AC223C-A182-46ED-A192-CA3036012D00}"/>
              </a:ext>
            </a:extLst>
          </p:cNvPr>
          <p:cNvGrpSpPr/>
          <p:nvPr userDrawn="1"/>
        </p:nvGrpSpPr>
        <p:grpSpPr>
          <a:xfrm flipH="1" flipV="1">
            <a:off x="-967866" y="6012442"/>
            <a:ext cx="2205884" cy="2417986"/>
            <a:chOff x="10336192" y="-852759"/>
            <a:chExt cx="2205884" cy="241798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C1C395D-E2C1-4141-8DB0-20E966FBF8E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336192" y="-383178"/>
              <a:ext cx="1948406" cy="194840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01385FA-9F93-4D9B-8CFE-600D5A0F1B3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330003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FB7A28C-AEF9-4F51-956F-848D0B0760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930084" y="-852759"/>
              <a:ext cx="1611992" cy="1611991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761822-6078-49EE-839E-50D23F95973C}"/>
              </a:ext>
            </a:extLst>
          </p:cNvPr>
          <p:cNvGrpSpPr/>
          <p:nvPr userDrawn="1"/>
        </p:nvGrpSpPr>
        <p:grpSpPr>
          <a:xfrm flipH="1">
            <a:off x="-2850800" y="-202381"/>
            <a:ext cx="6964111" cy="6788376"/>
            <a:chOff x="6662042" y="-202382"/>
            <a:chExt cx="8018955" cy="78166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94CEDB6-1AD5-4B36-A286-07E0B3A82AF6}"/>
                </a:ext>
              </a:extLst>
            </p:cNvPr>
            <p:cNvSpPr/>
            <p:nvPr userDrawn="1"/>
          </p:nvSpPr>
          <p:spPr>
            <a:xfrm rot="17071128">
              <a:off x="6682863" y="-102907"/>
              <a:ext cx="7617654" cy="7617652"/>
            </a:xfrm>
            <a:prstGeom prst="roundRect">
              <a:avLst>
                <a:gd name="adj" fmla="val 2792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28B93E4-4FCA-4EB3-8A24-82EA12639F74}"/>
                </a:ext>
              </a:extLst>
            </p:cNvPr>
            <p:cNvSpPr/>
            <p:nvPr/>
          </p:nvSpPr>
          <p:spPr>
            <a:xfrm rot="17664236">
              <a:off x="6662042" y="276152"/>
              <a:ext cx="7150009" cy="7150009"/>
            </a:xfrm>
            <a:prstGeom prst="roundRect">
              <a:avLst>
                <a:gd name="adj" fmla="val 2792"/>
              </a:avLst>
            </a:prstGeom>
            <a:solidFill>
              <a:schemeClr val="accent3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DB09D77-7F1B-4E06-A140-4E4BBC7312DD}"/>
                </a:ext>
              </a:extLst>
            </p:cNvPr>
            <p:cNvSpPr/>
            <p:nvPr/>
          </p:nvSpPr>
          <p:spPr>
            <a:xfrm rot="18247574">
              <a:off x="6871511" y="-195266"/>
              <a:ext cx="7816601" cy="7802370"/>
            </a:xfrm>
            <a:prstGeom prst="roundRect">
              <a:avLst>
                <a:gd name="adj" fmla="val 2792"/>
              </a:avLst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9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3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2" r:id="rId4"/>
    <p:sldLayoutId id="2147483665" r:id="rId5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363CAA-CEA3-999D-C7A5-0B6844A5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1366685"/>
            <a:ext cx="6464300" cy="62650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B3B783-26A7-0C63-E158-BC034C2DCA00}"/>
              </a:ext>
            </a:extLst>
          </p:cNvPr>
          <p:cNvSpPr txBox="1"/>
          <p:nvPr/>
        </p:nvSpPr>
        <p:spPr>
          <a:xfrm>
            <a:off x="0" y="1415451"/>
            <a:ext cx="7789852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+mj-ea"/>
                <a:ea typeface="+mj-ea"/>
              </a:rPr>
              <a:t>Kubernetes</a:t>
            </a:r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</a:rPr>
              <a:t>概念</a:t>
            </a:r>
            <a:endParaRPr lang="en-US" altLang="zh-CN" sz="72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</a:rPr>
              <a:t>及基本功能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CE5FAD-9D9B-6368-B8C2-1A00F9BC80F7}"/>
              </a:ext>
            </a:extLst>
          </p:cNvPr>
          <p:cNvSpPr txBox="1"/>
          <p:nvPr/>
        </p:nvSpPr>
        <p:spPr>
          <a:xfrm>
            <a:off x="905808" y="4230943"/>
            <a:ext cx="1085229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汇报人：</a:t>
            </a:r>
            <a:r>
              <a:rPr lang="en-US" altLang="zh-CN" dirty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2F2D39-9674-26D2-6A97-3116322E3990}"/>
              </a:ext>
            </a:extLst>
          </p:cNvPr>
          <p:cNvGrpSpPr/>
          <p:nvPr/>
        </p:nvGrpSpPr>
        <p:grpSpPr>
          <a:xfrm>
            <a:off x="528321" y="5442585"/>
            <a:ext cx="4079875" cy="374650"/>
            <a:chOff x="1779" y="7351"/>
            <a:chExt cx="6425" cy="59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82F920-0B74-798E-5AE5-ED1C6BF935AF}"/>
                </a:ext>
              </a:extLst>
            </p:cNvPr>
            <p:cNvSpPr txBox="1"/>
            <p:nvPr/>
          </p:nvSpPr>
          <p:spPr>
            <a:xfrm>
              <a:off x="2353" y="7422"/>
              <a:ext cx="2410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rPr>
                <a:t>Wang, Baiqiang</a:t>
              </a:r>
              <a:endParaRPr lang="zh-CN" alt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阿里巴巴普惠体" panose="00020600040101010101" charset="-122"/>
                <a:ea typeface="阿里巴巴普惠体" panose="00020600040101010101" charset="-122"/>
                <a:sym typeface="Segoe UI" panose="020B0502040204020203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15751F4-9619-B05E-614E-040C1EAEC62C}"/>
                </a:ext>
              </a:extLst>
            </p:cNvPr>
            <p:cNvGrpSpPr/>
            <p:nvPr/>
          </p:nvGrpSpPr>
          <p:grpSpPr>
            <a:xfrm>
              <a:off x="1779" y="7351"/>
              <a:ext cx="570" cy="590"/>
              <a:chOff x="1779" y="7367"/>
              <a:chExt cx="570" cy="590"/>
            </a:xfrm>
          </p:grpSpPr>
          <p:sp>
            <p:nvSpPr>
              <p:cNvPr id="17" name="矩形: 圆角 62">
                <a:extLst>
                  <a:ext uri="{FF2B5EF4-FFF2-40B4-BE49-F238E27FC236}">
                    <a16:creationId xmlns:a16="http://schemas.microsoft.com/office/drawing/2014/main" id="{17720139-A851-EB00-0F9B-7E1932DCF236}"/>
                  </a:ext>
                </a:extLst>
              </p:cNvPr>
              <p:cNvSpPr/>
              <p:nvPr/>
            </p:nvSpPr>
            <p:spPr>
              <a:xfrm>
                <a:off x="1779" y="7367"/>
                <a:ext cx="571" cy="591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1B002D6D-2706-E765-E8F8-9158322816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" y="7486"/>
                <a:ext cx="306" cy="317"/>
              </a:xfrm>
              <a:custGeom>
                <a:avLst/>
                <a:gdLst>
                  <a:gd name="T0" fmla="*/ 481 w 633"/>
                  <a:gd name="T1" fmla="*/ 171 h 653"/>
                  <a:gd name="T2" fmla="*/ 482 w 633"/>
                  <a:gd name="T3" fmla="*/ 302 h 653"/>
                  <a:gd name="T4" fmla="*/ 483 w 633"/>
                  <a:gd name="T5" fmla="*/ 226 h 653"/>
                  <a:gd name="T6" fmla="*/ 465 w 633"/>
                  <a:gd name="T7" fmla="*/ 461 h 653"/>
                  <a:gd name="T8" fmla="*/ 465 w 633"/>
                  <a:gd name="T9" fmla="*/ 653 h 653"/>
                  <a:gd name="T10" fmla="*/ 465 w 633"/>
                  <a:gd name="T11" fmla="*/ 535 h 653"/>
                  <a:gd name="T12" fmla="*/ 465 w 633"/>
                  <a:gd name="T13" fmla="*/ 94 h 653"/>
                  <a:gd name="T14" fmla="*/ 447 w 633"/>
                  <a:gd name="T15" fmla="*/ 305 h 653"/>
                  <a:gd name="T16" fmla="*/ 458 w 633"/>
                  <a:gd name="T17" fmla="*/ 321 h 653"/>
                  <a:gd name="T18" fmla="*/ 437 w 633"/>
                  <a:gd name="T19" fmla="*/ 185 h 653"/>
                  <a:gd name="T20" fmla="*/ 408 w 633"/>
                  <a:gd name="T21" fmla="*/ 25 h 653"/>
                  <a:gd name="T22" fmla="*/ 465 w 633"/>
                  <a:gd name="T23" fmla="*/ 461 h 653"/>
                  <a:gd name="T24" fmla="*/ 465 w 633"/>
                  <a:gd name="T25" fmla="*/ 571 h 653"/>
                  <a:gd name="T26" fmla="*/ 411 w 633"/>
                  <a:gd name="T27" fmla="*/ 459 h 653"/>
                  <a:gd name="T28" fmla="*/ 465 w 633"/>
                  <a:gd name="T29" fmla="*/ 653 h 653"/>
                  <a:gd name="T30" fmla="*/ 418 w 633"/>
                  <a:gd name="T31" fmla="*/ 652 h 653"/>
                  <a:gd name="T32" fmla="*/ 465 w 633"/>
                  <a:gd name="T33" fmla="*/ 653 h 653"/>
                  <a:gd name="T34" fmla="*/ 408 w 633"/>
                  <a:gd name="T35" fmla="*/ 125 h 653"/>
                  <a:gd name="T36" fmla="*/ 316 w 633"/>
                  <a:gd name="T37" fmla="*/ 0 h 653"/>
                  <a:gd name="T38" fmla="*/ 406 w 633"/>
                  <a:gd name="T39" fmla="*/ 392 h 653"/>
                  <a:gd name="T40" fmla="*/ 408 w 633"/>
                  <a:gd name="T41" fmla="*/ 456 h 653"/>
                  <a:gd name="T42" fmla="*/ 316 w 633"/>
                  <a:gd name="T43" fmla="*/ 371 h 653"/>
                  <a:gd name="T44" fmla="*/ 408 w 633"/>
                  <a:gd name="T45" fmla="*/ 340 h 653"/>
                  <a:gd name="T46" fmla="*/ 316 w 633"/>
                  <a:gd name="T47" fmla="*/ 653 h 653"/>
                  <a:gd name="T48" fmla="*/ 331 w 633"/>
                  <a:gd name="T49" fmla="*/ 652 h 653"/>
                  <a:gd name="T50" fmla="*/ 370 w 633"/>
                  <a:gd name="T51" fmla="*/ 549 h 653"/>
                  <a:gd name="T52" fmla="*/ 330 w 633"/>
                  <a:gd name="T53" fmla="*/ 562 h 653"/>
                  <a:gd name="T54" fmla="*/ 408 w 633"/>
                  <a:gd name="T55" fmla="*/ 473 h 653"/>
                  <a:gd name="T56" fmla="*/ 408 w 633"/>
                  <a:gd name="T57" fmla="*/ 604 h 653"/>
                  <a:gd name="T58" fmla="*/ 227 w 633"/>
                  <a:gd name="T59" fmla="*/ 395 h 653"/>
                  <a:gd name="T60" fmla="*/ 225 w 633"/>
                  <a:gd name="T61" fmla="*/ 343 h 653"/>
                  <a:gd name="T62" fmla="*/ 315 w 633"/>
                  <a:gd name="T63" fmla="*/ 371 h 653"/>
                  <a:gd name="T64" fmla="*/ 245 w 633"/>
                  <a:gd name="T65" fmla="*/ 415 h 653"/>
                  <a:gd name="T66" fmla="*/ 225 w 633"/>
                  <a:gd name="T67" fmla="*/ 28 h 653"/>
                  <a:gd name="T68" fmla="*/ 225 w 633"/>
                  <a:gd name="T69" fmla="*/ 136 h 653"/>
                  <a:gd name="T70" fmla="*/ 225 w 633"/>
                  <a:gd name="T71" fmla="*/ 653 h 653"/>
                  <a:gd name="T72" fmla="*/ 225 w 633"/>
                  <a:gd name="T73" fmla="*/ 589 h 653"/>
                  <a:gd name="T74" fmla="*/ 299 w 633"/>
                  <a:gd name="T75" fmla="*/ 598 h 653"/>
                  <a:gd name="T76" fmla="*/ 263 w 633"/>
                  <a:gd name="T77" fmla="*/ 551 h 653"/>
                  <a:gd name="T78" fmla="*/ 316 w 633"/>
                  <a:gd name="T79" fmla="*/ 464 h 653"/>
                  <a:gd name="T80" fmla="*/ 302 w 633"/>
                  <a:gd name="T81" fmla="*/ 652 h 653"/>
                  <a:gd name="T82" fmla="*/ 166 w 633"/>
                  <a:gd name="T83" fmla="*/ 462 h 653"/>
                  <a:gd name="T84" fmla="*/ 225 w 633"/>
                  <a:gd name="T85" fmla="*/ 454 h 653"/>
                  <a:gd name="T86" fmla="*/ 225 w 633"/>
                  <a:gd name="T87" fmla="*/ 589 h 653"/>
                  <a:gd name="T88" fmla="*/ 166 w 633"/>
                  <a:gd name="T89" fmla="*/ 540 h 653"/>
                  <a:gd name="T90" fmla="*/ 221 w 633"/>
                  <a:gd name="T91" fmla="*/ 386 h 653"/>
                  <a:gd name="T92" fmla="*/ 166 w 633"/>
                  <a:gd name="T93" fmla="*/ 291 h 653"/>
                  <a:gd name="T94" fmla="*/ 166 w 633"/>
                  <a:gd name="T95" fmla="*/ 194 h 653"/>
                  <a:gd name="T96" fmla="*/ 225 w 633"/>
                  <a:gd name="T97" fmla="*/ 136 h 653"/>
                  <a:gd name="T98" fmla="*/ 194 w 633"/>
                  <a:gd name="T99" fmla="*/ 179 h 653"/>
                  <a:gd name="T100" fmla="*/ 225 w 633"/>
                  <a:gd name="T101" fmla="*/ 343 h 653"/>
                  <a:gd name="T102" fmla="*/ 225 w 633"/>
                  <a:gd name="T103" fmla="*/ 605 h 653"/>
                  <a:gd name="T104" fmla="*/ 166 w 633"/>
                  <a:gd name="T105" fmla="*/ 585 h 653"/>
                  <a:gd name="T106" fmla="*/ 23 w 633"/>
                  <a:gd name="T107" fmla="*/ 653 h 653"/>
                  <a:gd name="T108" fmla="*/ 166 w 633"/>
                  <a:gd name="T109" fmla="*/ 540 h 653"/>
                  <a:gd name="T110" fmla="*/ 166 w 633"/>
                  <a:gd name="T111" fmla="*/ 653 h 653"/>
                  <a:gd name="T112" fmla="*/ 150 w 633"/>
                  <a:gd name="T113" fmla="*/ 302 h 653"/>
                  <a:gd name="T114" fmla="*/ 151 w 633"/>
                  <a:gd name="T115" fmla="*/ 171 h 653"/>
                  <a:gd name="T116" fmla="*/ 166 w 633"/>
                  <a:gd name="T117" fmla="*/ 194 h 653"/>
                  <a:gd name="T118" fmla="*/ 166 w 633"/>
                  <a:gd name="T119" fmla="*/ 316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3" h="653">
                    <a:moveTo>
                      <a:pt x="465" y="94"/>
                    </a:moveTo>
                    <a:cubicBezTo>
                      <a:pt x="471" y="108"/>
                      <a:pt x="475" y="123"/>
                      <a:pt x="476" y="141"/>
                    </a:cubicBezTo>
                    <a:cubicBezTo>
                      <a:pt x="479" y="151"/>
                      <a:pt x="480" y="161"/>
                      <a:pt x="481" y="171"/>
                    </a:cubicBezTo>
                    <a:cubicBezTo>
                      <a:pt x="492" y="182"/>
                      <a:pt x="498" y="198"/>
                      <a:pt x="501" y="215"/>
                    </a:cubicBezTo>
                    <a:cubicBezTo>
                      <a:pt x="503" y="230"/>
                      <a:pt x="503" y="246"/>
                      <a:pt x="500" y="261"/>
                    </a:cubicBezTo>
                    <a:cubicBezTo>
                      <a:pt x="497" y="277"/>
                      <a:pt x="491" y="291"/>
                      <a:pt x="482" y="302"/>
                    </a:cubicBezTo>
                    <a:cubicBezTo>
                      <a:pt x="478" y="309"/>
                      <a:pt x="472" y="314"/>
                      <a:pt x="465" y="318"/>
                    </a:cubicBezTo>
                    <a:cubicBezTo>
                      <a:pt x="465" y="293"/>
                      <a:pt x="465" y="293"/>
                      <a:pt x="465" y="293"/>
                    </a:cubicBezTo>
                    <a:cubicBezTo>
                      <a:pt x="479" y="278"/>
                      <a:pt x="485" y="251"/>
                      <a:pt x="483" y="226"/>
                    </a:cubicBezTo>
                    <a:cubicBezTo>
                      <a:pt x="482" y="203"/>
                      <a:pt x="472" y="192"/>
                      <a:pt x="465" y="198"/>
                    </a:cubicBezTo>
                    <a:cubicBezTo>
                      <a:pt x="465" y="94"/>
                      <a:pt x="465" y="94"/>
                      <a:pt x="465" y="94"/>
                    </a:cubicBezTo>
                    <a:close/>
                    <a:moveTo>
                      <a:pt x="465" y="461"/>
                    </a:moveTo>
                    <a:cubicBezTo>
                      <a:pt x="539" y="489"/>
                      <a:pt x="633" y="501"/>
                      <a:pt x="631" y="590"/>
                    </a:cubicBezTo>
                    <a:cubicBezTo>
                      <a:pt x="630" y="610"/>
                      <a:pt x="622" y="632"/>
                      <a:pt x="609" y="653"/>
                    </a:cubicBezTo>
                    <a:cubicBezTo>
                      <a:pt x="465" y="653"/>
                      <a:pt x="465" y="653"/>
                      <a:pt x="465" y="653"/>
                    </a:cubicBezTo>
                    <a:cubicBezTo>
                      <a:pt x="465" y="586"/>
                      <a:pt x="465" y="586"/>
                      <a:pt x="465" y="586"/>
                    </a:cubicBezTo>
                    <a:cubicBezTo>
                      <a:pt x="479" y="581"/>
                      <a:pt x="479" y="581"/>
                      <a:pt x="479" y="581"/>
                    </a:cubicBezTo>
                    <a:cubicBezTo>
                      <a:pt x="465" y="535"/>
                      <a:pt x="465" y="535"/>
                      <a:pt x="465" y="535"/>
                    </a:cubicBezTo>
                    <a:lnTo>
                      <a:pt x="465" y="461"/>
                    </a:lnTo>
                    <a:close/>
                    <a:moveTo>
                      <a:pt x="408" y="25"/>
                    </a:moveTo>
                    <a:cubicBezTo>
                      <a:pt x="433" y="41"/>
                      <a:pt x="453" y="64"/>
                      <a:pt x="465" y="94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461" y="202"/>
                      <a:pt x="458" y="211"/>
                      <a:pt x="458" y="227"/>
                    </a:cubicBezTo>
                    <a:cubicBezTo>
                      <a:pt x="459" y="256"/>
                      <a:pt x="453" y="282"/>
                      <a:pt x="447" y="305"/>
                    </a:cubicBezTo>
                    <a:cubicBezTo>
                      <a:pt x="454" y="304"/>
                      <a:pt x="460" y="299"/>
                      <a:pt x="465" y="293"/>
                    </a:cubicBezTo>
                    <a:cubicBezTo>
                      <a:pt x="465" y="318"/>
                      <a:pt x="465" y="318"/>
                      <a:pt x="465" y="318"/>
                    </a:cubicBezTo>
                    <a:cubicBezTo>
                      <a:pt x="463" y="319"/>
                      <a:pt x="460" y="320"/>
                      <a:pt x="458" y="321"/>
                    </a:cubicBezTo>
                    <a:cubicBezTo>
                      <a:pt x="445" y="348"/>
                      <a:pt x="429" y="372"/>
                      <a:pt x="408" y="390"/>
                    </a:cubicBezTo>
                    <a:cubicBezTo>
                      <a:pt x="408" y="340"/>
                      <a:pt x="408" y="340"/>
                      <a:pt x="408" y="340"/>
                    </a:cubicBezTo>
                    <a:cubicBezTo>
                      <a:pt x="437" y="287"/>
                      <a:pt x="436" y="210"/>
                      <a:pt x="437" y="185"/>
                    </a:cubicBezTo>
                    <a:cubicBezTo>
                      <a:pt x="437" y="183"/>
                      <a:pt x="437" y="182"/>
                      <a:pt x="437" y="180"/>
                    </a:cubicBezTo>
                    <a:cubicBezTo>
                      <a:pt x="434" y="161"/>
                      <a:pt x="423" y="142"/>
                      <a:pt x="408" y="125"/>
                    </a:cubicBezTo>
                    <a:cubicBezTo>
                      <a:pt x="408" y="25"/>
                      <a:pt x="408" y="25"/>
                      <a:pt x="408" y="25"/>
                    </a:cubicBezTo>
                    <a:close/>
                    <a:moveTo>
                      <a:pt x="408" y="409"/>
                    </a:moveTo>
                    <a:cubicBezTo>
                      <a:pt x="414" y="429"/>
                      <a:pt x="426" y="445"/>
                      <a:pt x="453" y="456"/>
                    </a:cubicBezTo>
                    <a:cubicBezTo>
                      <a:pt x="457" y="458"/>
                      <a:pt x="461" y="460"/>
                      <a:pt x="465" y="461"/>
                    </a:cubicBezTo>
                    <a:cubicBezTo>
                      <a:pt x="465" y="535"/>
                      <a:pt x="465" y="535"/>
                      <a:pt x="465" y="535"/>
                    </a:cubicBezTo>
                    <a:cubicBezTo>
                      <a:pt x="446" y="472"/>
                      <a:pt x="446" y="472"/>
                      <a:pt x="446" y="472"/>
                    </a:cubicBezTo>
                    <a:cubicBezTo>
                      <a:pt x="465" y="571"/>
                      <a:pt x="465" y="571"/>
                      <a:pt x="465" y="571"/>
                    </a:cubicBezTo>
                    <a:cubicBezTo>
                      <a:pt x="408" y="589"/>
                      <a:pt x="408" y="589"/>
                      <a:pt x="408" y="589"/>
                    </a:cubicBezTo>
                    <a:cubicBezTo>
                      <a:pt x="408" y="473"/>
                      <a:pt x="408" y="473"/>
                      <a:pt x="408" y="473"/>
                    </a:cubicBezTo>
                    <a:cubicBezTo>
                      <a:pt x="409" y="468"/>
                      <a:pt x="410" y="464"/>
                      <a:pt x="411" y="459"/>
                    </a:cubicBezTo>
                    <a:cubicBezTo>
                      <a:pt x="410" y="458"/>
                      <a:pt x="409" y="457"/>
                      <a:pt x="408" y="456"/>
                    </a:cubicBezTo>
                    <a:cubicBezTo>
                      <a:pt x="408" y="409"/>
                      <a:pt x="408" y="409"/>
                      <a:pt x="408" y="409"/>
                    </a:cubicBezTo>
                    <a:close/>
                    <a:moveTo>
                      <a:pt x="465" y="653"/>
                    </a:moveTo>
                    <a:cubicBezTo>
                      <a:pt x="465" y="586"/>
                      <a:pt x="465" y="586"/>
                      <a:pt x="465" y="586"/>
                    </a:cubicBezTo>
                    <a:cubicBezTo>
                      <a:pt x="420" y="601"/>
                      <a:pt x="420" y="601"/>
                      <a:pt x="420" y="601"/>
                    </a:cubicBezTo>
                    <a:cubicBezTo>
                      <a:pt x="418" y="652"/>
                      <a:pt x="418" y="652"/>
                      <a:pt x="418" y="652"/>
                    </a:cubicBezTo>
                    <a:cubicBezTo>
                      <a:pt x="408" y="604"/>
                      <a:pt x="408" y="604"/>
                      <a:pt x="408" y="604"/>
                    </a:cubicBezTo>
                    <a:cubicBezTo>
                      <a:pt x="408" y="653"/>
                      <a:pt x="408" y="653"/>
                      <a:pt x="408" y="653"/>
                    </a:cubicBezTo>
                    <a:lnTo>
                      <a:pt x="465" y="653"/>
                    </a:lnTo>
                    <a:close/>
                    <a:moveTo>
                      <a:pt x="316" y="0"/>
                    </a:moveTo>
                    <a:cubicBezTo>
                      <a:pt x="349" y="0"/>
                      <a:pt x="381" y="8"/>
                      <a:pt x="408" y="25"/>
                    </a:cubicBezTo>
                    <a:cubicBezTo>
                      <a:pt x="408" y="125"/>
                      <a:pt x="408" y="125"/>
                      <a:pt x="408" y="125"/>
                    </a:cubicBezTo>
                    <a:cubicBezTo>
                      <a:pt x="398" y="114"/>
                      <a:pt x="386" y="104"/>
                      <a:pt x="373" y="96"/>
                    </a:cubicBezTo>
                    <a:cubicBezTo>
                      <a:pt x="356" y="110"/>
                      <a:pt x="336" y="118"/>
                      <a:pt x="316" y="123"/>
                    </a:cubicBezTo>
                    <a:cubicBezTo>
                      <a:pt x="316" y="0"/>
                      <a:pt x="316" y="0"/>
                      <a:pt x="316" y="0"/>
                    </a:cubicBezTo>
                    <a:close/>
                    <a:moveTo>
                      <a:pt x="408" y="390"/>
                    </a:moveTo>
                    <a:cubicBezTo>
                      <a:pt x="406" y="392"/>
                      <a:pt x="406" y="392"/>
                      <a:pt x="406" y="392"/>
                    </a:cubicBezTo>
                    <a:cubicBezTo>
                      <a:pt x="406" y="392"/>
                      <a:pt x="406" y="392"/>
                      <a:pt x="406" y="392"/>
                    </a:cubicBezTo>
                    <a:cubicBezTo>
                      <a:pt x="405" y="393"/>
                      <a:pt x="405" y="393"/>
                      <a:pt x="405" y="393"/>
                    </a:cubicBezTo>
                    <a:cubicBezTo>
                      <a:pt x="406" y="398"/>
                      <a:pt x="407" y="404"/>
                      <a:pt x="408" y="409"/>
                    </a:cubicBezTo>
                    <a:cubicBezTo>
                      <a:pt x="408" y="456"/>
                      <a:pt x="408" y="456"/>
                      <a:pt x="408" y="456"/>
                    </a:cubicBezTo>
                    <a:cubicBezTo>
                      <a:pt x="398" y="444"/>
                      <a:pt x="392" y="431"/>
                      <a:pt x="387" y="415"/>
                    </a:cubicBezTo>
                    <a:cubicBezTo>
                      <a:pt x="366" y="437"/>
                      <a:pt x="340" y="447"/>
                      <a:pt x="316" y="447"/>
                    </a:cubicBezTo>
                    <a:cubicBezTo>
                      <a:pt x="316" y="371"/>
                      <a:pt x="316" y="371"/>
                      <a:pt x="316" y="371"/>
                    </a:cubicBezTo>
                    <a:cubicBezTo>
                      <a:pt x="329" y="372"/>
                      <a:pt x="331" y="393"/>
                      <a:pt x="339" y="394"/>
                    </a:cubicBezTo>
                    <a:cubicBezTo>
                      <a:pt x="356" y="393"/>
                      <a:pt x="379" y="376"/>
                      <a:pt x="391" y="364"/>
                    </a:cubicBezTo>
                    <a:cubicBezTo>
                      <a:pt x="398" y="357"/>
                      <a:pt x="403" y="349"/>
                      <a:pt x="408" y="340"/>
                    </a:cubicBezTo>
                    <a:cubicBezTo>
                      <a:pt x="408" y="390"/>
                      <a:pt x="408" y="390"/>
                      <a:pt x="408" y="390"/>
                    </a:cubicBezTo>
                    <a:close/>
                    <a:moveTo>
                      <a:pt x="408" y="653"/>
                    </a:moveTo>
                    <a:cubicBezTo>
                      <a:pt x="316" y="653"/>
                      <a:pt x="316" y="653"/>
                      <a:pt x="316" y="653"/>
                    </a:cubicBezTo>
                    <a:cubicBezTo>
                      <a:pt x="316" y="652"/>
                      <a:pt x="316" y="652"/>
                      <a:pt x="316" y="652"/>
                    </a:cubicBezTo>
                    <a:cubicBezTo>
                      <a:pt x="331" y="652"/>
                      <a:pt x="331" y="652"/>
                      <a:pt x="331" y="652"/>
                    </a:cubicBezTo>
                    <a:cubicBezTo>
                      <a:pt x="331" y="652"/>
                      <a:pt x="331" y="652"/>
                      <a:pt x="331" y="652"/>
                    </a:cubicBezTo>
                    <a:cubicBezTo>
                      <a:pt x="316" y="652"/>
                      <a:pt x="316" y="652"/>
                      <a:pt x="316" y="652"/>
                    </a:cubicBezTo>
                    <a:cubicBezTo>
                      <a:pt x="316" y="464"/>
                      <a:pt x="316" y="464"/>
                      <a:pt x="316" y="464"/>
                    </a:cubicBezTo>
                    <a:cubicBezTo>
                      <a:pt x="370" y="549"/>
                      <a:pt x="370" y="549"/>
                      <a:pt x="370" y="549"/>
                    </a:cubicBezTo>
                    <a:cubicBezTo>
                      <a:pt x="370" y="550"/>
                      <a:pt x="369" y="550"/>
                      <a:pt x="369" y="548"/>
                    </a:cubicBezTo>
                    <a:cubicBezTo>
                      <a:pt x="361" y="537"/>
                      <a:pt x="354" y="533"/>
                      <a:pt x="348" y="534"/>
                    </a:cubicBezTo>
                    <a:cubicBezTo>
                      <a:pt x="341" y="548"/>
                      <a:pt x="335" y="557"/>
                      <a:pt x="330" y="562"/>
                    </a:cubicBezTo>
                    <a:cubicBezTo>
                      <a:pt x="336" y="567"/>
                      <a:pt x="338" y="588"/>
                      <a:pt x="331" y="598"/>
                    </a:cubicBezTo>
                    <a:cubicBezTo>
                      <a:pt x="334" y="610"/>
                      <a:pt x="341" y="620"/>
                      <a:pt x="343" y="641"/>
                    </a:cubicBezTo>
                    <a:cubicBezTo>
                      <a:pt x="376" y="600"/>
                      <a:pt x="397" y="527"/>
                      <a:pt x="408" y="473"/>
                    </a:cubicBezTo>
                    <a:cubicBezTo>
                      <a:pt x="408" y="589"/>
                      <a:pt x="408" y="589"/>
                      <a:pt x="408" y="589"/>
                    </a:cubicBezTo>
                    <a:cubicBezTo>
                      <a:pt x="405" y="590"/>
                      <a:pt x="405" y="590"/>
                      <a:pt x="405" y="590"/>
                    </a:cubicBezTo>
                    <a:cubicBezTo>
                      <a:pt x="408" y="604"/>
                      <a:pt x="408" y="604"/>
                      <a:pt x="408" y="604"/>
                    </a:cubicBezTo>
                    <a:lnTo>
                      <a:pt x="408" y="653"/>
                    </a:lnTo>
                    <a:close/>
                    <a:moveTo>
                      <a:pt x="225" y="409"/>
                    </a:moveTo>
                    <a:cubicBezTo>
                      <a:pt x="226" y="405"/>
                      <a:pt x="227" y="400"/>
                      <a:pt x="227" y="395"/>
                    </a:cubicBezTo>
                    <a:cubicBezTo>
                      <a:pt x="227" y="394"/>
                      <a:pt x="226" y="393"/>
                      <a:pt x="225" y="392"/>
                    </a:cubicBezTo>
                    <a:cubicBezTo>
                      <a:pt x="225" y="392"/>
                      <a:pt x="225" y="392"/>
                      <a:pt x="225" y="392"/>
                    </a:cubicBezTo>
                    <a:cubicBezTo>
                      <a:pt x="225" y="343"/>
                      <a:pt x="225" y="343"/>
                      <a:pt x="225" y="343"/>
                    </a:cubicBezTo>
                    <a:cubicBezTo>
                      <a:pt x="229" y="351"/>
                      <a:pt x="234" y="358"/>
                      <a:pt x="240" y="364"/>
                    </a:cubicBezTo>
                    <a:cubicBezTo>
                      <a:pt x="251" y="376"/>
                      <a:pt x="274" y="393"/>
                      <a:pt x="292" y="394"/>
                    </a:cubicBezTo>
                    <a:cubicBezTo>
                      <a:pt x="300" y="393"/>
                      <a:pt x="302" y="371"/>
                      <a:pt x="315" y="371"/>
                    </a:cubicBezTo>
                    <a:cubicBezTo>
                      <a:pt x="316" y="371"/>
                      <a:pt x="316" y="371"/>
                      <a:pt x="316" y="371"/>
                    </a:cubicBezTo>
                    <a:cubicBezTo>
                      <a:pt x="316" y="447"/>
                      <a:pt x="316" y="447"/>
                      <a:pt x="316" y="447"/>
                    </a:cubicBezTo>
                    <a:cubicBezTo>
                      <a:pt x="288" y="447"/>
                      <a:pt x="262" y="435"/>
                      <a:pt x="245" y="415"/>
                    </a:cubicBezTo>
                    <a:cubicBezTo>
                      <a:pt x="241" y="430"/>
                      <a:pt x="235" y="442"/>
                      <a:pt x="225" y="454"/>
                    </a:cubicBezTo>
                    <a:cubicBezTo>
                      <a:pt x="225" y="409"/>
                      <a:pt x="225" y="409"/>
                      <a:pt x="225" y="409"/>
                    </a:cubicBezTo>
                    <a:close/>
                    <a:moveTo>
                      <a:pt x="225" y="28"/>
                    </a:moveTo>
                    <a:cubicBezTo>
                      <a:pt x="252" y="10"/>
                      <a:pt x="284" y="1"/>
                      <a:pt x="316" y="0"/>
                    </a:cubicBezTo>
                    <a:cubicBezTo>
                      <a:pt x="316" y="123"/>
                      <a:pt x="316" y="123"/>
                      <a:pt x="316" y="123"/>
                    </a:cubicBezTo>
                    <a:cubicBezTo>
                      <a:pt x="282" y="132"/>
                      <a:pt x="248" y="130"/>
                      <a:pt x="225" y="136"/>
                    </a:cubicBezTo>
                    <a:cubicBezTo>
                      <a:pt x="225" y="28"/>
                      <a:pt x="225" y="28"/>
                      <a:pt x="225" y="28"/>
                    </a:cubicBezTo>
                    <a:close/>
                    <a:moveTo>
                      <a:pt x="316" y="653"/>
                    </a:moveTo>
                    <a:cubicBezTo>
                      <a:pt x="225" y="653"/>
                      <a:pt x="225" y="653"/>
                      <a:pt x="225" y="653"/>
                    </a:cubicBezTo>
                    <a:cubicBezTo>
                      <a:pt x="225" y="605"/>
                      <a:pt x="225" y="605"/>
                      <a:pt x="225" y="605"/>
                    </a:cubicBezTo>
                    <a:cubicBezTo>
                      <a:pt x="228" y="590"/>
                      <a:pt x="228" y="590"/>
                      <a:pt x="228" y="590"/>
                    </a:cubicBezTo>
                    <a:cubicBezTo>
                      <a:pt x="225" y="589"/>
                      <a:pt x="225" y="589"/>
                      <a:pt x="225" y="589"/>
                    </a:cubicBezTo>
                    <a:cubicBezTo>
                      <a:pt x="225" y="472"/>
                      <a:pt x="225" y="472"/>
                      <a:pt x="225" y="472"/>
                    </a:cubicBezTo>
                    <a:cubicBezTo>
                      <a:pt x="236" y="525"/>
                      <a:pt x="255" y="596"/>
                      <a:pt x="288" y="637"/>
                    </a:cubicBezTo>
                    <a:cubicBezTo>
                      <a:pt x="290" y="619"/>
                      <a:pt x="296" y="609"/>
                      <a:pt x="299" y="598"/>
                    </a:cubicBezTo>
                    <a:cubicBezTo>
                      <a:pt x="292" y="588"/>
                      <a:pt x="294" y="567"/>
                      <a:pt x="300" y="562"/>
                    </a:cubicBezTo>
                    <a:cubicBezTo>
                      <a:pt x="295" y="555"/>
                      <a:pt x="288" y="547"/>
                      <a:pt x="283" y="536"/>
                    </a:cubicBezTo>
                    <a:cubicBezTo>
                      <a:pt x="277" y="536"/>
                      <a:pt x="270" y="540"/>
                      <a:pt x="263" y="551"/>
                    </a:cubicBezTo>
                    <a:cubicBezTo>
                      <a:pt x="263" y="551"/>
                      <a:pt x="262" y="552"/>
                      <a:pt x="262" y="552"/>
                    </a:cubicBezTo>
                    <a:cubicBezTo>
                      <a:pt x="314" y="460"/>
                      <a:pt x="314" y="460"/>
                      <a:pt x="314" y="460"/>
                    </a:cubicBezTo>
                    <a:cubicBezTo>
                      <a:pt x="316" y="464"/>
                      <a:pt x="316" y="464"/>
                      <a:pt x="316" y="464"/>
                    </a:cubicBezTo>
                    <a:cubicBezTo>
                      <a:pt x="316" y="652"/>
                      <a:pt x="316" y="652"/>
                      <a:pt x="316" y="652"/>
                    </a:cubicBezTo>
                    <a:cubicBezTo>
                      <a:pt x="301" y="652"/>
                      <a:pt x="301" y="652"/>
                      <a:pt x="301" y="652"/>
                    </a:cubicBezTo>
                    <a:cubicBezTo>
                      <a:pt x="302" y="652"/>
                      <a:pt x="302" y="652"/>
                      <a:pt x="302" y="652"/>
                    </a:cubicBezTo>
                    <a:cubicBezTo>
                      <a:pt x="316" y="652"/>
                      <a:pt x="316" y="652"/>
                      <a:pt x="316" y="652"/>
                    </a:cubicBezTo>
                    <a:lnTo>
                      <a:pt x="316" y="653"/>
                    </a:lnTo>
                    <a:close/>
                    <a:moveTo>
                      <a:pt x="166" y="462"/>
                    </a:moveTo>
                    <a:cubicBezTo>
                      <a:pt x="171" y="460"/>
                      <a:pt x="175" y="458"/>
                      <a:pt x="180" y="456"/>
                    </a:cubicBezTo>
                    <a:cubicBezTo>
                      <a:pt x="206" y="445"/>
                      <a:pt x="219" y="429"/>
                      <a:pt x="225" y="409"/>
                    </a:cubicBezTo>
                    <a:cubicBezTo>
                      <a:pt x="225" y="454"/>
                      <a:pt x="225" y="454"/>
                      <a:pt x="225" y="454"/>
                    </a:cubicBezTo>
                    <a:cubicBezTo>
                      <a:pt x="224" y="455"/>
                      <a:pt x="223" y="456"/>
                      <a:pt x="222" y="457"/>
                    </a:cubicBezTo>
                    <a:cubicBezTo>
                      <a:pt x="223" y="462"/>
                      <a:pt x="224" y="467"/>
                      <a:pt x="225" y="472"/>
                    </a:cubicBezTo>
                    <a:cubicBezTo>
                      <a:pt x="225" y="589"/>
                      <a:pt x="225" y="589"/>
                      <a:pt x="225" y="589"/>
                    </a:cubicBezTo>
                    <a:cubicBezTo>
                      <a:pt x="168" y="571"/>
                      <a:pt x="168" y="571"/>
                      <a:pt x="168" y="571"/>
                    </a:cubicBezTo>
                    <a:cubicBezTo>
                      <a:pt x="183" y="478"/>
                      <a:pt x="183" y="478"/>
                      <a:pt x="183" y="478"/>
                    </a:cubicBezTo>
                    <a:cubicBezTo>
                      <a:pt x="166" y="540"/>
                      <a:pt x="166" y="540"/>
                      <a:pt x="166" y="540"/>
                    </a:cubicBezTo>
                    <a:cubicBezTo>
                      <a:pt x="166" y="462"/>
                      <a:pt x="166" y="462"/>
                      <a:pt x="166" y="462"/>
                    </a:cubicBezTo>
                    <a:close/>
                    <a:moveTo>
                      <a:pt x="225" y="392"/>
                    </a:moveTo>
                    <a:cubicBezTo>
                      <a:pt x="223" y="390"/>
                      <a:pt x="222" y="388"/>
                      <a:pt x="221" y="386"/>
                    </a:cubicBezTo>
                    <a:cubicBezTo>
                      <a:pt x="202" y="369"/>
                      <a:pt x="187" y="346"/>
                      <a:pt x="175" y="321"/>
                    </a:cubicBezTo>
                    <a:cubicBezTo>
                      <a:pt x="172" y="320"/>
                      <a:pt x="169" y="318"/>
                      <a:pt x="166" y="316"/>
                    </a:cubicBezTo>
                    <a:cubicBezTo>
                      <a:pt x="166" y="291"/>
                      <a:pt x="166" y="291"/>
                      <a:pt x="166" y="291"/>
                    </a:cubicBezTo>
                    <a:cubicBezTo>
                      <a:pt x="170" y="297"/>
                      <a:pt x="176" y="301"/>
                      <a:pt x="182" y="304"/>
                    </a:cubicBezTo>
                    <a:cubicBezTo>
                      <a:pt x="177" y="281"/>
                      <a:pt x="176" y="255"/>
                      <a:pt x="176" y="225"/>
                    </a:cubicBezTo>
                    <a:cubicBezTo>
                      <a:pt x="177" y="200"/>
                      <a:pt x="171" y="192"/>
                      <a:pt x="166" y="194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78" y="68"/>
                      <a:pt x="199" y="44"/>
                      <a:pt x="225" y="28"/>
                    </a:cubicBezTo>
                    <a:cubicBezTo>
                      <a:pt x="225" y="136"/>
                      <a:pt x="225" y="136"/>
                      <a:pt x="225" y="136"/>
                    </a:cubicBezTo>
                    <a:cubicBezTo>
                      <a:pt x="207" y="141"/>
                      <a:pt x="196" y="149"/>
                      <a:pt x="194" y="168"/>
                    </a:cubicBezTo>
                    <a:cubicBezTo>
                      <a:pt x="194" y="170"/>
                      <a:pt x="194" y="173"/>
                      <a:pt x="193" y="175"/>
                    </a:cubicBezTo>
                    <a:cubicBezTo>
                      <a:pt x="193" y="177"/>
                      <a:pt x="194" y="178"/>
                      <a:pt x="194" y="179"/>
                    </a:cubicBezTo>
                    <a:cubicBezTo>
                      <a:pt x="193" y="178"/>
                      <a:pt x="193" y="178"/>
                      <a:pt x="193" y="178"/>
                    </a:cubicBezTo>
                    <a:cubicBezTo>
                      <a:pt x="193" y="181"/>
                      <a:pt x="193" y="183"/>
                      <a:pt x="193" y="185"/>
                    </a:cubicBezTo>
                    <a:cubicBezTo>
                      <a:pt x="194" y="211"/>
                      <a:pt x="193" y="290"/>
                      <a:pt x="225" y="343"/>
                    </a:cubicBezTo>
                    <a:cubicBezTo>
                      <a:pt x="225" y="392"/>
                      <a:pt x="225" y="392"/>
                      <a:pt x="225" y="392"/>
                    </a:cubicBezTo>
                    <a:close/>
                    <a:moveTo>
                      <a:pt x="225" y="653"/>
                    </a:moveTo>
                    <a:cubicBezTo>
                      <a:pt x="225" y="605"/>
                      <a:pt x="225" y="605"/>
                      <a:pt x="225" y="605"/>
                    </a:cubicBezTo>
                    <a:cubicBezTo>
                      <a:pt x="215" y="652"/>
                      <a:pt x="215" y="652"/>
                      <a:pt x="215" y="652"/>
                    </a:cubicBezTo>
                    <a:cubicBezTo>
                      <a:pt x="213" y="601"/>
                      <a:pt x="213" y="601"/>
                      <a:pt x="213" y="601"/>
                    </a:cubicBezTo>
                    <a:cubicBezTo>
                      <a:pt x="166" y="585"/>
                      <a:pt x="166" y="585"/>
                      <a:pt x="166" y="585"/>
                    </a:cubicBezTo>
                    <a:cubicBezTo>
                      <a:pt x="166" y="653"/>
                      <a:pt x="166" y="653"/>
                      <a:pt x="166" y="653"/>
                    </a:cubicBezTo>
                    <a:lnTo>
                      <a:pt x="225" y="653"/>
                    </a:lnTo>
                    <a:close/>
                    <a:moveTo>
                      <a:pt x="23" y="653"/>
                    </a:moveTo>
                    <a:cubicBezTo>
                      <a:pt x="11" y="632"/>
                      <a:pt x="3" y="610"/>
                      <a:pt x="2" y="590"/>
                    </a:cubicBezTo>
                    <a:cubicBezTo>
                      <a:pt x="0" y="502"/>
                      <a:pt x="92" y="489"/>
                      <a:pt x="166" y="462"/>
                    </a:cubicBezTo>
                    <a:cubicBezTo>
                      <a:pt x="166" y="540"/>
                      <a:pt x="166" y="540"/>
                      <a:pt x="166" y="540"/>
                    </a:cubicBezTo>
                    <a:cubicBezTo>
                      <a:pt x="154" y="581"/>
                      <a:pt x="154" y="581"/>
                      <a:pt x="154" y="581"/>
                    </a:cubicBezTo>
                    <a:cubicBezTo>
                      <a:pt x="166" y="585"/>
                      <a:pt x="166" y="585"/>
                      <a:pt x="166" y="585"/>
                    </a:cubicBezTo>
                    <a:cubicBezTo>
                      <a:pt x="166" y="653"/>
                      <a:pt x="166" y="653"/>
                      <a:pt x="166" y="653"/>
                    </a:cubicBezTo>
                    <a:cubicBezTo>
                      <a:pt x="23" y="653"/>
                      <a:pt x="23" y="653"/>
                      <a:pt x="23" y="653"/>
                    </a:cubicBezTo>
                    <a:close/>
                    <a:moveTo>
                      <a:pt x="166" y="316"/>
                    </a:moveTo>
                    <a:cubicBezTo>
                      <a:pt x="160" y="313"/>
                      <a:pt x="155" y="308"/>
                      <a:pt x="150" y="302"/>
                    </a:cubicBezTo>
                    <a:cubicBezTo>
                      <a:pt x="142" y="291"/>
                      <a:pt x="136" y="277"/>
                      <a:pt x="133" y="261"/>
                    </a:cubicBezTo>
                    <a:cubicBezTo>
                      <a:pt x="130" y="246"/>
                      <a:pt x="129" y="230"/>
                      <a:pt x="132" y="215"/>
                    </a:cubicBezTo>
                    <a:cubicBezTo>
                      <a:pt x="134" y="198"/>
                      <a:pt x="141" y="182"/>
                      <a:pt x="151" y="171"/>
                    </a:cubicBezTo>
                    <a:cubicBezTo>
                      <a:pt x="152" y="168"/>
                      <a:pt x="152" y="165"/>
                      <a:pt x="152" y="163"/>
                    </a:cubicBezTo>
                    <a:cubicBezTo>
                      <a:pt x="153" y="139"/>
                      <a:pt x="158" y="118"/>
                      <a:pt x="166" y="99"/>
                    </a:cubicBezTo>
                    <a:cubicBezTo>
                      <a:pt x="166" y="194"/>
                      <a:pt x="166" y="194"/>
                      <a:pt x="166" y="194"/>
                    </a:cubicBezTo>
                    <a:cubicBezTo>
                      <a:pt x="159" y="196"/>
                      <a:pt x="151" y="211"/>
                      <a:pt x="150" y="225"/>
                    </a:cubicBezTo>
                    <a:cubicBezTo>
                      <a:pt x="147" y="251"/>
                      <a:pt x="153" y="276"/>
                      <a:pt x="166" y="291"/>
                    </a:cubicBezTo>
                    <a:lnTo>
                      <a:pt x="166" y="3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8D18736-4E86-E7CA-C0D6-B98945642C96}"/>
                </a:ext>
              </a:extLst>
            </p:cNvPr>
            <p:cNvSpPr txBox="1"/>
            <p:nvPr/>
          </p:nvSpPr>
          <p:spPr>
            <a:xfrm>
              <a:off x="5371" y="7422"/>
              <a:ext cx="2833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rPr>
                <a:t>Time</a:t>
              </a:r>
              <a:r>
                <a:rPr lang="zh-CN" altLang="en-US" sz="14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rPr>
                <a:t>丨</a:t>
              </a:r>
              <a:r>
                <a:rPr lang="en-US" altLang="zh-CN" sz="14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rPr>
                <a:t>08.Jun.2023</a:t>
              </a:r>
              <a:endParaRPr lang="zh-CN" alt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阿里巴巴普惠体" panose="00020600040101010101" charset="-122"/>
                <a:ea typeface="阿里巴巴普惠体" panose="00020600040101010101" charset="-122"/>
                <a:sym typeface="Segoe UI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517193-75B5-4B03-E620-4B65FD85ED72}"/>
                </a:ext>
              </a:extLst>
            </p:cNvPr>
            <p:cNvGrpSpPr/>
            <p:nvPr/>
          </p:nvGrpSpPr>
          <p:grpSpPr>
            <a:xfrm>
              <a:off x="4859" y="7351"/>
              <a:ext cx="570" cy="590"/>
              <a:chOff x="4859" y="7351"/>
              <a:chExt cx="570" cy="590"/>
            </a:xfrm>
          </p:grpSpPr>
          <p:sp>
            <p:nvSpPr>
              <p:cNvPr id="15" name="矩形: 圆角 62">
                <a:extLst>
                  <a:ext uri="{FF2B5EF4-FFF2-40B4-BE49-F238E27FC236}">
                    <a16:creationId xmlns:a16="http://schemas.microsoft.com/office/drawing/2014/main" id="{A9E5BF0E-FDCD-381C-0F2F-66105BDAD4F6}"/>
                  </a:ext>
                </a:extLst>
              </p:cNvPr>
              <p:cNvSpPr/>
              <p:nvPr/>
            </p:nvSpPr>
            <p:spPr>
              <a:xfrm>
                <a:off x="4859" y="7351"/>
                <a:ext cx="571" cy="591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>
                  <a:latin typeface="阿里巴巴普惠体" panose="00020600040101010101" charset="-122"/>
                  <a:ea typeface="阿里巴巴普惠体" panose="00020600040101010101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16" name="太阳形 44">
                <a:extLst>
                  <a:ext uri="{FF2B5EF4-FFF2-40B4-BE49-F238E27FC236}">
                    <a16:creationId xmlns:a16="http://schemas.microsoft.com/office/drawing/2014/main" id="{5D60CD94-5954-EB48-2D3C-44699A0A3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7488"/>
                <a:ext cx="323" cy="317"/>
              </a:xfrm>
              <a:custGeom>
                <a:avLst/>
                <a:gdLst>
                  <a:gd name="connsiteX0" fmla="*/ 385710 w 608838"/>
                  <a:gd name="connsiteY0" fmla="*/ 348311 h 596560"/>
                  <a:gd name="connsiteX1" fmla="*/ 413544 w 608838"/>
                  <a:gd name="connsiteY1" fmla="*/ 348311 h 596560"/>
                  <a:gd name="connsiteX2" fmla="*/ 427485 w 608838"/>
                  <a:gd name="connsiteY2" fmla="*/ 348311 h 596560"/>
                  <a:gd name="connsiteX3" fmla="*/ 427485 w 608838"/>
                  <a:gd name="connsiteY3" fmla="*/ 390015 h 596560"/>
                  <a:gd name="connsiteX4" fmla="*/ 385710 w 608838"/>
                  <a:gd name="connsiteY4" fmla="*/ 390015 h 596560"/>
                  <a:gd name="connsiteX5" fmla="*/ 385710 w 608838"/>
                  <a:gd name="connsiteY5" fmla="*/ 355881 h 596560"/>
                  <a:gd name="connsiteX6" fmla="*/ 351898 w 608838"/>
                  <a:gd name="connsiteY6" fmla="*/ 304981 h 596560"/>
                  <a:gd name="connsiteX7" fmla="*/ 351898 w 608838"/>
                  <a:gd name="connsiteY7" fmla="*/ 305969 h 596560"/>
                  <a:gd name="connsiteX8" fmla="*/ 351898 w 608838"/>
                  <a:gd name="connsiteY8" fmla="*/ 320924 h 596560"/>
                  <a:gd name="connsiteX9" fmla="*/ 351898 w 608838"/>
                  <a:gd name="connsiteY9" fmla="*/ 343028 h 596560"/>
                  <a:gd name="connsiteX10" fmla="*/ 351898 w 608838"/>
                  <a:gd name="connsiteY10" fmla="*/ 365132 h 596560"/>
                  <a:gd name="connsiteX11" fmla="*/ 351898 w 608838"/>
                  <a:gd name="connsiteY11" fmla="*/ 431348 h 596560"/>
                  <a:gd name="connsiteX12" fmla="*/ 526975 w 608838"/>
                  <a:gd name="connsiteY12" fmla="*/ 431348 h 596560"/>
                  <a:gd name="connsiteX13" fmla="*/ 548359 w 608838"/>
                  <a:gd name="connsiteY13" fmla="*/ 431348 h 596560"/>
                  <a:gd name="connsiteX14" fmla="*/ 566164 w 608838"/>
                  <a:gd name="connsiteY14" fmla="*/ 431348 h 596560"/>
                  <a:gd name="connsiteX15" fmla="*/ 566164 w 608838"/>
                  <a:gd name="connsiteY15" fmla="*/ 304981 h 596560"/>
                  <a:gd name="connsiteX16" fmla="*/ 551138 w 608838"/>
                  <a:gd name="connsiteY16" fmla="*/ 304981 h 596560"/>
                  <a:gd name="connsiteX17" fmla="*/ 548359 w 608838"/>
                  <a:gd name="connsiteY17" fmla="*/ 304981 h 596560"/>
                  <a:gd name="connsiteX18" fmla="*/ 526975 w 608838"/>
                  <a:gd name="connsiteY18" fmla="*/ 304981 h 596560"/>
                  <a:gd name="connsiteX19" fmla="*/ 491507 w 608838"/>
                  <a:gd name="connsiteY19" fmla="*/ 304981 h 596560"/>
                  <a:gd name="connsiteX20" fmla="*/ 410445 w 608838"/>
                  <a:gd name="connsiteY20" fmla="*/ 304981 h 596560"/>
                  <a:gd name="connsiteX21" fmla="*/ 353829 w 608838"/>
                  <a:gd name="connsiteY21" fmla="*/ 304981 h 596560"/>
                  <a:gd name="connsiteX22" fmla="*/ 42721 w 608838"/>
                  <a:gd name="connsiteY22" fmla="*/ 184494 h 596560"/>
                  <a:gd name="connsiteX23" fmla="*/ 42721 w 608838"/>
                  <a:gd name="connsiteY23" fmla="*/ 190513 h 596560"/>
                  <a:gd name="connsiteX24" fmla="*/ 42721 w 608838"/>
                  <a:gd name="connsiteY24" fmla="*/ 234297 h 596560"/>
                  <a:gd name="connsiteX25" fmla="*/ 42721 w 608838"/>
                  <a:gd name="connsiteY25" fmla="*/ 240693 h 596560"/>
                  <a:gd name="connsiteX26" fmla="*/ 42721 w 608838"/>
                  <a:gd name="connsiteY26" fmla="*/ 321677 h 596560"/>
                  <a:gd name="connsiteX27" fmla="*/ 42721 w 608838"/>
                  <a:gd name="connsiteY27" fmla="*/ 553905 h 596560"/>
                  <a:gd name="connsiteX28" fmla="*/ 526975 w 608838"/>
                  <a:gd name="connsiteY28" fmla="*/ 553905 h 596560"/>
                  <a:gd name="connsiteX29" fmla="*/ 526975 w 608838"/>
                  <a:gd name="connsiteY29" fmla="*/ 474003 h 596560"/>
                  <a:gd name="connsiteX30" fmla="*/ 309176 w 608838"/>
                  <a:gd name="connsiteY30" fmla="*/ 474003 h 596560"/>
                  <a:gd name="connsiteX31" fmla="*/ 309176 w 608838"/>
                  <a:gd name="connsiteY31" fmla="*/ 376748 h 596560"/>
                  <a:gd name="connsiteX32" fmla="*/ 309176 w 608838"/>
                  <a:gd name="connsiteY32" fmla="*/ 354691 h 596560"/>
                  <a:gd name="connsiteX33" fmla="*/ 309176 w 608838"/>
                  <a:gd name="connsiteY33" fmla="*/ 332587 h 596560"/>
                  <a:gd name="connsiteX34" fmla="*/ 309176 w 608838"/>
                  <a:gd name="connsiteY34" fmla="*/ 327085 h 596560"/>
                  <a:gd name="connsiteX35" fmla="*/ 309176 w 608838"/>
                  <a:gd name="connsiteY35" fmla="*/ 279492 h 596560"/>
                  <a:gd name="connsiteX36" fmla="*/ 309176 w 608838"/>
                  <a:gd name="connsiteY36" fmla="*/ 262326 h 596560"/>
                  <a:gd name="connsiteX37" fmla="*/ 343843 w 608838"/>
                  <a:gd name="connsiteY37" fmla="*/ 262326 h 596560"/>
                  <a:gd name="connsiteX38" fmla="*/ 440025 w 608838"/>
                  <a:gd name="connsiteY38" fmla="*/ 262326 h 596560"/>
                  <a:gd name="connsiteX39" fmla="*/ 495229 w 608838"/>
                  <a:gd name="connsiteY39" fmla="*/ 262326 h 596560"/>
                  <a:gd name="connsiteX40" fmla="*/ 517366 w 608838"/>
                  <a:gd name="connsiteY40" fmla="*/ 262326 h 596560"/>
                  <a:gd name="connsiteX41" fmla="*/ 526975 w 608838"/>
                  <a:gd name="connsiteY41" fmla="*/ 262326 h 596560"/>
                  <a:gd name="connsiteX42" fmla="*/ 526975 w 608838"/>
                  <a:gd name="connsiteY42" fmla="*/ 216661 h 596560"/>
                  <a:gd name="connsiteX43" fmla="*/ 526975 w 608838"/>
                  <a:gd name="connsiteY43" fmla="*/ 184494 h 596560"/>
                  <a:gd name="connsiteX44" fmla="*/ 518214 w 608838"/>
                  <a:gd name="connsiteY44" fmla="*/ 184494 h 596560"/>
                  <a:gd name="connsiteX45" fmla="*/ 496076 w 608838"/>
                  <a:gd name="connsiteY45" fmla="*/ 184494 h 596560"/>
                  <a:gd name="connsiteX46" fmla="*/ 473938 w 608838"/>
                  <a:gd name="connsiteY46" fmla="*/ 184494 h 596560"/>
                  <a:gd name="connsiteX47" fmla="*/ 450435 w 608838"/>
                  <a:gd name="connsiteY47" fmla="*/ 184494 h 596560"/>
                  <a:gd name="connsiteX48" fmla="*/ 402768 w 608838"/>
                  <a:gd name="connsiteY48" fmla="*/ 184494 h 596560"/>
                  <a:gd name="connsiteX49" fmla="*/ 145874 w 608838"/>
                  <a:gd name="connsiteY49" fmla="*/ 184494 h 596560"/>
                  <a:gd name="connsiteX50" fmla="*/ 82098 w 608838"/>
                  <a:gd name="connsiteY50" fmla="*/ 184494 h 596560"/>
                  <a:gd name="connsiteX51" fmla="*/ 64812 w 608838"/>
                  <a:gd name="connsiteY51" fmla="*/ 184494 h 596560"/>
                  <a:gd name="connsiteX52" fmla="*/ 451188 w 608838"/>
                  <a:gd name="connsiteY52" fmla="*/ 101300 h 596560"/>
                  <a:gd name="connsiteX53" fmla="*/ 414166 w 608838"/>
                  <a:gd name="connsiteY53" fmla="*/ 111411 h 596560"/>
                  <a:gd name="connsiteX54" fmla="*/ 372198 w 608838"/>
                  <a:gd name="connsiteY54" fmla="*/ 122839 h 596560"/>
                  <a:gd name="connsiteX55" fmla="*/ 302346 w 608838"/>
                  <a:gd name="connsiteY55" fmla="*/ 141839 h 596560"/>
                  <a:gd name="connsiteX56" fmla="*/ 381619 w 608838"/>
                  <a:gd name="connsiteY56" fmla="*/ 141839 h 596560"/>
                  <a:gd name="connsiteX57" fmla="*/ 429286 w 608838"/>
                  <a:gd name="connsiteY57" fmla="*/ 141839 h 596560"/>
                  <a:gd name="connsiteX58" fmla="*/ 462304 w 608838"/>
                  <a:gd name="connsiteY58" fmla="*/ 141839 h 596560"/>
                  <a:gd name="connsiteX59" fmla="*/ 339557 w 608838"/>
                  <a:gd name="connsiteY59" fmla="*/ 57140 h 596560"/>
                  <a:gd name="connsiteX60" fmla="*/ 202773 w 608838"/>
                  <a:gd name="connsiteY60" fmla="*/ 124814 h 596560"/>
                  <a:gd name="connsiteX61" fmla="*/ 352840 w 608838"/>
                  <a:gd name="connsiteY61" fmla="*/ 83899 h 596560"/>
                  <a:gd name="connsiteX62" fmla="*/ 358869 w 608838"/>
                  <a:gd name="connsiteY62" fmla="*/ 0 h 596560"/>
                  <a:gd name="connsiteX63" fmla="*/ 394855 w 608838"/>
                  <a:gd name="connsiteY63" fmla="*/ 72471 h 596560"/>
                  <a:gd name="connsiteX64" fmla="*/ 481145 w 608838"/>
                  <a:gd name="connsiteY64" fmla="*/ 48957 h 596560"/>
                  <a:gd name="connsiteX65" fmla="*/ 506533 w 608838"/>
                  <a:gd name="connsiteY65" fmla="*/ 141839 h 596560"/>
                  <a:gd name="connsiteX66" fmla="*/ 569696 w 608838"/>
                  <a:gd name="connsiteY66" fmla="*/ 141839 h 596560"/>
                  <a:gd name="connsiteX67" fmla="*/ 569696 w 608838"/>
                  <a:gd name="connsiteY67" fmla="*/ 262326 h 596560"/>
                  <a:gd name="connsiteX68" fmla="*/ 608838 w 608838"/>
                  <a:gd name="connsiteY68" fmla="*/ 262326 h 596560"/>
                  <a:gd name="connsiteX69" fmla="*/ 608838 w 608838"/>
                  <a:gd name="connsiteY69" fmla="*/ 474003 h 596560"/>
                  <a:gd name="connsiteX70" fmla="*/ 569696 w 608838"/>
                  <a:gd name="connsiteY70" fmla="*/ 474003 h 596560"/>
                  <a:gd name="connsiteX71" fmla="*/ 569696 w 608838"/>
                  <a:gd name="connsiteY71" fmla="*/ 596560 h 596560"/>
                  <a:gd name="connsiteX72" fmla="*/ 0 w 608838"/>
                  <a:gd name="connsiteY72" fmla="*/ 596560 h 596560"/>
                  <a:gd name="connsiteX73" fmla="*/ 0 w 608838"/>
                  <a:gd name="connsiteY73" fmla="*/ 141839 h 596560"/>
                  <a:gd name="connsiteX74" fmla="*/ 72113 w 608838"/>
                  <a:gd name="connsiteY74" fmla="*/ 141839 h 59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608838" h="596560">
                    <a:moveTo>
                      <a:pt x="385710" y="348311"/>
                    </a:moveTo>
                    <a:lnTo>
                      <a:pt x="413544" y="348311"/>
                    </a:lnTo>
                    <a:lnTo>
                      <a:pt x="427485" y="348311"/>
                    </a:lnTo>
                    <a:lnTo>
                      <a:pt x="427485" y="390015"/>
                    </a:lnTo>
                    <a:lnTo>
                      <a:pt x="385710" y="390015"/>
                    </a:lnTo>
                    <a:lnTo>
                      <a:pt x="385710" y="355881"/>
                    </a:lnTo>
                    <a:close/>
                    <a:moveTo>
                      <a:pt x="351898" y="304981"/>
                    </a:moveTo>
                    <a:lnTo>
                      <a:pt x="351898" y="305969"/>
                    </a:lnTo>
                    <a:lnTo>
                      <a:pt x="351898" y="320924"/>
                    </a:lnTo>
                    <a:lnTo>
                      <a:pt x="351898" y="343028"/>
                    </a:lnTo>
                    <a:lnTo>
                      <a:pt x="351898" y="365132"/>
                    </a:lnTo>
                    <a:lnTo>
                      <a:pt x="351898" y="431348"/>
                    </a:lnTo>
                    <a:lnTo>
                      <a:pt x="526975" y="431348"/>
                    </a:lnTo>
                    <a:lnTo>
                      <a:pt x="548359" y="431348"/>
                    </a:lnTo>
                    <a:lnTo>
                      <a:pt x="566164" y="431348"/>
                    </a:lnTo>
                    <a:lnTo>
                      <a:pt x="566164" y="304981"/>
                    </a:lnTo>
                    <a:lnTo>
                      <a:pt x="551138" y="304981"/>
                    </a:lnTo>
                    <a:lnTo>
                      <a:pt x="548359" y="304981"/>
                    </a:lnTo>
                    <a:lnTo>
                      <a:pt x="526975" y="304981"/>
                    </a:lnTo>
                    <a:lnTo>
                      <a:pt x="491507" y="304981"/>
                    </a:lnTo>
                    <a:lnTo>
                      <a:pt x="410445" y="304981"/>
                    </a:lnTo>
                    <a:lnTo>
                      <a:pt x="353829" y="304981"/>
                    </a:lnTo>
                    <a:close/>
                    <a:moveTo>
                      <a:pt x="42721" y="184494"/>
                    </a:moveTo>
                    <a:lnTo>
                      <a:pt x="42721" y="190513"/>
                    </a:lnTo>
                    <a:lnTo>
                      <a:pt x="42721" y="234297"/>
                    </a:lnTo>
                    <a:lnTo>
                      <a:pt x="42721" y="240693"/>
                    </a:lnTo>
                    <a:lnTo>
                      <a:pt x="42721" y="321677"/>
                    </a:lnTo>
                    <a:lnTo>
                      <a:pt x="42721" y="553905"/>
                    </a:lnTo>
                    <a:lnTo>
                      <a:pt x="526975" y="553905"/>
                    </a:lnTo>
                    <a:lnTo>
                      <a:pt x="526975" y="474003"/>
                    </a:lnTo>
                    <a:lnTo>
                      <a:pt x="309176" y="474003"/>
                    </a:lnTo>
                    <a:lnTo>
                      <a:pt x="309176" y="376748"/>
                    </a:lnTo>
                    <a:lnTo>
                      <a:pt x="309176" y="354691"/>
                    </a:lnTo>
                    <a:lnTo>
                      <a:pt x="309176" y="332587"/>
                    </a:lnTo>
                    <a:lnTo>
                      <a:pt x="309176" y="327085"/>
                    </a:lnTo>
                    <a:lnTo>
                      <a:pt x="309176" y="279492"/>
                    </a:lnTo>
                    <a:lnTo>
                      <a:pt x="309176" y="262326"/>
                    </a:lnTo>
                    <a:lnTo>
                      <a:pt x="343843" y="262326"/>
                    </a:lnTo>
                    <a:lnTo>
                      <a:pt x="440025" y="262326"/>
                    </a:lnTo>
                    <a:lnTo>
                      <a:pt x="495229" y="262326"/>
                    </a:lnTo>
                    <a:lnTo>
                      <a:pt x="517366" y="262326"/>
                    </a:lnTo>
                    <a:lnTo>
                      <a:pt x="526975" y="262326"/>
                    </a:lnTo>
                    <a:lnTo>
                      <a:pt x="526975" y="216661"/>
                    </a:lnTo>
                    <a:lnTo>
                      <a:pt x="526975" y="184494"/>
                    </a:lnTo>
                    <a:lnTo>
                      <a:pt x="518214" y="184494"/>
                    </a:lnTo>
                    <a:lnTo>
                      <a:pt x="496076" y="184494"/>
                    </a:lnTo>
                    <a:lnTo>
                      <a:pt x="473938" y="184494"/>
                    </a:lnTo>
                    <a:lnTo>
                      <a:pt x="450435" y="184494"/>
                    </a:lnTo>
                    <a:lnTo>
                      <a:pt x="402768" y="184494"/>
                    </a:lnTo>
                    <a:lnTo>
                      <a:pt x="145874" y="184494"/>
                    </a:lnTo>
                    <a:lnTo>
                      <a:pt x="82098" y="184494"/>
                    </a:lnTo>
                    <a:lnTo>
                      <a:pt x="64812" y="184494"/>
                    </a:lnTo>
                    <a:close/>
                    <a:moveTo>
                      <a:pt x="451188" y="101300"/>
                    </a:moveTo>
                    <a:lnTo>
                      <a:pt x="414166" y="111411"/>
                    </a:lnTo>
                    <a:lnTo>
                      <a:pt x="372198" y="122839"/>
                    </a:lnTo>
                    <a:lnTo>
                      <a:pt x="302346" y="141839"/>
                    </a:lnTo>
                    <a:lnTo>
                      <a:pt x="381619" y="141839"/>
                    </a:lnTo>
                    <a:lnTo>
                      <a:pt x="429286" y="141839"/>
                    </a:lnTo>
                    <a:lnTo>
                      <a:pt x="462304" y="141839"/>
                    </a:lnTo>
                    <a:close/>
                    <a:moveTo>
                      <a:pt x="339557" y="57140"/>
                    </a:moveTo>
                    <a:lnTo>
                      <a:pt x="202773" y="124814"/>
                    </a:lnTo>
                    <a:lnTo>
                      <a:pt x="352840" y="83899"/>
                    </a:lnTo>
                    <a:close/>
                    <a:moveTo>
                      <a:pt x="358869" y="0"/>
                    </a:moveTo>
                    <a:lnTo>
                      <a:pt x="394855" y="72471"/>
                    </a:lnTo>
                    <a:lnTo>
                      <a:pt x="481145" y="48957"/>
                    </a:lnTo>
                    <a:lnTo>
                      <a:pt x="506533" y="141839"/>
                    </a:lnTo>
                    <a:lnTo>
                      <a:pt x="569696" y="141839"/>
                    </a:lnTo>
                    <a:lnTo>
                      <a:pt x="569696" y="262326"/>
                    </a:lnTo>
                    <a:lnTo>
                      <a:pt x="608838" y="262326"/>
                    </a:lnTo>
                    <a:lnTo>
                      <a:pt x="608838" y="474003"/>
                    </a:lnTo>
                    <a:lnTo>
                      <a:pt x="569696" y="474003"/>
                    </a:lnTo>
                    <a:lnTo>
                      <a:pt x="569696" y="596560"/>
                    </a:lnTo>
                    <a:lnTo>
                      <a:pt x="0" y="596560"/>
                    </a:lnTo>
                    <a:lnTo>
                      <a:pt x="0" y="141839"/>
                    </a:lnTo>
                    <a:lnTo>
                      <a:pt x="72113" y="141839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endParaRPr lang="zh-CN" altLang="zh-CN">
                  <a:solidFill>
                    <a:srgbClr val="FFFFFF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+mn-ea"/>
                  <a:sym typeface="阿里巴巴普惠体" panose="00020600040101010101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45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2E8745-3044-A68C-60B1-9B2740A93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E015-90F6-57A2-6A67-4B07C3DE9F52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环境变量和 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DNS</a:t>
            </a:r>
          </a:p>
          <a:p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Service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部署成功后，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为该服务分配一个 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IP 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地址（有时称为 “集群 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IP”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）</a:t>
            </a:r>
            <a:endParaRPr lang="en-US" altLang="zh-CN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多个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service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的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cluster ip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是不是在同一个网段上</a:t>
            </a:r>
            <a:endParaRPr lang="en-US" altLang="zh-CN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endParaRPr lang="en-US" altLang="zh-CN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发布服务（服务类型）</a:t>
            </a:r>
          </a:p>
          <a:p>
            <a:pPr lvl="1"/>
            <a:r>
              <a:rPr lang="en-US" altLang="zh-CN">
                <a:solidFill>
                  <a:srgbClr val="222222"/>
                </a:solidFill>
                <a:latin typeface="SFMono-Regular"/>
              </a:rPr>
              <a:t>ClusterIP	</a:t>
            </a:r>
            <a:r>
              <a:rPr lang="zh-CN" altLang="en-US">
                <a:solidFill>
                  <a:srgbClr val="222222"/>
                </a:solidFill>
                <a:latin typeface="SFMono-Regular"/>
              </a:rPr>
              <a:t>：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通过集群的内部 </a:t>
            </a:r>
            <a:r>
              <a:rPr lang="en-US" altLang="zh-CN">
                <a:solidFill>
                  <a:srgbClr val="222222"/>
                </a:solidFill>
                <a:latin typeface="open sans" panose="020B0606030504020204" pitchFamily="34" charset="0"/>
              </a:rPr>
              <a:t>IP </a:t>
            </a:r>
            <a:r>
              <a:rPr lang="zh-CN" altLang="en-US">
                <a:solidFill>
                  <a:srgbClr val="222222"/>
                </a:solidFill>
                <a:latin typeface="open sans" panose="020B0606030504020204" pitchFamily="34" charset="0"/>
              </a:rPr>
              <a:t>暴露服务，选择该值时服务只能够在集群内部访问。默认值</a:t>
            </a:r>
            <a:endParaRPr lang="en-US" altLang="zh-CN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altLang="zh-CN"/>
              <a:t>NodePort</a:t>
            </a:r>
            <a:r>
              <a:rPr lang="zh-CN" altLang="en-US"/>
              <a:t>：通过每个节点上的 </a:t>
            </a:r>
            <a:r>
              <a:rPr lang="en-US" altLang="zh-CN"/>
              <a:t>IP </a:t>
            </a:r>
            <a:r>
              <a:rPr lang="zh-CN" altLang="en-US"/>
              <a:t>和静态端口（</a:t>
            </a:r>
            <a:r>
              <a:rPr lang="en-US" altLang="zh-CN"/>
              <a:t>NodePort</a:t>
            </a:r>
            <a:r>
              <a:rPr lang="zh-CN" altLang="en-US"/>
              <a:t>）暴露服务</a:t>
            </a:r>
            <a:endParaRPr lang="en-US" altLang="zh-CN"/>
          </a:p>
          <a:p>
            <a:pPr lvl="1"/>
            <a:r>
              <a:rPr lang="en-US" altLang="zh-CN"/>
              <a:t>LoadBalancer</a:t>
            </a:r>
            <a:r>
              <a:rPr lang="zh-CN" altLang="en-US"/>
              <a:t>：使用云提供商的负载均衡器向外部暴露服务。 外部负载均衡器可以将流量路由到自动创建的 </a:t>
            </a:r>
            <a:r>
              <a:rPr lang="en-US" altLang="zh-CN"/>
              <a:t>NodePort </a:t>
            </a:r>
            <a:r>
              <a:rPr lang="zh-CN" altLang="en-US"/>
              <a:t>服务和 </a:t>
            </a:r>
            <a:r>
              <a:rPr lang="en-US" altLang="zh-CN"/>
              <a:t>ClusterIP </a:t>
            </a:r>
            <a:r>
              <a:rPr lang="zh-CN" altLang="en-US"/>
              <a:t>服务上。</a:t>
            </a:r>
            <a:endParaRPr lang="en-US" altLang="zh-CN"/>
          </a:p>
          <a:p>
            <a:pPr lvl="1"/>
            <a:r>
              <a:rPr lang="en-US" altLang="zh-CN"/>
              <a:t>ExternalName</a:t>
            </a:r>
            <a:r>
              <a:rPr lang="zh-CN" altLang="en-US"/>
              <a:t>：通过返回 </a:t>
            </a:r>
            <a:r>
              <a:rPr lang="en-US" altLang="zh-CN"/>
              <a:t>CNAME </a:t>
            </a:r>
            <a:r>
              <a:rPr lang="zh-CN" altLang="en-US"/>
              <a:t>记录和对应值，可以将服务映射到 </a:t>
            </a:r>
            <a:r>
              <a:rPr lang="en-US" altLang="zh-CN"/>
              <a:t>externalName </a:t>
            </a:r>
            <a:r>
              <a:rPr lang="zh-CN" altLang="en-US"/>
              <a:t>字段的内容</a:t>
            </a:r>
            <a:br>
              <a:rPr lang="zh-CN" altLang="en-US"/>
            </a:b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E65D2A-026E-2A12-B71F-9C05E121C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E1998-D203-7C2C-272D-899D18F0028A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为什么要</a:t>
            </a:r>
            <a:r>
              <a:rPr lang="en-US" altLang="zh-CN"/>
              <a:t>Service?</a:t>
            </a:r>
          </a:p>
          <a:p>
            <a:pPr lvl="1"/>
            <a:r>
              <a:rPr lang="en-US" altLang="zh-CN"/>
              <a:t>Pod </a:t>
            </a:r>
            <a:r>
              <a:rPr lang="zh-CN" altLang="en-US"/>
              <a:t>的 </a:t>
            </a:r>
            <a:r>
              <a:rPr lang="en-US" altLang="zh-CN"/>
              <a:t>IP </a:t>
            </a:r>
            <a:r>
              <a:rPr lang="zh-CN" altLang="en-US"/>
              <a:t>不是固定的</a:t>
            </a:r>
            <a:endParaRPr lang="en-US" altLang="zh-CN"/>
          </a:p>
          <a:p>
            <a:pPr lvl="1"/>
            <a:r>
              <a:rPr lang="en-US" altLang="zh-CN"/>
              <a:t>Pod </a:t>
            </a:r>
            <a:r>
              <a:rPr lang="zh-CN" altLang="en-US"/>
              <a:t>实例之间总会有负载均衡的需求</a:t>
            </a:r>
            <a:endParaRPr lang="en-US" altLang="zh-CN"/>
          </a:p>
          <a:p>
            <a:r>
              <a:rPr lang="en-US" altLang="zh-CN"/>
              <a:t>Service </a:t>
            </a:r>
            <a:r>
              <a:rPr lang="zh-CN" altLang="en-US"/>
              <a:t>的访问信息在 </a:t>
            </a:r>
            <a:r>
              <a:rPr lang="en-US" altLang="zh-CN"/>
              <a:t>Kubernetes </a:t>
            </a:r>
            <a:r>
              <a:rPr lang="zh-CN" altLang="en-US"/>
              <a:t>集群之外，其实是无效的</a:t>
            </a:r>
            <a:r>
              <a:rPr lang="en-US" altLang="zh-CN"/>
              <a:t>:</a:t>
            </a:r>
            <a:r>
              <a:rPr lang="zh-CN" altLang="en-US"/>
              <a:t>所谓 </a:t>
            </a:r>
            <a:r>
              <a:rPr lang="en-US" altLang="zh-CN"/>
              <a:t>Service </a:t>
            </a:r>
            <a:r>
              <a:rPr lang="zh-CN" altLang="en-US"/>
              <a:t>的访问入口，其实就是每台宿主机上由 </a:t>
            </a:r>
            <a:r>
              <a:rPr lang="en-US" altLang="zh-CN"/>
              <a:t>kube-proxy </a:t>
            </a:r>
            <a:r>
              <a:rPr lang="zh-CN" altLang="en-US"/>
              <a:t>生成的 </a:t>
            </a:r>
            <a:r>
              <a:rPr lang="en-US" altLang="zh-CN"/>
              <a:t>iptables </a:t>
            </a:r>
            <a:r>
              <a:rPr lang="zh-CN" altLang="en-US"/>
              <a:t>规则，以及 </a:t>
            </a:r>
            <a:r>
              <a:rPr lang="en-US" altLang="zh-CN"/>
              <a:t>kube-dns </a:t>
            </a:r>
            <a:r>
              <a:rPr lang="zh-CN" altLang="en-US"/>
              <a:t>生成的 </a:t>
            </a:r>
            <a:r>
              <a:rPr lang="en-US" altLang="zh-CN"/>
              <a:t>DNS </a:t>
            </a:r>
            <a:r>
              <a:rPr lang="zh-CN" altLang="en-US"/>
              <a:t>记录。而一旦离开了这个集群，这些信息对用户来说，也就自然没有作用了。</a:t>
            </a:r>
            <a:endParaRPr lang="en-US" altLang="zh-CN"/>
          </a:p>
          <a:p>
            <a:r>
              <a:rPr lang="zh-CN" altLang="en-US"/>
              <a:t>如何从外部（</a:t>
            </a:r>
            <a:r>
              <a:rPr lang="en-US" altLang="zh-CN"/>
              <a:t>Kubernetes </a:t>
            </a:r>
            <a:r>
              <a:rPr lang="zh-CN" altLang="en-US"/>
              <a:t>集群之外），访问到 </a:t>
            </a:r>
            <a:r>
              <a:rPr lang="en-US" altLang="zh-CN"/>
              <a:t>Kubernetes </a:t>
            </a:r>
            <a:r>
              <a:rPr lang="zh-CN" altLang="en-US"/>
              <a:t>里创建的 </a:t>
            </a:r>
            <a:r>
              <a:rPr lang="en-US" altLang="zh-CN"/>
              <a:t>Service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en-US" altLang="zh-CN"/>
              <a:t>NodePort</a:t>
            </a:r>
            <a:r>
              <a:rPr lang="zh-CN" altLang="en-US"/>
              <a:t>：</a:t>
            </a:r>
            <a:r>
              <a:rPr lang="en-US" altLang="zh-CN"/>
              <a:t>&lt; </a:t>
            </a:r>
            <a:r>
              <a:rPr lang="zh-CN" altLang="en-US"/>
              <a:t>任何一台宿主机的 </a:t>
            </a:r>
            <a:r>
              <a:rPr lang="en-US" altLang="zh-CN"/>
              <a:t>IP </a:t>
            </a:r>
            <a:r>
              <a:rPr lang="zh-CN" altLang="en-US"/>
              <a:t>地址 </a:t>
            </a:r>
            <a:r>
              <a:rPr lang="en-US" altLang="zh-CN"/>
              <a:t>&gt;:nodePort</a:t>
            </a:r>
          </a:p>
          <a:p>
            <a:pPr lvl="1"/>
            <a:r>
              <a:rPr lang="en-US" altLang="zh-CN"/>
              <a:t>LoadBalancer </a:t>
            </a:r>
            <a:r>
              <a:rPr lang="zh-CN" altLang="en-US"/>
              <a:t>类型的 </a:t>
            </a:r>
            <a:r>
              <a:rPr lang="en-US" altLang="zh-CN"/>
              <a:t>Service:</a:t>
            </a:r>
            <a:r>
              <a:rPr lang="zh-CN" altLang="en-US"/>
              <a:t>公有云提供的 </a:t>
            </a:r>
            <a:r>
              <a:rPr lang="en-US" altLang="zh-CN"/>
              <a:t>Kubernetes </a:t>
            </a:r>
            <a:r>
              <a:rPr lang="zh-CN" altLang="en-US"/>
              <a:t>服务里，都使用了一个叫作 </a:t>
            </a:r>
            <a:r>
              <a:rPr lang="en-US" altLang="zh-CN"/>
              <a:t>CloudProvider </a:t>
            </a:r>
            <a:r>
              <a:rPr lang="zh-CN" altLang="en-US"/>
              <a:t>的转接层，来跟公有云本身的 </a:t>
            </a:r>
            <a:r>
              <a:rPr lang="en-US" altLang="zh-CN"/>
              <a:t>API </a:t>
            </a:r>
            <a:r>
              <a:rPr lang="zh-CN" altLang="en-US"/>
              <a:t>进行对接。</a:t>
            </a:r>
            <a:endParaRPr lang="en-US" altLang="zh-CN"/>
          </a:p>
          <a:p>
            <a:pPr lvl="1"/>
            <a:r>
              <a:rPr lang="en-US" altLang="zh-CN"/>
              <a:t>ExternalName: ExternalName </a:t>
            </a:r>
            <a:r>
              <a:rPr lang="zh-CN" altLang="en-US"/>
              <a:t>类型的 </a:t>
            </a:r>
            <a:r>
              <a:rPr lang="en-US" altLang="zh-CN"/>
              <a:t>Service</a:t>
            </a:r>
            <a:r>
              <a:rPr lang="zh-CN" altLang="en-US"/>
              <a:t>，其实是在</a:t>
            </a:r>
            <a:r>
              <a:rPr lang="en-US" altLang="zh-CN"/>
              <a:t>kube-dns </a:t>
            </a:r>
            <a:r>
              <a:rPr lang="zh-CN" altLang="en-US"/>
              <a:t>里为你添加了一条 </a:t>
            </a:r>
            <a:r>
              <a:rPr lang="en-US" altLang="zh-CN"/>
              <a:t>CNAME </a:t>
            </a:r>
            <a:r>
              <a:rPr lang="zh-CN" altLang="en-US"/>
              <a:t>记录。</a:t>
            </a:r>
            <a:r>
              <a:rPr lang="en-US" altLang="zh-CN"/>
              <a:t>Kubernetes </a:t>
            </a:r>
            <a:r>
              <a:rPr lang="zh-CN" altLang="en-US"/>
              <a:t>的 </a:t>
            </a:r>
            <a:r>
              <a:rPr lang="en-US" altLang="zh-CN"/>
              <a:t>Service </a:t>
            </a:r>
            <a:r>
              <a:rPr lang="zh-CN" altLang="en-US"/>
              <a:t>还允许你为 </a:t>
            </a:r>
            <a:r>
              <a:rPr lang="en-US" altLang="zh-CN"/>
              <a:t>Service </a:t>
            </a:r>
            <a:r>
              <a:rPr lang="zh-CN" altLang="en-US"/>
              <a:t>分配公有 </a:t>
            </a:r>
            <a:r>
              <a:rPr lang="en-US" altLang="zh-CN"/>
              <a:t>IP </a:t>
            </a:r>
            <a:r>
              <a:rPr lang="zh-CN" altLang="en-US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6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25CDD2-C465-B9EA-4931-F46399C83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FFB6-CA5B-5D3E-AD25-123F95092968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默认入口域名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Tls</a:t>
            </a:r>
          </a:p>
          <a:p>
            <a:pPr lvl="1"/>
            <a:r>
              <a:rPr lang="en-US" altLang="zh-CN">
                <a:solidFill>
                  <a:srgbClr val="404040"/>
                </a:solidFill>
                <a:latin typeface="-apple-system"/>
              </a:rPr>
              <a:t>Edge: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应用的加解密都在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上完成；客户端到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之间是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，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到应用之间是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>
              <a:solidFill>
                <a:srgbClr val="404040"/>
              </a:solidFill>
              <a:latin typeface="-apple-system"/>
            </a:endParaRPr>
          </a:p>
          <a:p>
            <a:pPr lvl="1"/>
            <a:r>
              <a:rPr lang="en-US" altLang="zh-CN">
                <a:solidFill>
                  <a:srgbClr val="404040"/>
                </a:solidFill>
                <a:latin typeface="-apple-system"/>
              </a:rPr>
              <a:t>Passthrough: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应用的加解密有应用自己完成；客户端到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之间是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，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到应用之间也是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，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只是做个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的透传。</a:t>
            </a:r>
            <a:endParaRPr lang="en-US" altLang="zh-CN">
              <a:solidFill>
                <a:srgbClr val="404040"/>
              </a:solidFill>
              <a:latin typeface="-apple-system"/>
            </a:endParaRPr>
          </a:p>
          <a:p>
            <a:pPr lvl="1"/>
            <a:r>
              <a:rPr lang="en-US" altLang="zh-CN">
                <a:solidFill>
                  <a:srgbClr val="404040"/>
                </a:solidFill>
                <a:latin typeface="-apple-system"/>
              </a:rPr>
              <a:t>Reencryption: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全链路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，应用本身做了加密，在应用和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之间做一次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认证；客户端和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router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之间再做一次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https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2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7590B-92E8-54EF-D086-387E204F9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ConfigMap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F8AC-24A5-FEA3-9FBB-DCA3BBCE66FC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很多应用在其初始化或运行期间要依赖一些配置信息。 大多数时候，存在要调整配置参数所设置的数值的需求。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ConfigMap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可让你将配置数据注入到应用的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Pod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内部 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ConfigMap 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概念允许你将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open sans" panose="020B0606030504020204" pitchFamily="34" charset="0"/>
              </a:rPr>
              <a:t>配置清单与镜像内容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分离，以保持容器化的应用程序的可移植性。</a:t>
            </a: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 ConfigMap 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中保存的数据不可超过 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1 MiB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3286D-3ED4-6C8F-C13B-296FDBF3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0" y="3429000"/>
            <a:ext cx="5057286" cy="28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9BAF4E-2D2A-8A7A-D363-6293BC6BA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PV  PVC </a:t>
            </a:r>
            <a:r>
              <a:rPr lang="en-US" altLang="zh-CN" dirty="0" err="1"/>
              <a:t>StorageClass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D32F2-DB02-C352-7B63-E53214B3756E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PV </a:t>
            </a:r>
            <a:r>
              <a:rPr lang="zh-CN" altLang="en-US"/>
              <a:t>描述的，是持久化存储数据卷</a:t>
            </a:r>
            <a:r>
              <a:rPr lang="en-US" altLang="zh-CN"/>
              <a:t>,</a:t>
            </a:r>
            <a:r>
              <a:rPr lang="zh-CN" altLang="en-US"/>
              <a:t>通常情况下，</a:t>
            </a:r>
            <a:r>
              <a:rPr lang="en-US" altLang="zh-CN"/>
              <a:t>PV </a:t>
            </a:r>
            <a:r>
              <a:rPr lang="zh-CN" altLang="en-US"/>
              <a:t>对象是由运维人员事先创建在 </a:t>
            </a:r>
            <a:r>
              <a:rPr lang="en-US" altLang="zh-CN"/>
              <a:t>Kubernetes </a:t>
            </a:r>
            <a:r>
              <a:rPr lang="zh-CN" altLang="en-US"/>
              <a:t>集群里待用的</a:t>
            </a:r>
            <a:endParaRPr lang="en-US" altLang="zh-CN"/>
          </a:p>
          <a:p>
            <a:r>
              <a:rPr lang="en-US" altLang="zh-CN"/>
              <a:t>PVC </a:t>
            </a:r>
            <a:r>
              <a:rPr lang="zh-CN" altLang="en-US"/>
              <a:t>描述的，则是 </a:t>
            </a:r>
            <a:r>
              <a:rPr lang="en-US" altLang="zh-CN"/>
              <a:t>Pod </a:t>
            </a:r>
            <a:r>
              <a:rPr lang="zh-CN" altLang="en-US"/>
              <a:t>所希望使用的持久化存储的属性。</a:t>
            </a:r>
            <a:endParaRPr lang="en-US" altLang="zh-CN"/>
          </a:p>
          <a:p>
            <a:r>
              <a:rPr lang="en-US" altLang="zh-CN"/>
              <a:t>StorageClass </a:t>
            </a:r>
            <a:r>
              <a:rPr lang="zh-CN" altLang="en-US"/>
              <a:t>对象的作用，其实就是创建 </a:t>
            </a:r>
            <a:r>
              <a:rPr lang="en-US" altLang="zh-CN"/>
              <a:t>PV </a:t>
            </a:r>
            <a:r>
              <a:rPr lang="zh-CN" altLang="en-US"/>
              <a:t>的模板。</a:t>
            </a:r>
            <a:r>
              <a:rPr lang="en-US" altLang="zh-CN"/>
              <a:t>Dynamic Provisioning </a:t>
            </a:r>
            <a:r>
              <a:rPr lang="zh-CN" altLang="en-US"/>
              <a:t>机制工作的核心</a:t>
            </a:r>
            <a:endParaRPr lang="en-US" altLang="zh-CN"/>
          </a:p>
          <a:p>
            <a:pPr lvl="1"/>
            <a:r>
              <a:rPr lang="en-US" altLang="zh-CN"/>
              <a:t>StorageClass </a:t>
            </a:r>
            <a:r>
              <a:rPr lang="zh-CN" altLang="en-US"/>
              <a:t>对象会定义如下两个部分内容：第一，</a:t>
            </a:r>
            <a:r>
              <a:rPr lang="en-US" altLang="zh-CN"/>
              <a:t>PV </a:t>
            </a:r>
            <a:r>
              <a:rPr lang="zh-CN" altLang="en-US"/>
              <a:t>的属性。比如，存储类型、</a:t>
            </a:r>
            <a:r>
              <a:rPr lang="en-US" altLang="zh-CN"/>
              <a:t>Volume </a:t>
            </a:r>
            <a:r>
              <a:rPr lang="zh-CN" altLang="en-US"/>
              <a:t>的大小等等。第二，创建这种 </a:t>
            </a:r>
            <a:r>
              <a:rPr lang="en-US" altLang="zh-CN"/>
              <a:t>PV </a:t>
            </a:r>
            <a:r>
              <a:rPr lang="zh-CN" altLang="en-US"/>
              <a:t>需要用到的存储插件。比如，</a:t>
            </a:r>
            <a:r>
              <a:rPr lang="en-US" altLang="zh-CN"/>
              <a:t>Ceph </a:t>
            </a:r>
            <a:r>
              <a:rPr lang="zh-CN" altLang="en-US"/>
              <a:t>等等。</a:t>
            </a:r>
            <a:endParaRPr lang="en-US" altLang="zh-CN"/>
          </a:p>
          <a:p>
            <a:pPr lvl="1"/>
            <a:r>
              <a:rPr lang="zh-CN" altLang="en-US"/>
              <a:t>我在之前讲解 </a:t>
            </a:r>
            <a:r>
              <a:rPr lang="en-US" altLang="zh-CN"/>
              <a:t>StatefulSet </a:t>
            </a:r>
            <a:r>
              <a:rPr lang="zh-CN" altLang="en-US"/>
              <a:t>存储状态的例子时，好像并没有声明</a:t>
            </a:r>
            <a:r>
              <a:rPr lang="en-US" altLang="zh-CN"/>
              <a:t>StorageClass </a:t>
            </a:r>
            <a:r>
              <a:rPr lang="zh-CN" altLang="en-US"/>
              <a:t>啊？实际上，如果你的集群已经开启了名叫 </a:t>
            </a:r>
            <a:r>
              <a:rPr lang="en-US" altLang="zh-CN"/>
              <a:t>DefaultStorageClass </a:t>
            </a:r>
            <a:r>
              <a:rPr lang="zh-CN" altLang="en-US"/>
              <a:t>的 </a:t>
            </a:r>
            <a:r>
              <a:rPr lang="en-US" altLang="zh-CN"/>
              <a:t>Admission Plugin</a:t>
            </a:r>
            <a:r>
              <a:rPr lang="zh-CN" altLang="en-US"/>
              <a:t>，它就会为 </a:t>
            </a:r>
            <a:r>
              <a:rPr lang="en-US" altLang="zh-CN"/>
              <a:t>PVC </a:t>
            </a:r>
            <a:r>
              <a:rPr lang="zh-CN" altLang="en-US"/>
              <a:t>和 </a:t>
            </a:r>
            <a:r>
              <a:rPr lang="en-US" altLang="zh-CN"/>
              <a:t>PV </a:t>
            </a:r>
            <a:r>
              <a:rPr lang="zh-CN" altLang="en-US"/>
              <a:t>自动添加一个默认的 </a:t>
            </a:r>
            <a:r>
              <a:rPr lang="en-US" altLang="zh-CN"/>
              <a:t>StorageClass</a:t>
            </a:r>
            <a:r>
              <a:rPr lang="zh-CN" altLang="en-US"/>
              <a:t>；否则，</a:t>
            </a:r>
            <a:r>
              <a:rPr lang="en-US" altLang="zh-CN"/>
              <a:t>PVC </a:t>
            </a:r>
            <a:r>
              <a:rPr lang="zh-CN" altLang="en-US"/>
              <a:t>的 </a:t>
            </a:r>
            <a:r>
              <a:rPr lang="en-US" altLang="zh-CN"/>
              <a:t>storageClassName</a:t>
            </a:r>
            <a:r>
              <a:rPr lang="zh-CN" altLang="en-US"/>
              <a:t>的值就是“”，这也意味着它只能够跟 </a:t>
            </a:r>
            <a:r>
              <a:rPr lang="en-US" altLang="zh-CN"/>
              <a:t>storageClassName </a:t>
            </a:r>
            <a:r>
              <a:rPr lang="zh-CN" altLang="en-US"/>
              <a:t>也是“”的 </a:t>
            </a:r>
            <a:r>
              <a:rPr lang="en-US" altLang="zh-CN"/>
              <a:t>PV </a:t>
            </a:r>
            <a:r>
              <a:rPr lang="zh-CN" altLang="en-US"/>
              <a:t>进行绑定。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22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52CC47-3EB3-ADEE-2BB6-1F878BD83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3C00F9-1BCD-D20E-CCF6-F79EAE1D6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52D9517-81FE-4E6B-8CB7-3FB3EA6AC1E1}"/>
              </a:ext>
            </a:extLst>
          </p:cNvPr>
          <p:cNvSpPr txBox="1"/>
          <p:nvPr/>
        </p:nvSpPr>
        <p:spPr>
          <a:xfrm>
            <a:off x="5824611" y="2601905"/>
            <a:ext cx="432125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accent1"/>
                </a:solidFill>
                <a:latin typeface="+mj-ea"/>
                <a:ea typeface="+mj-ea"/>
              </a:rPr>
              <a:t>Thank You</a:t>
            </a:r>
            <a:endParaRPr lang="zh-CN" altLang="en-US" sz="7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027530-DDAA-86EA-5BA1-6AB3AF251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189A92-D40A-7583-95E5-E1FABF8E7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7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FF730DF-2973-ED2F-707B-43A483F14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容器化基本概念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D63B10-D9DA-8615-0E3A-80DAA66E4C53}"/>
              </a:ext>
            </a:extLst>
          </p:cNvPr>
          <p:cNvGrpSpPr/>
          <p:nvPr/>
        </p:nvGrpSpPr>
        <p:grpSpPr>
          <a:xfrm>
            <a:off x="1266482" y="1374818"/>
            <a:ext cx="5972894" cy="968612"/>
            <a:chOff x="6085952" y="1379765"/>
            <a:chExt cx="4596491" cy="112731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20F0C96-8A2B-913B-DF1D-538535C86873}"/>
                </a:ext>
              </a:extLst>
            </p:cNvPr>
            <p:cNvGrpSpPr/>
            <p:nvPr/>
          </p:nvGrpSpPr>
          <p:grpSpPr>
            <a:xfrm>
              <a:off x="6096001" y="1379765"/>
              <a:ext cx="4586442" cy="1127318"/>
              <a:chOff x="6096000" y="1117600"/>
              <a:chExt cx="5059680" cy="112731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44FA5-10C6-59B7-0084-99B21FE2279D}"/>
                  </a:ext>
                </a:extLst>
              </p:cNvPr>
              <p:cNvSpPr txBox="1"/>
              <p:nvPr/>
            </p:nvSpPr>
            <p:spPr>
              <a:xfrm>
                <a:off x="6096000" y="1117600"/>
                <a:ext cx="1777320" cy="429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ECS</a:t>
                </a:r>
                <a:endParaRPr lang="zh-CN" altLang="en-US" sz="2400" dirty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C6F3FF-A34E-FCE8-4D8F-1A8338CC133E}"/>
                  </a:ext>
                </a:extLst>
              </p:cNvPr>
              <p:cNvSpPr txBox="1"/>
              <p:nvPr/>
            </p:nvSpPr>
            <p:spPr>
              <a:xfrm>
                <a:off x="6096001" y="1620520"/>
                <a:ext cx="5059679" cy="624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一个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PaaS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概念，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Enterprise Container Service </a:t>
                </a:r>
              </a:p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区别于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Amazon Elastic Container Service/Elastic Compute Service</a:t>
                </a:r>
                <a:endParaRPr lang="zh-CN" altLang="en-US" sz="1400" dirty="0"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29CBB1A-7F43-B18C-58B2-8661F1D5CCDF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69193"/>
              <a:ext cx="155079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FF233D9-7DC5-0CB9-1EE5-BCBD528140DA}"/>
              </a:ext>
            </a:extLst>
          </p:cNvPr>
          <p:cNvGrpSpPr/>
          <p:nvPr/>
        </p:nvGrpSpPr>
        <p:grpSpPr>
          <a:xfrm>
            <a:off x="1279863" y="2722942"/>
            <a:ext cx="5972894" cy="688535"/>
            <a:chOff x="6085952" y="1379765"/>
            <a:chExt cx="4596491" cy="80135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7322993-D9C8-8C10-196C-15D399247BDA}"/>
                </a:ext>
              </a:extLst>
            </p:cNvPr>
            <p:cNvGrpSpPr/>
            <p:nvPr/>
          </p:nvGrpSpPr>
          <p:grpSpPr>
            <a:xfrm>
              <a:off x="6096001" y="1379765"/>
              <a:ext cx="4586442" cy="801351"/>
              <a:chOff x="6096000" y="1117600"/>
              <a:chExt cx="5059680" cy="80135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22ED2C8-10B9-FD26-9036-A5EB9E08D22F}"/>
                  </a:ext>
                </a:extLst>
              </p:cNvPr>
              <p:cNvSpPr txBox="1"/>
              <p:nvPr/>
            </p:nvSpPr>
            <p:spPr>
              <a:xfrm>
                <a:off x="6096000" y="1117600"/>
                <a:ext cx="1777320" cy="429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Kubernetes/K8S</a:t>
                </a:r>
                <a:endParaRPr lang="zh-CN" altLang="en-US" sz="2400" dirty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525D61-08C3-3FD3-E8BF-3A11A66E5262}"/>
                  </a:ext>
                </a:extLst>
              </p:cNvPr>
              <p:cNvSpPr txBox="1"/>
              <p:nvPr/>
            </p:nvSpPr>
            <p:spPr>
              <a:xfrm>
                <a:off x="6096001" y="1620520"/>
                <a:ext cx="5059679" cy="29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开源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容器编排引擎，</a:t>
                </a:r>
                <a:r>
                  <a:rPr lang="zh-CN" altLang="en-US" sz="1400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用来对容器化应用进行自动化部署、 扩缩和管理</a:t>
                </a:r>
                <a:endParaRPr lang="zh-CN" altLang="en-US" sz="1400" dirty="0"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B8D4B6E-26CC-6E17-39EB-958FCAE32ADA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69193"/>
              <a:ext cx="155079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28855E2-AA56-3331-1BAE-C53871A73CFB}"/>
              </a:ext>
            </a:extLst>
          </p:cNvPr>
          <p:cNvGrpSpPr/>
          <p:nvPr/>
        </p:nvGrpSpPr>
        <p:grpSpPr>
          <a:xfrm>
            <a:off x="1293244" y="3654692"/>
            <a:ext cx="5972894" cy="968612"/>
            <a:chOff x="6085952" y="1379765"/>
            <a:chExt cx="4596491" cy="112731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8E35FF5-A220-93B8-C6D0-13000F7E8B42}"/>
                </a:ext>
              </a:extLst>
            </p:cNvPr>
            <p:cNvGrpSpPr/>
            <p:nvPr/>
          </p:nvGrpSpPr>
          <p:grpSpPr>
            <a:xfrm>
              <a:off x="6096001" y="1379765"/>
              <a:ext cx="4586442" cy="1127318"/>
              <a:chOff x="6096000" y="1117600"/>
              <a:chExt cx="5059680" cy="112731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10F37E-FF07-DBDC-35E7-F2F6CA52AC53}"/>
                  </a:ext>
                </a:extLst>
              </p:cNvPr>
              <p:cNvSpPr txBox="1"/>
              <p:nvPr/>
            </p:nvSpPr>
            <p:spPr>
              <a:xfrm>
                <a:off x="6096000" y="1117600"/>
                <a:ext cx="1777320" cy="429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Docker</a:t>
                </a:r>
                <a:endParaRPr lang="zh-CN" altLang="en-US" sz="2400" dirty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62A7B2-FDD3-61E1-763D-11BD62FD6935}"/>
                  </a:ext>
                </a:extLst>
              </p:cNvPr>
              <p:cNvSpPr txBox="1"/>
              <p:nvPr/>
            </p:nvSpPr>
            <p:spPr>
              <a:xfrm>
                <a:off x="6096001" y="1620520"/>
                <a:ext cx="5059679" cy="624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开源的应用容器引擎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可以将环境、代码、配置文件等一并打包到这个容器中，并发布和应用到任意平台中。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Docker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三大核心概念：镜像、容器、仓库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CE45B6E-C11A-53F0-AA71-9246B467B09A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69193"/>
              <a:ext cx="155079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6DA56A-8849-FDBF-B71D-7A6CD246FF8D}"/>
              </a:ext>
            </a:extLst>
          </p:cNvPr>
          <p:cNvGrpSpPr/>
          <p:nvPr/>
        </p:nvGrpSpPr>
        <p:grpSpPr>
          <a:xfrm>
            <a:off x="1306625" y="4932920"/>
            <a:ext cx="5972894" cy="1249713"/>
            <a:chOff x="6085952" y="1379765"/>
            <a:chExt cx="4596491" cy="145447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418B50B-5882-C2D4-C50E-28EC8695AE8B}"/>
                </a:ext>
              </a:extLst>
            </p:cNvPr>
            <p:cNvGrpSpPr/>
            <p:nvPr/>
          </p:nvGrpSpPr>
          <p:grpSpPr>
            <a:xfrm>
              <a:off x="6096001" y="1379765"/>
              <a:ext cx="4586442" cy="1454478"/>
              <a:chOff x="6096000" y="1117600"/>
              <a:chExt cx="5059680" cy="1454478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167E70C-1A0D-1985-831C-AA3A108672FA}"/>
                  </a:ext>
                </a:extLst>
              </p:cNvPr>
              <p:cNvSpPr txBox="1"/>
              <p:nvPr/>
            </p:nvSpPr>
            <p:spPr>
              <a:xfrm>
                <a:off x="6096000" y="1117600"/>
                <a:ext cx="1777320" cy="429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OpenShift</a:t>
                </a:r>
                <a:endParaRPr lang="zh-CN" altLang="en-US" sz="2400" dirty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05819-161F-E18D-EAE5-E0B93AC4F2B6}"/>
                  </a:ext>
                </a:extLst>
              </p:cNvPr>
              <p:cNvSpPr txBox="1"/>
              <p:nvPr/>
            </p:nvSpPr>
            <p:spPr>
              <a:xfrm>
                <a:off x="6096001" y="1620520"/>
                <a:ext cx="5059679" cy="951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以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Docker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作为容器引擎驱动，以</a:t>
                </a: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k8s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作为容器编排引擎组件的一套完整的基于容器的</a:t>
                </a:r>
                <a:r>
                  <a:rPr lang="zh-CN" altLang="en-US" sz="1400" b="1" dirty="0">
                    <a:solidFill>
                      <a:srgbClr val="FF0000"/>
                    </a:solidFill>
                    <a:effectLst/>
                  </a:rPr>
                  <a:t>应用云平台</a:t>
                </a:r>
                <a:r>
                  <a:rPr lang="zh-CN" altLang="en-US" sz="1400" dirty="0">
                    <a:solidFill>
                      <a:srgbClr val="000000"/>
                    </a:solidFill>
                    <a:effectLst/>
                  </a:rPr>
                  <a:t>。</a:t>
                </a:r>
                <a:endParaRPr lang="en-US" altLang="zh-CN" sz="1400" dirty="0">
                  <a:solidFill>
                    <a:srgbClr val="000000"/>
                  </a:solidFill>
                  <a:effectLst/>
                </a:endParaRPr>
              </a:p>
              <a:p>
                <a:pPr marL="0" marR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dirty="0">
                    <a:solidFill>
                      <a:srgbClr val="000000"/>
                    </a:solidFill>
                    <a:effectLst/>
                  </a:rPr>
                  <a:t>OpenShift = Kubernetes + Docker + Extensions</a:t>
                </a:r>
                <a:endParaRPr lang="zh-CN" altLang="en-US" sz="1400" dirty="0"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8533DD3-B2C1-101E-6167-2C0CE7D10AD9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69193"/>
              <a:ext cx="155079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A603203B-D616-D2E2-4246-E35EBBBE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48" y="3043961"/>
            <a:ext cx="2094898" cy="125403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20E8B0C-A58C-9779-4396-1BD0FF4F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00" y="4639593"/>
            <a:ext cx="1439403" cy="154304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7351D30-8E2B-6E49-CECD-DC3B7D31B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67" y="1110491"/>
            <a:ext cx="1470811" cy="14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6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2EB000-2CBC-5272-F1E7-B096BB844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F56FBB-28C3-E017-6149-2766D3F30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容器化的本质</a:t>
            </a:r>
          </a:p>
        </p:txBody>
      </p:sp>
      <p:pic>
        <p:nvPicPr>
          <p:cNvPr id="3" name="图片 99">
            <a:extLst>
              <a:ext uri="{FF2B5EF4-FFF2-40B4-BE49-F238E27FC236}">
                <a16:creationId xmlns:a16="http://schemas.microsoft.com/office/drawing/2014/main" id="{C1308B33-4AE7-A714-7795-764618BA600B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0" y="2936099"/>
            <a:ext cx="9510920" cy="2910782"/>
          </a:xfrm>
          <a:prstGeom prst="rect">
            <a:avLst/>
          </a:prstGeom>
          <a:noFill/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144251-478D-1066-4816-6E1CA30CE3BD}"/>
              </a:ext>
            </a:extLst>
          </p:cNvPr>
          <p:cNvSpPr txBox="1">
            <a:spLocks/>
          </p:cNvSpPr>
          <p:nvPr/>
        </p:nvSpPr>
        <p:spPr>
          <a:xfrm>
            <a:off x="608400" y="1490401"/>
            <a:ext cx="10804347" cy="1244174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</p:txBody>
      </p:sp>
    </p:spTree>
    <p:extLst>
      <p:ext uri="{BB962C8B-B14F-4D97-AF65-F5344CB8AC3E}">
        <p14:creationId xmlns:p14="http://schemas.microsoft.com/office/powerpoint/2010/main" val="42852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2522E5-CBA2-F40A-AFD0-756FB27D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架构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8C40424-9803-A11B-8F52-3638CCC7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9" y="1208897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10C007-FC85-1F99-860F-CD6DF111BFCF}"/>
              </a:ext>
            </a:extLst>
          </p:cNvPr>
          <p:cNvSpPr txBox="1"/>
          <p:nvPr/>
        </p:nvSpPr>
        <p:spPr>
          <a:xfrm>
            <a:off x="6645989" y="1208897"/>
            <a:ext cx="4859402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集群化部署：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Node + Work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上都会运行</a:t>
            </a:r>
            <a:r>
              <a:rPr lang="en-US" altLang="zh-CN" dirty="0"/>
              <a:t>kubelet</a:t>
            </a:r>
            <a:r>
              <a:rPr lang="zh-CN" altLang="en-US" dirty="0"/>
              <a:t>和</a:t>
            </a:r>
            <a:r>
              <a:rPr lang="en-US" altLang="zh-CN" dirty="0"/>
              <a:t>k-proxy</a:t>
            </a:r>
            <a:r>
              <a:rPr lang="zh-CN" altLang="en-US" dirty="0"/>
              <a:t>这两个组件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kubelet</a:t>
            </a:r>
            <a:r>
              <a:rPr lang="zh-CN" altLang="en-US" dirty="0"/>
              <a:t>保证容器（</a:t>
            </a:r>
            <a:r>
              <a:rPr lang="en-US" altLang="zh-CN" dirty="0"/>
              <a:t>containers</a:t>
            </a:r>
            <a:r>
              <a:rPr lang="zh-CN" altLang="en-US" dirty="0"/>
              <a:t>）都运行在 </a:t>
            </a:r>
            <a:r>
              <a:rPr lang="en-US" altLang="zh-CN" dirty="0"/>
              <a:t>pod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K-proxy</a:t>
            </a:r>
            <a:r>
              <a:rPr lang="zh-CN" altLang="en-US" dirty="0"/>
              <a:t>维护节点上的一些网络规则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Container</a:t>
            </a:r>
            <a:r>
              <a:rPr lang="zh-CN" altLang="en-US" dirty="0"/>
              <a:t>容器运行环境，为应用提供运行环境</a:t>
            </a:r>
          </a:p>
        </p:txBody>
      </p:sp>
    </p:spTree>
    <p:extLst>
      <p:ext uri="{BB962C8B-B14F-4D97-AF65-F5344CB8AC3E}">
        <p14:creationId xmlns:p14="http://schemas.microsoft.com/office/powerpoint/2010/main" val="25616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69C525-BF82-8A9D-BD61-AF0D73105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09212-D08F-EB91-5739-2D0BC723548F}"/>
              </a:ext>
            </a:extLst>
          </p:cNvPr>
          <p:cNvSpPr txBox="1">
            <a:spLocks/>
          </p:cNvSpPr>
          <p:nvPr/>
        </p:nvSpPr>
        <p:spPr>
          <a:xfrm>
            <a:off x="608400" y="1311214"/>
            <a:ext cx="7974883" cy="5011948"/>
          </a:xfrm>
        </p:spPr>
        <p:txBody>
          <a:bodyPr>
            <a:normAutofit fontScale="625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服务发现和负载均衡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通过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DNS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名称或自己的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IP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地址来暴露容器，负载均衡并分配网络流量，从而使部署稳定。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存储编排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允许你自动挂载你选择的存储系统，例如本地存储、公共云提供商等。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自动部署和回滚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你可以使用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描述已部署容器的所需状态， 它可以以受控的速率将实际状态更改为期望状态。 例如，你可以自动化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来为你的部署创建新容器， 删除现有容器并将它们的所有资源用于新容器。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自动完成装箱计算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提供许多节点组成的集群，在这个集群上运行容器化的任务。 你告诉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每个容器需要多少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CPU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和内存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(RAM)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。 </a:t>
            </a: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可以将这些容器按实际情况调度到你的节点上，以最佳方式利用你的资源。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自我修复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1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2100" dirty="0">
                <a:solidFill>
                  <a:srgbClr val="222222"/>
                </a:solidFill>
                <a:latin typeface="open sans" panose="020B0606030504020204" pitchFamily="34" charset="0"/>
              </a:rPr>
              <a:t>将重新启动失败的容器、替换容器、杀死不响应用户定义的运行状况检查的容器， 并且在准备好服务之前不将其通告给客户端。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密钥与配置管理</a:t>
            </a:r>
            <a:endParaRPr lang="zh-CN" alt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900" dirty="0">
                <a:solidFill>
                  <a:srgbClr val="222222"/>
                </a:solidFill>
                <a:latin typeface="open sans" panose="020B0606030504020204" pitchFamily="34" charset="0"/>
              </a:rPr>
              <a:t>Kubernetes </a:t>
            </a:r>
            <a:r>
              <a:rPr lang="zh-CN" altLang="en-US" sz="1900" dirty="0">
                <a:solidFill>
                  <a:srgbClr val="222222"/>
                </a:solidFill>
                <a:latin typeface="open sans" panose="020B0606030504020204" pitchFamily="34" charset="0"/>
              </a:rPr>
              <a:t>允许你存储和管理敏感信息，例如密码、</a:t>
            </a:r>
            <a:r>
              <a:rPr lang="en-US" altLang="zh-CN" sz="1900" dirty="0">
                <a:solidFill>
                  <a:srgbClr val="222222"/>
                </a:solidFill>
                <a:latin typeface="open sans" panose="020B0606030504020204" pitchFamily="34" charset="0"/>
              </a:rPr>
              <a:t>OAuth </a:t>
            </a:r>
            <a:r>
              <a:rPr lang="zh-CN" altLang="en-US" sz="1900" dirty="0">
                <a:solidFill>
                  <a:srgbClr val="222222"/>
                </a:solidFill>
                <a:latin typeface="open sans" panose="020B0606030504020204" pitchFamily="34" charset="0"/>
              </a:rPr>
              <a:t>令牌和 </a:t>
            </a:r>
            <a:r>
              <a:rPr lang="en-US" altLang="zh-CN" sz="1900" dirty="0">
                <a:solidFill>
                  <a:srgbClr val="222222"/>
                </a:solidFill>
                <a:latin typeface="open sans" panose="020B0606030504020204" pitchFamily="34" charset="0"/>
              </a:rPr>
              <a:t>ssh </a:t>
            </a:r>
            <a:r>
              <a:rPr lang="zh-CN" altLang="en-US" sz="1900" dirty="0">
                <a:solidFill>
                  <a:srgbClr val="222222"/>
                </a:solidFill>
                <a:latin typeface="open sans" panose="020B0606030504020204" pitchFamily="34" charset="0"/>
              </a:rPr>
              <a:t>密钥。 你可以在不重建容器镜像的情况下部署和更新密钥和应用程序配置，也无需在堆栈配置中暴露密钥。</a:t>
            </a:r>
          </a:p>
        </p:txBody>
      </p:sp>
    </p:spTree>
    <p:extLst>
      <p:ext uri="{BB962C8B-B14F-4D97-AF65-F5344CB8AC3E}">
        <p14:creationId xmlns:p14="http://schemas.microsoft.com/office/powerpoint/2010/main" val="6208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0FBE51-F858-489C-04E2-F325AE193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核心功能的“全景图”</a:t>
            </a:r>
          </a:p>
        </p:txBody>
      </p:sp>
      <p:pic>
        <p:nvPicPr>
          <p:cNvPr id="3" name="内容占位符 6">
            <a:extLst>
              <a:ext uri="{FF2B5EF4-FFF2-40B4-BE49-F238E27FC236}">
                <a16:creationId xmlns:a16="http://schemas.microsoft.com/office/drawing/2014/main" id="{D723C0FA-E34B-894F-37C2-68919689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62" y="1266377"/>
            <a:ext cx="9664417" cy="47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F31402D-E635-4E68-BD1F-3A11352616B1}"/>
              </a:ext>
            </a:extLst>
          </p:cNvPr>
          <p:cNvSpPr txBox="1"/>
          <p:nvPr/>
        </p:nvSpPr>
        <p:spPr>
          <a:xfrm>
            <a:off x="4884823" y="2875002"/>
            <a:ext cx="3987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配置拆解</a:t>
            </a:r>
            <a:endParaRPr lang="en-US" altLang="zh-CN" sz="6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6EDCBD-0D73-428F-92E8-2F1CB3814211}"/>
              </a:ext>
            </a:extLst>
          </p:cNvPr>
          <p:cNvSpPr txBox="1"/>
          <p:nvPr/>
        </p:nvSpPr>
        <p:spPr>
          <a:xfrm>
            <a:off x="2669304" y="2778434"/>
            <a:ext cx="1144544" cy="135421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4BD086-4907-44C2-9E29-797F0FA6A164}"/>
              </a:ext>
            </a:extLst>
          </p:cNvPr>
          <p:cNvSpPr txBox="1"/>
          <p:nvPr/>
        </p:nvSpPr>
        <p:spPr>
          <a:xfrm>
            <a:off x="5439910" y="3798332"/>
            <a:ext cx="372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kumimoji="1" lang="en-US" altLang="zh-CN" sz="1800" dirty="0">
                <a:solidFill>
                  <a:schemeClr val="bg1">
                    <a:alpha val="52000"/>
                  </a:schemeClr>
                </a:solidFill>
              </a:rPr>
              <a:t>Achievement</a:t>
            </a:r>
            <a:endParaRPr lang="zh-CN" altLang="en-US" sz="1800" dirty="0">
              <a:solidFill>
                <a:schemeClr val="bg1">
                  <a:alpha val="5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6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E1403B-3BDB-0F3E-67B5-588AC3F3E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2148C-ED89-5879-813A-47CEE26221EA}"/>
              </a:ext>
            </a:extLst>
          </p:cNvPr>
          <p:cNvSpPr txBox="1">
            <a:spLocks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Pod</a:t>
            </a:r>
            <a:r>
              <a:rPr lang="zh-CN" altLang="en-US"/>
              <a:t>，是 </a:t>
            </a:r>
            <a:r>
              <a:rPr lang="en-US" altLang="zh-CN"/>
              <a:t>Kubernetes </a:t>
            </a:r>
            <a:r>
              <a:rPr lang="zh-CN" altLang="en-US"/>
              <a:t>项目中最小的 </a:t>
            </a:r>
            <a:r>
              <a:rPr lang="en-US" altLang="zh-CN"/>
              <a:t>API </a:t>
            </a:r>
            <a:r>
              <a:rPr lang="zh-CN" altLang="en-US"/>
              <a:t>对象。如果换一个更专业的说法，我们可以这样描述：</a:t>
            </a:r>
            <a:r>
              <a:rPr lang="en-US" altLang="zh-CN"/>
              <a:t>Pod</a:t>
            </a:r>
            <a:r>
              <a:rPr lang="zh-CN" altLang="en-US"/>
              <a:t>，是 </a:t>
            </a:r>
            <a:r>
              <a:rPr lang="en-US" altLang="zh-CN"/>
              <a:t>Kubernetes </a:t>
            </a:r>
            <a:r>
              <a:rPr lang="zh-CN" altLang="en-US"/>
              <a:t>项目的原子调度单位</a:t>
            </a:r>
            <a:r>
              <a:rPr lang="en-US" altLang="zh-CN"/>
              <a:t>;</a:t>
            </a:r>
            <a:r>
              <a:rPr lang="zh-CN" altLang="en-US"/>
              <a:t> 项目中的最小编排单位</a:t>
            </a:r>
            <a:endParaRPr lang="en-US" altLang="zh-CN"/>
          </a:p>
          <a:p>
            <a:r>
              <a:rPr lang="zh-CN" altLang="en-US"/>
              <a:t>只是一个逻辑概念。</a:t>
            </a:r>
            <a:r>
              <a:rPr lang="en-US" altLang="zh-CN"/>
              <a:t> Kubernetes </a:t>
            </a:r>
            <a:r>
              <a:rPr lang="zh-CN" altLang="en-US"/>
              <a:t>真正处理的，还是宿主机操作系统上 </a:t>
            </a:r>
            <a:r>
              <a:rPr lang="en-US" altLang="zh-CN"/>
              <a:t>Linux </a:t>
            </a:r>
            <a:r>
              <a:rPr lang="zh-CN" altLang="en-US"/>
              <a:t>容器的 </a:t>
            </a:r>
            <a:r>
              <a:rPr lang="en-US" altLang="zh-CN"/>
              <a:t>Namespace</a:t>
            </a:r>
            <a:r>
              <a:rPr lang="zh-CN" altLang="en-US"/>
              <a:t>和 </a:t>
            </a:r>
            <a:r>
              <a:rPr lang="en-US" altLang="zh-CN"/>
              <a:t>Cgroups</a:t>
            </a:r>
            <a:r>
              <a:rPr lang="zh-CN" altLang="en-US"/>
              <a:t>，而并不存在一个所谓的 </a:t>
            </a:r>
            <a:r>
              <a:rPr lang="en-US" altLang="zh-CN"/>
              <a:t>Pod </a:t>
            </a:r>
            <a:r>
              <a:rPr lang="zh-CN" altLang="en-US"/>
              <a:t>的边界或者隔离环境。</a:t>
            </a:r>
            <a:endParaRPr lang="en-US" altLang="zh-CN"/>
          </a:p>
          <a:p>
            <a:r>
              <a:rPr lang="zh-CN" altLang="en-US"/>
              <a:t>所有 </a:t>
            </a:r>
            <a:r>
              <a:rPr lang="en-US" altLang="zh-CN"/>
              <a:t>Init Container </a:t>
            </a:r>
            <a:r>
              <a:rPr lang="zh-CN" altLang="en-US"/>
              <a:t>定义的容器，都会比 </a:t>
            </a:r>
            <a:r>
              <a:rPr lang="en-US" altLang="zh-CN"/>
              <a:t>spec.containers </a:t>
            </a:r>
            <a:r>
              <a:rPr lang="zh-CN" altLang="en-US"/>
              <a:t>定义的用户容器先启动。并且，</a:t>
            </a:r>
            <a:r>
              <a:rPr lang="en-US" altLang="zh-CN"/>
              <a:t>Init Container </a:t>
            </a:r>
            <a:r>
              <a:rPr lang="zh-CN" altLang="en-US"/>
              <a:t>容器会按顺序逐一启动，而直到它们都启动并且退出了，用户容器才会启动。</a:t>
            </a:r>
            <a:endParaRPr lang="en-US" altLang="zh-CN"/>
          </a:p>
          <a:p>
            <a:r>
              <a:rPr lang="en-US" altLang="zh-CN"/>
              <a:t>Pod </a:t>
            </a:r>
            <a:r>
              <a:rPr lang="zh-CN" altLang="en-US"/>
              <a:t>里最重要的字段当属“</a:t>
            </a:r>
            <a:r>
              <a:rPr lang="en-US" altLang="zh-CN"/>
              <a:t>Containers”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2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CC6260-56D7-DD29-D4F4-445D3A954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71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36036cfb-cfe9-4e8a-b502-aed772d2bf50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D6EF0"/>
      </a:accent1>
      <a:accent2>
        <a:srgbClr val="1783EF"/>
      </a:accent2>
      <a:accent3>
        <a:srgbClr val="64C0FF"/>
      </a:accent3>
      <a:accent4>
        <a:srgbClr val="93D8FF"/>
      </a:accent4>
      <a:accent5>
        <a:srgbClr val="EFF1FE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OPPOSans B"/>
        <a:ea typeface=" OPPOsans Heavy"/>
        <a:cs typeface=""/>
      </a:majorFont>
      <a:minorFont>
        <a:latin typeface="OPPOSans R"/>
        <a:ea typeface="OPPOsans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15204</TotalTime>
  <Words>1360</Words>
  <Application>Microsoft Office PowerPoint</Application>
  <PresentationFormat>宽屏</PresentationFormat>
  <Paragraphs>87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 OPPOsans Heavy</vt:lpstr>
      <vt:lpstr>-apple-system</vt:lpstr>
      <vt:lpstr>OPPOSans R</vt:lpstr>
      <vt:lpstr>OPPOsans Regular</vt:lpstr>
      <vt:lpstr>SFMono-Regular</vt:lpstr>
      <vt:lpstr>阿里巴巴普惠体</vt:lpstr>
      <vt:lpstr>等线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DS</dc:creator>
  <cp:lastModifiedBy>王 柏强</cp:lastModifiedBy>
  <cp:revision>43</cp:revision>
  <dcterms:created xsi:type="dcterms:W3CDTF">2022-01-28T08:55:59Z</dcterms:created>
  <dcterms:modified xsi:type="dcterms:W3CDTF">2023-06-07T12:53:50Z</dcterms:modified>
</cp:coreProperties>
</file>