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2" r:id="rId3"/>
    <p:sldId id="257" r:id="rId4"/>
    <p:sldId id="294" r:id="rId5"/>
    <p:sldId id="307" r:id="rId6"/>
    <p:sldId id="261" r:id="rId7"/>
    <p:sldId id="259" r:id="rId8"/>
    <p:sldId id="297" r:id="rId9"/>
    <p:sldId id="299" r:id="rId10"/>
    <p:sldId id="309" r:id="rId11"/>
    <p:sldId id="310" r:id="rId12"/>
    <p:sldId id="311" r:id="rId13"/>
    <p:sldId id="264" r:id="rId14"/>
    <p:sldId id="258" r:id="rId15"/>
    <p:sldId id="263" r:id="rId16"/>
    <p:sldId id="265" r:id="rId17"/>
    <p:sldId id="266" r:id="rId18"/>
    <p:sldId id="268" r:id="rId19"/>
    <p:sldId id="267" r:id="rId20"/>
    <p:sldId id="269" r:id="rId21"/>
    <p:sldId id="270" r:id="rId22"/>
    <p:sldId id="275" r:id="rId23"/>
    <p:sldId id="271" r:id="rId24"/>
    <p:sldId id="272" r:id="rId25"/>
    <p:sldId id="273" r:id="rId26"/>
    <p:sldId id="274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9" r:id="rId40"/>
    <p:sldId id="288" r:id="rId41"/>
    <p:sldId id="290" r:id="rId42"/>
    <p:sldId id="291" r:id="rId43"/>
    <p:sldId id="292" r:id="rId44"/>
    <p:sldId id="293" r:id="rId45"/>
    <p:sldId id="295" r:id="rId46"/>
    <p:sldId id="296" r:id="rId47"/>
    <p:sldId id="298" r:id="rId48"/>
    <p:sldId id="300" r:id="rId49"/>
    <p:sldId id="301" r:id="rId50"/>
    <p:sldId id="302" r:id="rId51"/>
    <p:sldId id="303" r:id="rId52"/>
    <p:sldId id="304" r:id="rId53"/>
    <p:sldId id="305" r:id="rId54"/>
  </p:sldIdLst>
  <p:sldSz cx="12192000" cy="6858000"/>
  <p:notesSz cx="6858000" cy="9144000"/>
  <p:custDataLst>
    <p:tags r:id="rId5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96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2023/6/7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zh-cn/docs/concepts/overview/working-with-objects/kubernetes-objects/#kubernetes-object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Kubernetes</a:t>
            </a:r>
            <a:r>
              <a:rPr lang="zh-CN" altLang="en-US" dirty="0"/>
              <a:t>概念及功能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6DF0B-D06E-8AFE-D474-28E99BCDD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Deployment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A222D-96A3-9FF5-ACB7-19AAFFE3C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677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6F65A-FF54-E1F0-9E2C-198CB023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D1B0F-D159-41B1-DD6E-F0F572B06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type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4910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3835B-AD22-D19B-3D2B-AB7F20EF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4D31A-9979-6315-DD10-CAF4BFD18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默认入口域名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Tls</a:t>
            </a:r>
            <a:endParaRPr lang="en-US" altLang="zh-CN" dirty="0"/>
          </a:p>
          <a:p>
            <a:pPr lvl="1"/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Edge: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应用的加解密都在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router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上完成；客户端到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router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之间是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https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router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到应用之间是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http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lvl="1"/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Passthrough: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应用的加解密有应用自己完成；客户端到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router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之间是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https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router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到应用之间也是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https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router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只是做个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https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的透传。</a:t>
            </a:r>
            <a:endParaRPr lang="en-US" altLang="zh-CN" dirty="0">
              <a:solidFill>
                <a:srgbClr val="404040"/>
              </a:solidFill>
              <a:latin typeface="-apple-system"/>
            </a:endParaRPr>
          </a:p>
          <a:p>
            <a:pPr lvl="1"/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Reencryption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: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全链路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https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，应用本身做了加密，在应用和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router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之间做一次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https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认证；客户端和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router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之间再做一次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https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认证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4430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Components of Kubernetes">
            <a:extLst>
              <a:ext uri="{FF2B5EF4-FFF2-40B4-BE49-F238E27FC236}">
                <a16:creationId xmlns:a16="http://schemas.microsoft.com/office/drawing/2014/main" id="{EA403B7A-BB1A-8537-88AB-A0C4430EFD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Kubernetes 的组件">
            <a:extLst>
              <a:ext uri="{FF2B5EF4-FFF2-40B4-BE49-F238E27FC236}">
                <a16:creationId xmlns:a16="http://schemas.microsoft.com/office/drawing/2014/main" id="{40F1C84E-E9FE-3112-DCB6-26706B6CC7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EB3D35-5208-18D2-2721-12A804B21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68" y="1408478"/>
            <a:ext cx="10525664" cy="4944259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85F12628-C81E-69EF-7B26-1AF450D6D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/>
          <a:lstStyle/>
          <a:p>
            <a:r>
              <a:rPr lang="en-US" altLang="zh-CN" dirty="0"/>
              <a:t>K8S</a:t>
            </a:r>
            <a:r>
              <a:rPr lang="zh-CN" altLang="en-US" dirty="0"/>
              <a:t>架构图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0114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K8S</a:t>
            </a:r>
            <a:r>
              <a:rPr lang="zh-CN" altLang="en-US" dirty="0"/>
              <a:t>集群内每个节点上安装一个 </a:t>
            </a:r>
            <a:r>
              <a:rPr dirty="0" err="1"/>
              <a:t>容器运行时（CRI</a:t>
            </a:r>
            <a:r>
              <a:rPr dirty="0"/>
              <a:t>）</a:t>
            </a:r>
          </a:p>
          <a:p>
            <a:r>
              <a:rPr dirty="0"/>
              <a:t>Docker </a:t>
            </a:r>
            <a:r>
              <a:rPr dirty="0" err="1"/>
              <a:t>使用的是</a:t>
            </a:r>
            <a:r>
              <a:rPr dirty="0"/>
              <a:t> </a:t>
            </a:r>
            <a:r>
              <a:rPr dirty="0" err="1"/>
              <a:t>containerd</a:t>
            </a:r>
            <a:r>
              <a:rPr dirty="0"/>
              <a:t> </a:t>
            </a:r>
            <a:r>
              <a:rPr dirty="0" err="1"/>
              <a:t>作为其运行时</a:t>
            </a:r>
            <a:r>
              <a:rPr dirty="0"/>
              <a:t>；</a:t>
            </a:r>
          </a:p>
          <a:p>
            <a:r>
              <a:rPr dirty="0"/>
              <a:t>Kubernetes </a:t>
            </a:r>
            <a:r>
              <a:rPr dirty="0" err="1"/>
              <a:t>支持</a:t>
            </a:r>
            <a:r>
              <a:rPr dirty="0"/>
              <a:t> </a:t>
            </a:r>
            <a:r>
              <a:rPr dirty="0" err="1"/>
              <a:t>containerd，CRI-O</a:t>
            </a:r>
            <a:r>
              <a:rPr dirty="0"/>
              <a:t> </a:t>
            </a:r>
            <a:r>
              <a:rPr dirty="0" err="1"/>
              <a:t>等多种容器运行时</a:t>
            </a:r>
            <a:endParaRPr lang="en-US" dirty="0"/>
          </a:p>
          <a:p>
            <a:endParaRPr lang="en-US" dirty="0"/>
          </a:p>
          <a:p>
            <a:pPr algn="l"/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Container Runtime Interface (CRI)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CRI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（容器运行时接口）是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Kubernetes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用来控制创建和管理容器的不同运行时的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API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，它使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Kubernetes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更容易使用不同的容器运行时。它一个插件接口，这意味着任何符合该标准实现的容器运行时都可以被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Kubernetes </a:t>
            </a:r>
            <a:r>
              <a:rPr lang="zh-CN" altLang="en-US" b="0" i="0">
                <a:solidFill>
                  <a:srgbClr val="121212"/>
                </a:solidFill>
                <a:effectLst/>
                <a:latin typeface="-apple-system"/>
              </a:rPr>
              <a:t>所使用。</a:t>
            </a:r>
          </a:p>
          <a:p>
            <a:endParaRPr dirty="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A98EB00-2F58-4856-8F6F-C211A20DA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959" y="0"/>
            <a:ext cx="8248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010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9DDBA-62CB-564A-85E9-A60B7F05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Service </a:t>
            </a:r>
            <a:r>
              <a:rPr lang="zh-CN" alt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与 </a:t>
            </a:r>
            <a:r>
              <a:rPr lang="en-US" altLang="zh-CN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Pod </a:t>
            </a:r>
            <a:r>
              <a:rPr lang="zh-CN" alt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的 </a:t>
            </a:r>
            <a:r>
              <a:rPr lang="en-US" altLang="zh-CN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DNS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5F305-565B-8AE6-BE35-4627CD137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如果一组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Pod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（称为“后端”）为集群内的其他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Pod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（称为“前端”）提供功能， 那么前端如何找出并跟踪要连接的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IP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地址，以便前端可以使用提供工作负载的后端部分？</a:t>
            </a:r>
            <a:endParaRPr lang="en-US" altLang="zh-CN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Service API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是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的组成部分，它是一种抽象，帮助你通过网络暴露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Pod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组合。</a:t>
            </a:r>
            <a:endParaRPr lang="en-US" altLang="zh-CN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Service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在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中是一个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hlinkClick r:id="rId2"/>
              </a:rPr>
              <a:t>对象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（与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Pod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或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ConfigMap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类似的对象）</a:t>
            </a:r>
            <a:endParaRPr lang="en-US" altLang="zh-CN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支持两种基本的服务发现模式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——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环境变量和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DNS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。</a:t>
            </a:r>
          </a:p>
          <a:p>
            <a:pPr lvl="1"/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环境变量</a:t>
            </a:r>
          </a:p>
          <a:p>
            <a:pPr lvl="1"/>
            <a:r>
              <a:rPr lang="zh-CN" altLang="en-US" dirty="0"/>
              <a:t>在整个集群中都启用了 </a:t>
            </a:r>
            <a:r>
              <a:rPr lang="en-US" altLang="zh-CN" dirty="0"/>
              <a:t>DNS</a:t>
            </a:r>
            <a:r>
              <a:rPr lang="zh-CN" altLang="en-US" dirty="0"/>
              <a:t>，则所有 </a:t>
            </a:r>
            <a:r>
              <a:rPr lang="en-US" altLang="zh-CN" dirty="0"/>
              <a:t>Pod </a:t>
            </a:r>
            <a:r>
              <a:rPr lang="zh-CN" altLang="en-US" dirty="0"/>
              <a:t>都应该能够通过其 </a:t>
            </a:r>
            <a:r>
              <a:rPr lang="en-US" altLang="zh-CN" dirty="0"/>
              <a:t>DNS </a:t>
            </a:r>
            <a:r>
              <a:rPr lang="zh-CN" altLang="en-US" dirty="0"/>
              <a:t>名称自动解析服务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3299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5D992-D371-EC01-FAE9-A510239D8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C22291-5896-7AF2-317C-43F7407A6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前端能不能使用容器化部署</a:t>
            </a:r>
          </a:p>
        </p:txBody>
      </p:sp>
    </p:spTree>
    <p:extLst>
      <p:ext uri="{BB962C8B-B14F-4D97-AF65-F5344CB8AC3E}">
        <p14:creationId xmlns:p14="http://schemas.microsoft.com/office/powerpoint/2010/main" val="1887068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4DFE4-1A08-6167-7132-09D64A55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Deployment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规约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4E5301-0235-8944-A3C6-627C91AF5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b="0" i="0" dirty="0">
                <a:solidFill>
                  <a:srgbClr val="222222"/>
                </a:solidFill>
                <a:effectLst/>
                <a:latin typeface="SFMono-Regular"/>
              </a:rPr>
              <a:t>.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SFMono-Regular"/>
              </a:rPr>
              <a:t>apiVersion</a:t>
            </a:r>
            <a:endParaRPr lang="en-US" altLang="zh-CN" b="0" i="0" dirty="0">
              <a:solidFill>
                <a:srgbClr val="222222"/>
              </a:solidFill>
              <a:effectLst/>
              <a:latin typeface="SFMono-Regular"/>
            </a:endParaRPr>
          </a:p>
          <a:p>
            <a:pPr lvl="1"/>
            <a:r>
              <a:rPr lang="en-US" altLang="zh-CN" b="0" i="0" dirty="0">
                <a:solidFill>
                  <a:srgbClr val="222222"/>
                </a:solidFill>
                <a:effectLst/>
                <a:latin typeface="SFMono-Regular"/>
              </a:rPr>
              <a:t>.kind</a:t>
            </a:r>
            <a:endParaRPr lang="en-US" altLang="zh-CN" dirty="0">
              <a:solidFill>
                <a:srgbClr val="222222"/>
              </a:solidFill>
              <a:latin typeface="SFMono-Regular"/>
            </a:endParaRPr>
          </a:p>
          <a:p>
            <a:pPr lvl="1"/>
            <a:r>
              <a:rPr lang="en-US" altLang="zh-CN" b="0" i="0" dirty="0">
                <a:solidFill>
                  <a:srgbClr val="222222"/>
                </a:solidFill>
                <a:effectLst/>
                <a:latin typeface="SFMono-Regular"/>
              </a:rPr>
              <a:t>.metadata</a:t>
            </a:r>
          </a:p>
          <a:p>
            <a:pPr lvl="1"/>
            <a:r>
              <a:rPr lang="en-US" altLang="zh-CN" b="0" i="0" dirty="0">
                <a:solidFill>
                  <a:srgbClr val="222222"/>
                </a:solidFill>
                <a:effectLst/>
                <a:latin typeface="SFMono-Regular"/>
              </a:rPr>
              <a:t>.spec</a:t>
            </a:r>
          </a:p>
          <a:p>
            <a:pPr lvl="2"/>
            <a:r>
              <a:rPr lang="en-US" altLang="zh-CN" b="0" i="0" dirty="0">
                <a:solidFill>
                  <a:srgbClr val="222222"/>
                </a:solidFill>
                <a:effectLst/>
                <a:latin typeface="SFMono-Regular"/>
              </a:rPr>
              <a:t>.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SFMono-Regular"/>
              </a:rPr>
              <a:t>spec.template</a:t>
            </a:r>
            <a:endParaRPr lang="en-US" altLang="zh-CN" dirty="0">
              <a:solidFill>
                <a:srgbClr val="222222"/>
              </a:solidFill>
              <a:latin typeface="SFMono-Regular"/>
            </a:endParaRPr>
          </a:p>
          <a:p>
            <a:pPr lvl="2"/>
            <a:r>
              <a:rPr lang="en-US" altLang="zh-CN" b="0" i="0" dirty="0">
                <a:solidFill>
                  <a:srgbClr val="222222"/>
                </a:solidFill>
                <a:effectLst/>
                <a:latin typeface="SFMono-Regular"/>
              </a:rPr>
              <a:t>.spec.selector</a:t>
            </a:r>
          </a:p>
          <a:p>
            <a:pPr lvl="2"/>
            <a:r>
              <a:rPr lang="en-US" altLang="zh-CN" b="0" i="0" dirty="0">
                <a:solidFill>
                  <a:srgbClr val="222222"/>
                </a:solidFill>
                <a:effectLst/>
                <a:latin typeface="SFMono-Regular"/>
              </a:rPr>
              <a:t>.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SFMono-Regular"/>
              </a:rPr>
              <a:t>spec.replicas</a:t>
            </a:r>
            <a:endParaRPr lang="en-US" altLang="zh-CN" b="0" i="0" dirty="0">
              <a:solidFill>
                <a:srgbClr val="222222"/>
              </a:solidFill>
              <a:effectLst/>
              <a:latin typeface="SFMono-Regular"/>
            </a:endParaRPr>
          </a:p>
          <a:p>
            <a:pPr lvl="2"/>
            <a:r>
              <a:rPr lang="en-US" altLang="zh-CN" b="0" i="0" dirty="0">
                <a:solidFill>
                  <a:srgbClr val="FF0000"/>
                </a:solidFill>
                <a:effectLst/>
                <a:latin typeface="SFMono-Regular"/>
              </a:rPr>
              <a:t>.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SFMono-Regular"/>
              </a:rPr>
              <a:t>spec.strategy.type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SFMono-Regular"/>
              </a:rPr>
              <a:t>==Recreate</a:t>
            </a:r>
            <a:r>
              <a:rPr lang="zh-CN" altLang="en-US" dirty="0">
                <a:solidFill>
                  <a:srgbClr val="FF0000"/>
                </a:solidFill>
                <a:latin typeface="SFMono-Regular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SFMono-Regular"/>
              </a:rPr>
              <a:t>/ </a:t>
            </a:r>
            <a:r>
              <a:rPr lang="en-US" altLang="zh-CN" dirty="0" err="1">
                <a:solidFill>
                  <a:srgbClr val="FF0000"/>
                </a:solidFill>
                <a:latin typeface="SFMono-Regular"/>
              </a:rPr>
              <a:t>RollingUpdate</a:t>
            </a:r>
            <a:endParaRPr lang="en-US" altLang="zh-CN" dirty="0">
              <a:solidFill>
                <a:srgbClr val="FF0000"/>
              </a:solidFill>
              <a:latin typeface="SFMono-Regular"/>
            </a:endParaRPr>
          </a:p>
          <a:p>
            <a:pPr lvl="2"/>
            <a:r>
              <a:rPr lang="en-US" altLang="zh-CN" b="0" i="0" dirty="0">
                <a:solidFill>
                  <a:srgbClr val="222222"/>
                </a:solidFill>
                <a:effectLst/>
                <a:latin typeface="SFMono-Regular"/>
              </a:rPr>
              <a:t>.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SFMono-Regular"/>
              </a:rPr>
              <a:t>spec.strategy.rollingUpdate.maxUnavailable</a:t>
            </a:r>
            <a:endParaRPr lang="en-US" altLang="zh-CN" b="0" i="0" dirty="0">
              <a:solidFill>
                <a:srgbClr val="222222"/>
              </a:solidFill>
              <a:effectLst/>
              <a:latin typeface="SFMono-Regular"/>
            </a:endParaRPr>
          </a:p>
          <a:p>
            <a:pPr lvl="2"/>
            <a:r>
              <a:rPr lang="en-US" altLang="zh-CN" b="0" i="0" dirty="0">
                <a:solidFill>
                  <a:srgbClr val="222222"/>
                </a:solidFill>
                <a:effectLst/>
                <a:latin typeface="SFMono-Regular"/>
              </a:rPr>
              <a:t>.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SFMono-Regular"/>
              </a:rPr>
              <a:t>spec.strategy.rollingUpdate.maxSurge</a:t>
            </a:r>
            <a:endParaRPr lang="en-US" altLang="zh-CN" b="0" i="0" dirty="0">
              <a:solidFill>
                <a:srgbClr val="222222"/>
              </a:solidFill>
              <a:effectLst/>
              <a:latin typeface="SFMono-Regular"/>
            </a:endParaRPr>
          </a:p>
          <a:p>
            <a:pPr lvl="2"/>
            <a:r>
              <a:rPr lang="en-US" altLang="zh-CN" b="0" i="0" dirty="0">
                <a:solidFill>
                  <a:srgbClr val="222222"/>
                </a:solidFill>
                <a:effectLst/>
                <a:latin typeface="SFMono-Regular"/>
              </a:rPr>
              <a:t>.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SFMono-Regular"/>
              </a:rPr>
              <a:t>spec.minReadySeconds</a:t>
            </a:r>
            <a:endParaRPr lang="en-US" altLang="zh-CN" b="0" i="0" dirty="0">
              <a:solidFill>
                <a:srgbClr val="222222"/>
              </a:solidFill>
              <a:effectLst/>
              <a:latin typeface="SFMono-Regular"/>
            </a:endParaRPr>
          </a:p>
          <a:p>
            <a:pPr lvl="2"/>
            <a:r>
              <a:rPr lang="en-US" altLang="zh-CN" b="0" i="0" dirty="0">
                <a:solidFill>
                  <a:srgbClr val="222222"/>
                </a:solidFill>
                <a:effectLst/>
                <a:latin typeface="SFMono-Regular"/>
              </a:rPr>
              <a:t>.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SFMono-Regular"/>
              </a:rPr>
              <a:t>spec.revisionHistoryLimit</a:t>
            </a:r>
            <a:endParaRPr lang="zh-CN" altLang="en-US" b="0" i="0" dirty="0">
              <a:solidFill>
                <a:srgbClr val="FF0000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318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FA801-F662-021B-5B7E-90D5D56F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StatefulSet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CD63CC-0925-7C33-C01F-01612AB41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StatefulSet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是用来管理有状态应用的工作负载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API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对象。</a:t>
            </a:r>
          </a:p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Deployment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不同的是，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StatefulSet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为它们的每个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Pod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维护了一个有粘性的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ID</a:t>
            </a:r>
            <a:r>
              <a:rPr lang="zh-CN" altLang="en-US" dirty="0">
                <a:solidFill>
                  <a:srgbClr val="222222"/>
                </a:solidFill>
                <a:latin typeface="open sans" panose="020B0606030504020204" pitchFamily="34" charset="0"/>
              </a:rPr>
              <a:t>：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无论怎么调度，每个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Pod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都有一个永久不变的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ID</a:t>
            </a:r>
          </a:p>
          <a:p>
            <a:endParaRPr lang="en-US" altLang="zh-CN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44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2FCE5-1515-6BD9-5B10-0DACE356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ECS OpenShift K</a:t>
            </a:r>
            <a:r>
              <a:rPr lang="zh-CN" altLang="en-US" dirty="0"/>
              <a:t>ubernetes</a:t>
            </a:r>
            <a:r>
              <a:rPr lang="en-US" altLang="zh-CN" dirty="0"/>
              <a:t> Docker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54F07-4B84-7527-7210-CA54AC486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2368536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n-ea"/>
              </a:rPr>
              <a:t>ECS: Enterprise Container Service, PaaS</a:t>
            </a:r>
          </a:p>
          <a:p>
            <a:pPr algn="l"/>
            <a:r>
              <a:rPr lang="en-US" altLang="zh-CN" dirty="0">
                <a:latin typeface="+mn-ea"/>
              </a:rPr>
              <a:t>Docker</a:t>
            </a:r>
            <a:r>
              <a:rPr lang="zh-CN" altLang="en-US" dirty="0">
                <a:latin typeface="+mn-ea"/>
              </a:rPr>
              <a:t>：容器引擎，</a:t>
            </a:r>
            <a:r>
              <a:rPr lang="en-US" altLang="zh-CN" dirty="0">
                <a:latin typeface="+mn-ea"/>
              </a:rPr>
              <a:t>Docker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三大核心概念：镜像、容器、仓库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Kubernetes: </a:t>
            </a:r>
            <a:r>
              <a:rPr lang="zh-CN" altLang="en-US" dirty="0">
                <a:latin typeface="+mn-ea"/>
              </a:rPr>
              <a:t>容器编排引擎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OpenShift: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n-ea"/>
              </a:rPr>
              <a:t> 以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+mn-ea"/>
              </a:rPr>
              <a:t>Docker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n-ea"/>
              </a:rPr>
              <a:t>作为容器引擎驱动，以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+mn-ea"/>
              </a:rPr>
              <a:t>k8s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n-ea"/>
              </a:rPr>
              <a:t>作为容器编排引擎组件</a:t>
            </a:r>
            <a:r>
              <a:rPr lang="zh-CN" altLang="en-US" dirty="0">
                <a:solidFill>
                  <a:srgbClr val="4D4D4D"/>
                </a:solidFill>
                <a:latin typeface="+mn-ea"/>
              </a:rPr>
              <a:t>的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n-ea"/>
              </a:rPr>
              <a:t>一套完整的基于容器的应用云平台，</a:t>
            </a:r>
            <a:r>
              <a:rPr lang="en-US" altLang="zh-CN" dirty="0">
                <a:latin typeface="+mn-ea"/>
              </a:rPr>
              <a:t>OpenShift = Kubernetes + Docker +</a:t>
            </a:r>
            <a:r>
              <a:rPr lang="en-US" altLang="zh-CN" b="0" i="0" dirty="0">
                <a:effectLst/>
                <a:latin typeface="+mn-ea"/>
              </a:rPr>
              <a:t> Extensions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A8AE63-308F-A654-57C1-034A501DA4E1}"/>
              </a:ext>
            </a:extLst>
          </p:cNvPr>
          <p:cNvSpPr txBox="1"/>
          <p:nvPr/>
        </p:nvSpPr>
        <p:spPr>
          <a:xfrm>
            <a:off x="608400" y="4035567"/>
            <a:ext cx="6094602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中几个常见的容器运行时：</a:t>
            </a:r>
            <a:endParaRPr lang="en-US" altLang="zh-CN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u="none" strike="noStrike" dirty="0">
                <a:effectLst/>
              </a:rPr>
              <a:t>C</a:t>
            </a:r>
            <a:r>
              <a:rPr lang="fr-FR" altLang="zh-CN" b="0" i="0" u="none" strike="noStrike" dirty="0">
                <a:effectLst/>
              </a:rPr>
              <a:t>ontainerd</a:t>
            </a:r>
            <a:endParaRPr lang="fr-FR" altLang="zh-CN" b="0" i="0" dirty="0">
              <a:effectLst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zh-CN" b="0" i="0" u="none" strike="noStrike" dirty="0">
                <a:effectLst/>
              </a:rPr>
              <a:t>CRI-O</a:t>
            </a:r>
            <a:endParaRPr lang="fr-FR" altLang="zh-CN" b="0" i="0" dirty="0">
              <a:effectLst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zh-CN" b="0" i="0" u="none" strike="noStrike" dirty="0">
                <a:effectLst/>
              </a:rPr>
              <a:t>Docker Engine</a:t>
            </a:r>
            <a:endParaRPr lang="fr-FR" altLang="zh-CN" b="0" i="0" dirty="0">
              <a:effectLst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zh-CN" b="0" i="0" u="none" strike="noStrike" dirty="0">
                <a:effectLst/>
              </a:rPr>
              <a:t>Mirantis Container Runtime</a:t>
            </a:r>
            <a:endParaRPr lang="fr-FR" altLang="zh-CN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1857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7D615-ED2F-EC9C-FC10-2854EB7CD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80A9A-43B0-9749-A9F2-55221CEEC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1050" dirty="0" err="1"/>
              <a:t>apiVersion</a:t>
            </a:r>
            <a:r>
              <a:rPr lang="en-US" altLang="zh-CN" sz="1050" dirty="0"/>
              <a:t>: v1</a:t>
            </a:r>
          </a:p>
          <a:p>
            <a:pPr marL="0" indent="0">
              <a:buNone/>
            </a:pPr>
            <a:r>
              <a:rPr lang="en-US" altLang="zh-CN" sz="1050" dirty="0"/>
              <a:t>kind: Service</a:t>
            </a:r>
          </a:p>
          <a:p>
            <a:pPr marL="0" indent="0">
              <a:buNone/>
            </a:pPr>
            <a:r>
              <a:rPr lang="en-US" altLang="zh-CN" sz="1050" dirty="0"/>
              <a:t>metadata:</a:t>
            </a:r>
          </a:p>
          <a:p>
            <a:pPr marL="0" indent="0">
              <a:buNone/>
            </a:pPr>
            <a:r>
              <a:rPr lang="en-US" altLang="zh-CN" sz="1050" dirty="0"/>
              <a:t>  name: my-service</a:t>
            </a:r>
          </a:p>
          <a:p>
            <a:pPr marL="0" indent="0">
              <a:buNone/>
            </a:pPr>
            <a:r>
              <a:rPr lang="en-US" altLang="zh-CN" sz="1050" dirty="0"/>
              <a:t>spec:</a:t>
            </a:r>
          </a:p>
          <a:p>
            <a:pPr marL="0" indent="0">
              <a:buNone/>
            </a:pPr>
            <a:r>
              <a:rPr lang="en-US" altLang="zh-CN" sz="1050" dirty="0"/>
              <a:t>  selector:</a:t>
            </a:r>
          </a:p>
          <a:p>
            <a:pPr marL="0" indent="0">
              <a:buNone/>
            </a:pPr>
            <a:r>
              <a:rPr lang="en-US" altLang="zh-CN" sz="1050" dirty="0"/>
              <a:t>    app.kubernetes.io/name: </a:t>
            </a:r>
            <a:r>
              <a:rPr lang="en-US" altLang="zh-CN" sz="1050" dirty="0" err="1"/>
              <a:t>MyApp</a:t>
            </a:r>
            <a:endParaRPr lang="en-US" altLang="zh-CN" sz="1050" dirty="0"/>
          </a:p>
          <a:p>
            <a:pPr marL="0" indent="0">
              <a:buNone/>
            </a:pPr>
            <a:r>
              <a:rPr lang="en-US" altLang="zh-CN" sz="1050" dirty="0"/>
              <a:t>  ports:</a:t>
            </a:r>
          </a:p>
          <a:p>
            <a:pPr marL="0" indent="0">
              <a:buNone/>
            </a:pPr>
            <a:r>
              <a:rPr lang="en-US" altLang="zh-CN" sz="1050" dirty="0"/>
              <a:t>    - name: http</a:t>
            </a:r>
          </a:p>
          <a:p>
            <a:pPr marL="0" indent="0">
              <a:buNone/>
            </a:pPr>
            <a:r>
              <a:rPr lang="en-US" altLang="zh-CN" sz="1050" dirty="0"/>
              <a:t>      protocol: TCP</a:t>
            </a:r>
          </a:p>
          <a:p>
            <a:pPr marL="0" indent="0">
              <a:buNone/>
            </a:pPr>
            <a:r>
              <a:rPr lang="en-US" altLang="zh-CN" sz="1050" dirty="0"/>
              <a:t>      port: 80</a:t>
            </a:r>
          </a:p>
          <a:p>
            <a:pPr marL="0" indent="0">
              <a:buNone/>
            </a:pPr>
            <a:r>
              <a:rPr lang="en-US" altLang="zh-CN" sz="1050" dirty="0"/>
              <a:t>      </a:t>
            </a:r>
            <a:r>
              <a:rPr lang="en-US" altLang="zh-CN" sz="1050" dirty="0" err="1"/>
              <a:t>targetPort</a:t>
            </a:r>
            <a:r>
              <a:rPr lang="en-US" altLang="zh-CN" sz="1050" dirty="0"/>
              <a:t>: 9376</a:t>
            </a:r>
          </a:p>
          <a:p>
            <a:pPr marL="0" indent="0">
              <a:buNone/>
            </a:pPr>
            <a:r>
              <a:rPr lang="en-US" altLang="zh-CN" sz="1050" dirty="0"/>
              <a:t>    - name: https</a:t>
            </a:r>
          </a:p>
          <a:p>
            <a:pPr marL="0" indent="0">
              <a:buNone/>
            </a:pPr>
            <a:r>
              <a:rPr lang="en-US" altLang="zh-CN" sz="1050" dirty="0"/>
              <a:t>      protocol: TCP</a:t>
            </a:r>
          </a:p>
          <a:p>
            <a:pPr marL="0" indent="0">
              <a:buNone/>
            </a:pPr>
            <a:r>
              <a:rPr lang="en-US" altLang="zh-CN" sz="1050" dirty="0"/>
              <a:t>      port: 443</a:t>
            </a:r>
          </a:p>
          <a:p>
            <a:pPr marL="0" indent="0">
              <a:buNone/>
            </a:pPr>
            <a:r>
              <a:rPr lang="en-US" altLang="zh-CN" sz="1050" dirty="0"/>
              <a:t>      </a:t>
            </a:r>
            <a:r>
              <a:rPr lang="en-US" altLang="zh-CN" sz="1050" dirty="0" err="1"/>
              <a:t>targetPort</a:t>
            </a:r>
            <a:r>
              <a:rPr lang="en-US" altLang="zh-CN" sz="1050" dirty="0"/>
              <a:t>: 9377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56174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9D644-2D74-5017-EEEF-96413EE59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Service: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服务发现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2B4C35-1431-A3F0-8FB9-99391565C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环境变量和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DNS</a:t>
            </a:r>
          </a:p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Service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部署成功后，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为该服务分配一个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IP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地址（有时称为 “集群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IP”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）</a:t>
            </a:r>
            <a:endParaRPr lang="en-US" altLang="zh-CN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zh-CN" altLang="en-US" dirty="0">
                <a:solidFill>
                  <a:srgbClr val="222222"/>
                </a:solidFill>
                <a:latin typeface="open sans" panose="020B0606030504020204" pitchFamily="34" charset="0"/>
              </a:rPr>
              <a:t>多个</a:t>
            </a:r>
            <a:r>
              <a:rPr lang="en-US" altLang="zh-CN" dirty="0">
                <a:solidFill>
                  <a:srgbClr val="222222"/>
                </a:solidFill>
                <a:latin typeface="open sans" panose="020B0606030504020204" pitchFamily="34" charset="0"/>
              </a:rPr>
              <a:t>service</a:t>
            </a:r>
            <a:r>
              <a:rPr lang="zh-CN" altLang="en-US" dirty="0">
                <a:solidFill>
                  <a:srgbClr val="222222"/>
                </a:solidFill>
                <a:latin typeface="open sans" panose="020B0606030504020204" pitchFamily="34" charset="0"/>
              </a:rPr>
              <a:t>的</a:t>
            </a:r>
            <a:r>
              <a:rPr lang="en-US" altLang="zh-CN" dirty="0">
                <a:solidFill>
                  <a:srgbClr val="222222"/>
                </a:solidFill>
                <a:latin typeface="open sans" panose="020B0606030504020204" pitchFamily="34" charset="0"/>
              </a:rPr>
              <a:t>cluster </a:t>
            </a:r>
            <a:r>
              <a:rPr lang="en-US" altLang="zh-CN" dirty="0" err="1">
                <a:solidFill>
                  <a:srgbClr val="222222"/>
                </a:solidFill>
                <a:latin typeface="open sans" panose="020B0606030504020204" pitchFamily="34" charset="0"/>
              </a:rPr>
              <a:t>ip</a:t>
            </a:r>
            <a:r>
              <a:rPr lang="zh-CN" altLang="en-US" dirty="0">
                <a:solidFill>
                  <a:srgbClr val="222222"/>
                </a:solidFill>
                <a:latin typeface="open sans" panose="020B0606030504020204" pitchFamily="34" charset="0"/>
              </a:rPr>
              <a:t>是不是在同一个网段上</a:t>
            </a:r>
            <a:endParaRPr lang="en-US" altLang="zh-CN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lvl="1"/>
            <a:endParaRPr lang="en-US" altLang="zh-CN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l"/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发布服务（服务类型）</a:t>
            </a:r>
          </a:p>
          <a:p>
            <a:pPr lvl="1"/>
            <a:r>
              <a:rPr lang="en-US" altLang="zh-CN" b="0" i="0" dirty="0" err="1">
                <a:solidFill>
                  <a:srgbClr val="222222"/>
                </a:solidFill>
                <a:effectLst/>
                <a:latin typeface="SFMono-Regular"/>
              </a:rPr>
              <a:t>ClusterIP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SFMono-Regular"/>
              </a:rPr>
              <a:t>	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SFMono-Regular"/>
              </a:rPr>
              <a:t>：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通过集群的内部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IP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暴露服务，选择该值时服务只能够在集群内部访问。默认值</a:t>
            </a:r>
            <a:endParaRPr lang="en-US" altLang="zh-CN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en-US" altLang="zh-CN" dirty="0" err="1"/>
              <a:t>NodePort</a:t>
            </a:r>
            <a:r>
              <a:rPr lang="zh-CN" altLang="en-US" dirty="0"/>
              <a:t>：通过每个节点上的 </a:t>
            </a:r>
            <a:r>
              <a:rPr lang="en-US" altLang="zh-CN" dirty="0"/>
              <a:t>IP </a:t>
            </a:r>
            <a:r>
              <a:rPr lang="zh-CN" altLang="en-US" dirty="0"/>
              <a:t>和静态端口（</a:t>
            </a:r>
            <a:r>
              <a:rPr lang="en-US" altLang="zh-CN" dirty="0" err="1"/>
              <a:t>NodePort</a:t>
            </a:r>
            <a:r>
              <a:rPr lang="zh-CN" altLang="en-US" dirty="0"/>
              <a:t>）暴露服务</a:t>
            </a:r>
            <a:endParaRPr lang="en-US" altLang="zh-CN" dirty="0"/>
          </a:p>
          <a:p>
            <a:pPr lvl="1"/>
            <a:r>
              <a:rPr lang="en-US" altLang="zh-CN" dirty="0" err="1"/>
              <a:t>LoadBalancer</a:t>
            </a:r>
            <a:r>
              <a:rPr lang="zh-CN" altLang="en-US" dirty="0"/>
              <a:t>：使用云提供商的负载均衡器向外部暴露服务。 外部负载均衡器可以将流量路由到自动创建的 </a:t>
            </a:r>
            <a:r>
              <a:rPr lang="en-US" altLang="zh-CN" dirty="0" err="1"/>
              <a:t>NodePort</a:t>
            </a:r>
            <a:r>
              <a:rPr lang="en-US" altLang="zh-CN" dirty="0"/>
              <a:t> </a:t>
            </a:r>
            <a:r>
              <a:rPr lang="zh-CN" altLang="en-US" dirty="0"/>
              <a:t>服务和 </a:t>
            </a:r>
            <a:r>
              <a:rPr lang="en-US" altLang="zh-CN" dirty="0" err="1"/>
              <a:t>ClusterIP</a:t>
            </a:r>
            <a:r>
              <a:rPr lang="en-US" altLang="zh-CN" dirty="0"/>
              <a:t> </a:t>
            </a:r>
            <a:r>
              <a:rPr lang="zh-CN" altLang="en-US" dirty="0"/>
              <a:t>服务上。</a:t>
            </a:r>
            <a:endParaRPr lang="en-US" altLang="zh-CN" dirty="0"/>
          </a:p>
          <a:p>
            <a:pPr lvl="1"/>
            <a:r>
              <a:rPr lang="en-US" altLang="zh-CN" dirty="0" err="1"/>
              <a:t>ExternalName</a:t>
            </a:r>
            <a:r>
              <a:rPr lang="zh-CN" altLang="en-US" dirty="0"/>
              <a:t>：通过返回 </a:t>
            </a:r>
            <a:r>
              <a:rPr lang="en-US" altLang="zh-CN" dirty="0"/>
              <a:t>CNAME </a:t>
            </a:r>
            <a:r>
              <a:rPr lang="zh-CN" altLang="en-US" dirty="0"/>
              <a:t>记录和对应值，可以将服务映射到 </a:t>
            </a:r>
            <a:r>
              <a:rPr lang="en-US" altLang="zh-CN" dirty="0" err="1"/>
              <a:t>externalName</a:t>
            </a:r>
            <a:r>
              <a:rPr lang="en-US" altLang="zh-CN" dirty="0"/>
              <a:t> </a:t>
            </a:r>
            <a:r>
              <a:rPr lang="zh-CN" altLang="en-US" dirty="0"/>
              <a:t>字段的内容</a:t>
            </a:r>
            <a:br>
              <a:rPr lang="zh-CN" altLang="en-US" dirty="0"/>
            </a:br>
            <a:endParaRPr lang="en-US" altLang="zh-CN" dirty="0">
              <a:solidFill>
                <a:srgbClr val="222222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883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405C5-E708-A4A5-5317-BB18BA033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NodePort</a:t>
            </a:r>
            <a:r>
              <a:rPr lang="en-US" altLang="zh-CN" dirty="0"/>
              <a:t> </a:t>
            </a:r>
            <a:r>
              <a:rPr lang="zh-CN" altLang="en-US" dirty="0"/>
              <a:t>示例清单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C80FA-601D-8191-D96D-8828E1E68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apiVersion</a:t>
            </a:r>
            <a:r>
              <a:rPr lang="en-US" altLang="zh-CN" dirty="0"/>
              <a:t>: v1</a:t>
            </a:r>
          </a:p>
          <a:p>
            <a:pPr marL="0" indent="0">
              <a:buNone/>
            </a:pPr>
            <a:r>
              <a:rPr lang="en-US" altLang="zh-CN" dirty="0"/>
              <a:t>kind: Service</a:t>
            </a:r>
          </a:p>
          <a:p>
            <a:pPr marL="0" indent="0">
              <a:buNone/>
            </a:pPr>
            <a:r>
              <a:rPr lang="en-US" altLang="zh-CN" dirty="0"/>
              <a:t>metadata:</a:t>
            </a:r>
          </a:p>
          <a:p>
            <a:pPr marL="0" indent="0">
              <a:buNone/>
            </a:pPr>
            <a:r>
              <a:rPr lang="en-US" altLang="zh-CN" dirty="0"/>
              <a:t>  name: my-service</a:t>
            </a:r>
          </a:p>
          <a:p>
            <a:pPr marL="0" indent="0">
              <a:buNone/>
            </a:pPr>
            <a:r>
              <a:rPr lang="en-US" altLang="zh-CN" dirty="0"/>
              <a:t>spec:</a:t>
            </a:r>
          </a:p>
          <a:p>
            <a:pPr marL="0" indent="0">
              <a:buNone/>
            </a:pPr>
            <a:r>
              <a:rPr lang="en-US" altLang="zh-CN" dirty="0"/>
              <a:t>  type: </a:t>
            </a:r>
            <a:r>
              <a:rPr lang="en-US" altLang="zh-CN" dirty="0" err="1"/>
              <a:t>NodePort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selector:</a:t>
            </a:r>
          </a:p>
          <a:p>
            <a:pPr marL="0" indent="0">
              <a:buNone/>
            </a:pPr>
            <a:r>
              <a:rPr lang="en-US" altLang="zh-CN" dirty="0"/>
              <a:t>    app.kubernetes.io/name: </a:t>
            </a:r>
            <a:r>
              <a:rPr lang="en-US" altLang="zh-CN" dirty="0" err="1"/>
              <a:t>MyApp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ports:</a:t>
            </a:r>
          </a:p>
          <a:p>
            <a:pPr marL="0" indent="0">
              <a:buNone/>
            </a:pPr>
            <a:r>
              <a:rPr lang="en-US" altLang="zh-CN" dirty="0"/>
              <a:t>    # </a:t>
            </a:r>
            <a:r>
              <a:rPr lang="zh-CN" altLang="en-US" dirty="0"/>
              <a:t>默认情况下，为了方便起见，</a:t>
            </a:r>
            <a:r>
              <a:rPr lang="en-US" altLang="zh-CN" dirty="0"/>
              <a:t>`</a:t>
            </a:r>
            <a:r>
              <a:rPr lang="en-US" altLang="zh-CN" dirty="0" err="1"/>
              <a:t>targetPort</a:t>
            </a:r>
            <a:r>
              <a:rPr lang="en-US" altLang="zh-CN" dirty="0"/>
              <a:t>` </a:t>
            </a:r>
            <a:r>
              <a:rPr lang="zh-CN" altLang="en-US" dirty="0"/>
              <a:t>被设置为与 </a:t>
            </a:r>
            <a:r>
              <a:rPr lang="en-US" altLang="zh-CN" dirty="0"/>
              <a:t>`port` </a:t>
            </a:r>
            <a:r>
              <a:rPr lang="zh-CN" altLang="en-US" dirty="0"/>
              <a:t>字段相同的值。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- port: 80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targetPort</a:t>
            </a:r>
            <a:r>
              <a:rPr lang="en-US" altLang="zh-CN" dirty="0"/>
              <a:t>: 80</a:t>
            </a:r>
          </a:p>
          <a:p>
            <a:pPr marL="0" indent="0">
              <a:buNone/>
            </a:pPr>
            <a:r>
              <a:rPr lang="en-US" altLang="zh-CN" dirty="0"/>
              <a:t>      # </a:t>
            </a:r>
            <a:r>
              <a:rPr lang="zh-CN" altLang="en-US" dirty="0"/>
              <a:t>可选字段</a:t>
            </a:r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# </a:t>
            </a:r>
            <a:r>
              <a:rPr lang="zh-CN" altLang="en-US" dirty="0"/>
              <a:t>默认情况下，为了方便起见，</a:t>
            </a:r>
            <a:r>
              <a:rPr lang="en-US" altLang="zh-CN" dirty="0"/>
              <a:t>Kubernetes </a:t>
            </a:r>
            <a:r>
              <a:rPr lang="zh-CN" altLang="en-US" dirty="0"/>
              <a:t>控制平面会从某个范围内分配一个端口号（默认：</a:t>
            </a:r>
            <a:r>
              <a:rPr lang="en-US" altLang="zh-CN" dirty="0"/>
              <a:t>30000-32767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 err="1"/>
              <a:t>nodePort</a:t>
            </a:r>
            <a:r>
              <a:rPr lang="en-US" altLang="zh-CN" dirty="0"/>
              <a:t>: 30007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572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5F227-2DB5-DB57-49E5-7EF0F0E0A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Ingress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6E726A-68B1-1B21-1470-D6EC0CD48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apiVersion</a:t>
            </a:r>
            <a:r>
              <a:rPr lang="en-US" altLang="zh-CN" dirty="0"/>
              <a:t>: networking.k8s.io/v1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kind: Ingress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metadata: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name: ingress-wildcard-host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spec: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rules: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- host: "foo.bar.com"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http: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paths: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- </a:t>
            </a:r>
            <a:r>
              <a:rPr lang="en-US" altLang="zh-CN" dirty="0" err="1"/>
              <a:t>pathType</a:t>
            </a:r>
            <a:r>
              <a:rPr lang="en-US" altLang="zh-CN" dirty="0"/>
              <a:t>: Prefix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 path: "/bar"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 backend: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   service: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     name: service1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     port: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       number: 80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- host: "*.foo.com"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http: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paths: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- </a:t>
            </a:r>
            <a:r>
              <a:rPr lang="en-US" altLang="zh-CN" dirty="0" err="1"/>
              <a:t>pathType</a:t>
            </a:r>
            <a:r>
              <a:rPr lang="en-US" altLang="zh-CN" dirty="0"/>
              <a:t>: Prefix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 path: "/foo"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 backend: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   service: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     name: service2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     port: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       number: 80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9364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3B008-F0E4-E8C5-A97F-0D685BA6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4ACFB5-DA92-4DA9-A4D0-9AD386A64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367" y="2106225"/>
            <a:ext cx="91344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51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DF866-529A-4CC3-F12C-EF7B3A24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58EDF5-FE44-E98A-7FCB-1A72EEC57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当前，创建 </a:t>
            </a:r>
            <a:r>
              <a:rPr lang="en-US" altLang="zh-CN" dirty="0"/>
              <a:t>Pod </a:t>
            </a:r>
            <a:r>
              <a:rPr lang="zh-CN" altLang="en-US" dirty="0"/>
              <a:t>时其主机名（从 </a:t>
            </a:r>
            <a:r>
              <a:rPr lang="en-US" altLang="zh-CN" dirty="0"/>
              <a:t>Pod </a:t>
            </a:r>
            <a:r>
              <a:rPr lang="zh-CN" altLang="en-US" dirty="0"/>
              <a:t>内部观察）取自 </a:t>
            </a:r>
            <a:r>
              <a:rPr lang="en-US" altLang="zh-CN" dirty="0"/>
              <a:t>Pod </a:t>
            </a:r>
            <a:r>
              <a:rPr lang="zh-CN" altLang="en-US" dirty="0"/>
              <a:t>的 </a:t>
            </a:r>
            <a:r>
              <a:rPr lang="en-US" altLang="zh-CN" dirty="0"/>
              <a:t>metadata.name </a:t>
            </a:r>
            <a:r>
              <a:rPr lang="zh-CN" altLang="en-US" dirty="0"/>
              <a:t>值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164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C49B2-DB34-9327-9F05-1CB87EE1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调度 </a:t>
            </a:r>
            <a:r>
              <a:rPr lang="en-US" altLang="zh-CN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GPU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64161-1D7C-0EB2-8F33-5AC1CF9B1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https://kubernetes.io/zh-cn/docs/tasks/manage-gpus/scheduling-gpus/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581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102EE-0CCE-CF4C-A7B2-2EED3C6D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i="0" dirty="0">
                <a:solidFill>
                  <a:srgbClr val="3771E3"/>
                </a:solidFill>
                <a:effectLst/>
                <a:latin typeface="open sans" panose="020B0606030504020204" pitchFamily="34" charset="0"/>
              </a:rPr>
              <a:t>Pod </a:t>
            </a:r>
            <a:r>
              <a:rPr lang="zh-CN" altLang="en-US" b="0" i="0" dirty="0">
                <a:solidFill>
                  <a:srgbClr val="3771E3"/>
                </a:solidFill>
                <a:effectLst/>
                <a:latin typeface="open sans" panose="020B0606030504020204" pitchFamily="34" charset="0"/>
              </a:rPr>
              <a:t>概览</a:t>
            </a:r>
            <a:endParaRPr lang="zh-CN" alt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CC22FFD-2DAC-B63B-F6C1-32C3FDDEBE64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08400" y="1314000"/>
            <a:ext cx="10969200" cy="204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一个 </a:t>
            </a:r>
            <a:r>
              <a:rPr lang="en-US" altLang="zh-CN" dirty="0"/>
              <a:t>pod </a:t>
            </a:r>
            <a:r>
              <a:rPr lang="zh-CN" altLang="en-US" dirty="0"/>
              <a:t>总是运行在 工作节点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A87632-F57A-A5B9-C518-AE39FE76D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636" y="3692954"/>
            <a:ext cx="5461234" cy="246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43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FB97F-D0C9-FE3B-2478-0D666B2CC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Service 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9D089-149E-74E5-47B3-72177F73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689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F820C-E405-C2E8-652F-E33E8FA68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执行滚动更新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7F0CC-3344-DCF7-9674-1F7B17460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38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ubernetes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kubernetes，简称</a:t>
            </a:r>
            <a:r>
              <a:rPr lang="en-US" altLang="zh-CN" dirty="0"/>
              <a:t>k8s</a:t>
            </a:r>
            <a:r>
              <a:rPr lang="zh-CN" altLang="en-US" dirty="0"/>
              <a:t>，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一个可移植、可扩展的开源平台，用于管理容器化的工作负载和服务，可促进声明式配置和自动化。</a:t>
            </a:r>
            <a:endParaRPr lang="en-US" altLang="zh-CN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dirty="0">
                <a:solidFill>
                  <a:srgbClr val="222222"/>
                </a:solidFill>
                <a:latin typeface="open sans" panose="020B0606030504020204" pitchFamily="34" charset="0"/>
              </a:rPr>
              <a:t>容器编排系统</a:t>
            </a:r>
            <a:endParaRPr lang="en-US" altLang="zh-CN" dirty="0"/>
          </a:p>
        </p:txBody>
      </p:sp>
      <p:pic>
        <p:nvPicPr>
          <p:cNvPr id="100" name="图片 99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6263" y="2591042"/>
            <a:ext cx="9510920" cy="2910782"/>
          </a:xfrm>
          <a:prstGeom prst="rect">
            <a:avLst/>
          </a:prstGeom>
          <a:noFill/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6E61C7C-CC7A-F685-107B-CC39041350B8}"/>
              </a:ext>
            </a:extLst>
          </p:cNvPr>
          <p:cNvSpPr txBox="1"/>
          <p:nvPr/>
        </p:nvSpPr>
        <p:spPr>
          <a:xfrm>
            <a:off x="1031293" y="5779669"/>
            <a:ext cx="10123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一个容器的本质就是一个进程，用户的应用进程实际上就是容器里 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PID=1 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的进程，也是其他后续创建的所有进程的父进程。</a:t>
            </a:r>
            <a:endParaRPr lang="zh-CN" altLang="en-US" sz="1600" dirty="0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2ACA4-D9B1-2A48-19C7-49CBFF4F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ConfigMap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6AC4E4-A22C-CF15-29C1-C573A41F8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很多应用在其初始化或运行期间要依赖一些配置信息。 大多数时候，存在要调整配置参数所设置的数值的需求。 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ConfigMap 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可让你将配置数据注入到应用的 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Pod 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内部 </a:t>
            </a:r>
            <a:endParaRPr lang="en-US" altLang="zh-CN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ConfigMap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概念允许你将</a:t>
            </a:r>
            <a:r>
              <a:rPr lang="zh-CN" altLang="en-US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</a:rPr>
              <a:t>配置清单与镜像内容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分离，以保持容器化的应用程序的可移植性。</a:t>
            </a:r>
            <a:endParaRPr lang="en-US" altLang="zh-CN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ConfigMap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中保存的数据不可超过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1 MiB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919A5E-917D-885B-E483-DE5EFFF64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00" y="3429000"/>
            <a:ext cx="5057286" cy="282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18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276CD-E5C4-E5E1-0EF7-18368B1A2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584BF-F554-E0A2-7A6F-FA27F17DC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ConfigMap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配置 的四种</a:t>
            </a:r>
            <a:r>
              <a:rPr lang="zh-CN" altLang="en-US" dirty="0">
                <a:solidFill>
                  <a:srgbClr val="222222"/>
                </a:solidFill>
                <a:latin typeface="open sans" panose="020B0606030504020204" pitchFamily="34" charset="0"/>
              </a:rPr>
              <a:t>使用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方式</a:t>
            </a:r>
            <a:endParaRPr lang="en-US" altLang="zh-CN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在容器命令和参数内</a:t>
            </a:r>
          </a:p>
          <a:p>
            <a:pPr lvl="1"/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容器的环境变量 ：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next page</a:t>
            </a:r>
            <a:endParaRPr lang="zh-CN" alt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在只读卷里面添加一个文件，让应用来读取</a:t>
            </a:r>
          </a:p>
          <a:p>
            <a:pPr lvl="1"/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使用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API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来读取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ConfigMap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7819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2A6923A-AB32-A6A8-1DC2-116232108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0" y="947869"/>
            <a:ext cx="73914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581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3B959-074D-4A3B-9C9C-47F0259DD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=============0531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06D594-D98C-0C0C-95DB-D2A65B1D4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Deployment </a:t>
            </a:r>
            <a:r>
              <a:rPr lang="zh-CN" altLang="en-US" dirty="0"/>
              <a:t>这种控制器的设计原理，就是 “用一种对象管 理另一种对象”</a:t>
            </a:r>
            <a:endParaRPr lang="en-US" altLang="zh-CN" dirty="0"/>
          </a:p>
          <a:p>
            <a:r>
              <a:rPr lang="en-US" altLang="zh-CN" dirty="0"/>
              <a:t>Deployment </a:t>
            </a:r>
            <a:r>
              <a:rPr lang="zh-CN" altLang="en-US" dirty="0"/>
              <a:t>看似简单，但实际上，它实现了 </a:t>
            </a:r>
            <a:r>
              <a:rPr lang="en-US" altLang="zh-CN" dirty="0"/>
              <a:t>Kubernetes </a:t>
            </a:r>
            <a:r>
              <a:rPr lang="zh-CN" altLang="en-US" dirty="0"/>
              <a:t>项目中一个非常重要的功能：</a:t>
            </a:r>
            <a:r>
              <a:rPr lang="en-US" altLang="zh-CN" dirty="0"/>
              <a:t>Pod </a:t>
            </a:r>
            <a:r>
              <a:rPr lang="zh-CN" altLang="en-US" dirty="0"/>
              <a:t>的“水平扩展 </a:t>
            </a:r>
            <a:r>
              <a:rPr lang="en-US" altLang="zh-CN" dirty="0"/>
              <a:t>/ </a:t>
            </a:r>
            <a:r>
              <a:rPr lang="zh-CN" altLang="en-US" dirty="0"/>
              <a:t>收缩”（</a:t>
            </a:r>
            <a:r>
              <a:rPr lang="en-US" altLang="zh-CN" dirty="0"/>
              <a:t>horizontal scaling out/in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30372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425DE-9C13-1BC9-901C-0A442660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25262B"/>
                </a:solidFill>
                <a:effectLst/>
                <a:latin typeface="-apple-system"/>
              </a:rPr>
              <a:t>Job</a:t>
            </a:r>
            <a:r>
              <a:rPr lang="zh-CN" altLang="en-US" b="1" i="0" dirty="0">
                <a:solidFill>
                  <a:srgbClr val="25262B"/>
                </a:solidFill>
                <a:effectLst/>
                <a:latin typeface="-apple-system"/>
              </a:rPr>
              <a:t>与</a:t>
            </a:r>
            <a:r>
              <a:rPr lang="en-US" altLang="zh-CN" b="1" i="0" dirty="0" err="1">
                <a:solidFill>
                  <a:srgbClr val="25262B"/>
                </a:solidFill>
                <a:effectLst/>
                <a:latin typeface="-apple-system"/>
              </a:rPr>
              <a:t>CronJob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403012-691B-E92F-1909-CEA0C6AD3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395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3E37A-7704-E3C9-324F-B3B5D10E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声明式</a:t>
            </a:r>
            <a:r>
              <a:rPr lang="en-US" altLang="zh-CN" dirty="0"/>
              <a:t>API</a:t>
            </a:r>
            <a:r>
              <a:rPr lang="zh-CN" altLang="en-US" dirty="0"/>
              <a:t>与</a:t>
            </a:r>
            <a:r>
              <a:rPr lang="en-US" altLang="zh-CN" dirty="0"/>
              <a:t>Kubernetes</a:t>
            </a:r>
            <a:r>
              <a:rPr lang="zh-CN" altLang="en-US" dirty="0"/>
              <a:t>编程范式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6A5BB-107B-74E5-2685-6A5B5E3E2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API </a:t>
            </a:r>
            <a:r>
              <a:rPr lang="zh-CN" altLang="en-US" dirty="0"/>
              <a:t>对象，有的是用来描述应用，有的则是为应用提供各种各样的服务。但是，无一例外地，为了使用这些</a:t>
            </a:r>
            <a:r>
              <a:rPr lang="en-US" altLang="zh-CN" dirty="0"/>
              <a:t>API </a:t>
            </a:r>
            <a:r>
              <a:rPr lang="zh-CN" altLang="en-US" dirty="0"/>
              <a:t>对象提供的能力，你都需要编写一个对应的 </a:t>
            </a:r>
            <a:r>
              <a:rPr lang="en-US" altLang="zh-CN" dirty="0"/>
              <a:t>YAML </a:t>
            </a:r>
            <a:r>
              <a:rPr lang="zh-CN" altLang="en-US" dirty="0"/>
              <a:t>文件交给 </a:t>
            </a:r>
            <a:r>
              <a:rPr lang="en-US" altLang="zh-CN" dirty="0"/>
              <a:t>Kubernetes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 YAML </a:t>
            </a:r>
            <a:r>
              <a:rPr lang="zh-CN" altLang="en-US" dirty="0"/>
              <a:t>文件，正是 </a:t>
            </a:r>
            <a:r>
              <a:rPr lang="en-US" altLang="zh-CN" dirty="0"/>
              <a:t>Kubernetes </a:t>
            </a:r>
            <a:r>
              <a:rPr lang="zh-CN" altLang="en-US" dirty="0"/>
              <a:t>声明式 </a:t>
            </a:r>
            <a:r>
              <a:rPr lang="en-US" altLang="zh-CN" dirty="0"/>
              <a:t>API </a:t>
            </a:r>
            <a:r>
              <a:rPr lang="zh-CN" altLang="en-US" dirty="0"/>
              <a:t>所必须具备的一个要素</a:t>
            </a:r>
            <a:endParaRPr lang="en-US" altLang="zh-CN" dirty="0"/>
          </a:p>
          <a:p>
            <a:r>
              <a:rPr lang="zh-CN" altLang="en-US" dirty="0"/>
              <a:t>声明式 </a:t>
            </a:r>
            <a:r>
              <a:rPr lang="en-US" altLang="zh-CN" dirty="0"/>
              <a:t>API</a:t>
            </a:r>
            <a:r>
              <a:rPr lang="zh-CN" altLang="en-US" dirty="0"/>
              <a:t>：</a:t>
            </a:r>
            <a:r>
              <a:rPr lang="en-US" altLang="zh-CN" dirty="0" err="1"/>
              <a:t>kubectl</a:t>
            </a:r>
            <a:r>
              <a:rPr lang="en-US" altLang="zh-CN" dirty="0"/>
              <a:t> apply </a:t>
            </a:r>
            <a:r>
              <a:rPr lang="zh-CN" altLang="en-US" dirty="0"/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2662052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C6E73-DE77-287D-77CE-B3742485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PV </a:t>
            </a:r>
            <a:r>
              <a:rPr lang="zh-CN" altLang="en-US" dirty="0"/>
              <a:t> </a:t>
            </a:r>
            <a:r>
              <a:rPr lang="en-US" altLang="zh-CN" dirty="0"/>
              <a:t>PVC </a:t>
            </a:r>
            <a:r>
              <a:rPr lang="en-US" altLang="zh-CN" dirty="0" err="1"/>
              <a:t>StorageClass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C9D8F-AC4C-D7A1-B291-340964F99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PV </a:t>
            </a:r>
            <a:r>
              <a:rPr lang="zh-CN" altLang="en-US" dirty="0"/>
              <a:t>描述的，是持久化存储数据卷</a:t>
            </a:r>
            <a:r>
              <a:rPr lang="en-US" altLang="zh-CN" dirty="0"/>
              <a:t>,</a:t>
            </a:r>
            <a:r>
              <a:rPr lang="zh-CN" altLang="en-US" dirty="0"/>
              <a:t>通常情况下，</a:t>
            </a:r>
            <a:r>
              <a:rPr lang="en-US" altLang="zh-CN" dirty="0"/>
              <a:t>PV </a:t>
            </a:r>
            <a:r>
              <a:rPr lang="zh-CN" altLang="en-US" dirty="0"/>
              <a:t>对象是由运维人员事先创建在 </a:t>
            </a:r>
            <a:r>
              <a:rPr lang="en-US" altLang="zh-CN" dirty="0"/>
              <a:t>Kubernetes </a:t>
            </a:r>
            <a:r>
              <a:rPr lang="zh-CN" altLang="en-US" dirty="0"/>
              <a:t>集群里待用的</a:t>
            </a:r>
            <a:endParaRPr lang="en-US" altLang="zh-CN" dirty="0"/>
          </a:p>
          <a:p>
            <a:r>
              <a:rPr lang="en-US" altLang="zh-CN" dirty="0"/>
              <a:t>PVC </a:t>
            </a:r>
            <a:r>
              <a:rPr lang="zh-CN" altLang="en-US" dirty="0"/>
              <a:t>描述的，则是 </a:t>
            </a:r>
            <a:r>
              <a:rPr lang="en-US" altLang="zh-CN" dirty="0"/>
              <a:t>Pod </a:t>
            </a:r>
            <a:r>
              <a:rPr lang="zh-CN" altLang="en-US" dirty="0"/>
              <a:t>所希望使用的持久化存储的属性。</a:t>
            </a:r>
            <a:endParaRPr lang="en-US" altLang="zh-CN" dirty="0"/>
          </a:p>
          <a:p>
            <a:r>
              <a:rPr lang="en-US" altLang="zh-CN" dirty="0" err="1"/>
              <a:t>StorageClass</a:t>
            </a:r>
            <a:r>
              <a:rPr lang="en-US" altLang="zh-CN" dirty="0"/>
              <a:t> </a:t>
            </a:r>
            <a:r>
              <a:rPr lang="zh-CN" altLang="en-US" dirty="0"/>
              <a:t>对象的作用，其实就是创建 </a:t>
            </a:r>
            <a:r>
              <a:rPr lang="en-US" altLang="zh-CN" dirty="0"/>
              <a:t>PV </a:t>
            </a:r>
            <a:r>
              <a:rPr lang="zh-CN" altLang="en-US" dirty="0"/>
              <a:t>的模板。</a:t>
            </a:r>
            <a:r>
              <a:rPr lang="en-US" altLang="zh-CN" dirty="0"/>
              <a:t>Dynamic Provisioning </a:t>
            </a:r>
            <a:r>
              <a:rPr lang="zh-CN" altLang="en-US" dirty="0"/>
              <a:t>机制工作的核心</a:t>
            </a:r>
            <a:endParaRPr lang="en-US" altLang="zh-CN" dirty="0"/>
          </a:p>
          <a:p>
            <a:pPr lvl="1"/>
            <a:r>
              <a:rPr lang="en-US" altLang="zh-CN" dirty="0" err="1"/>
              <a:t>StorageClass</a:t>
            </a:r>
            <a:r>
              <a:rPr lang="en-US" altLang="zh-CN" dirty="0"/>
              <a:t> </a:t>
            </a:r>
            <a:r>
              <a:rPr lang="zh-CN" altLang="en-US" dirty="0"/>
              <a:t>对象会定义如下两个部分内容：第一，</a:t>
            </a:r>
            <a:r>
              <a:rPr lang="en-US" altLang="zh-CN" dirty="0"/>
              <a:t>PV </a:t>
            </a:r>
            <a:r>
              <a:rPr lang="zh-CN" altLang="en-US" dirty="0"/>
              <a:t>的属性。比如，存储类型、</a:t>
            </a:r>
            <a:r>
              <a:rPr lang="en-US" altLang="zh-CN" dirty="0"/>
              <a:t>Volume </a:t>
            </a:r>
            <a:r>
              <a:rPr lang="zh-CN" altLang="en-US" dirty="0"/>
              <a:t>的大小等等。第二，创建这种 </a:t>
            </a:r>
            <a:r>
              <a:rPr lang="en-US" altLang="zh-CN" dirty="0"/>
              <a:t>PV </a:t>
            </a:r>
            <a:r>
              <a:rPr lang="zh-CN" altLang="en-US" dirty="0"/>
              <a:t>需要用到的存储插件。比如，</a:t>
            </a:r>
            <a:r>
              <a:rPr lang="en-US" altLang="zh-CN" dirty="0" err="1"/>
              <a:t>Ceph</a:t>
            </a:r>
            <a:r>
              <a:rPr lang="en-US" altLang="zh-CN" dirty="0"/>
              <a:t> </a:t>
            </a:r>
            <a:r>
              <a:rPr lang="zh-CN" altLang="en-US" dirty="0"/>
              <a:t>等等。</a:t>
            </a:r>
            <a:endParaRPr lang="en-US" altLang="zh-CN" dirty="0"/>
          </a:p>
          <a:p>
            <a:pPr lvl="1"/>
            <a:r>
              <a:rPr lang="zh-CN" altLang="en-US" dirty="0"/>
              <a:t>我在之前讲解 </a:t>
            </a:r>
            <a:r>
              <a:rPr lang="en-US" altLang="zh-CN" dirty="0" err="1"/>
              <a:t>StatefulSet</a:t>
            </a:r>
            <a:r>
              <a:rPr lang="en-US" altLang="zh-CN" dirty="0"/>
              <a:t> </a:t>
            </a:r>
            <a:r>
              <a:rPr lang="zh-CN" altLang="en-US" dirty="0"/>
              <a:t>存储状态的例子时，好像并没有声明</a:t>
            </a:r>
            <a:r>
              <a:rPr lang="en-US" altLang="zh-CN" dirty="0" err="1"/>
              <a:t>StorageClass</a:t>
            </a:r>
            <a:r>
              <a:rPr lang="en-US" altLang="zh-CN" dirty="0"/>
              <a:t> </a:t>
            </a:r>
            <a:r>
              <a:rPr lang="zh-CN" altLang="en-US" dirty="0"/>
              <a:t>啊？实际上，如果你的集群已经开启了名叫 </a:t>
            </a:r>
            <a:r>
              <a:rPr lang="en-US" altLang="zh-CN" dirty="0" err="1"/>
              <a:t>DefaultStorageClass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Admission Plugin</a:t>
            </a:r>
            <a:r>
              <a:rPr lang="zh-CN" altLang="en-US" dirty="0"/>
              <a:t>，它就会为 </a:t>
            </a:r>
            <a:r>
              <a:rPr lang="en-US" altLang="zh-CN" dirty="0"/>
              <a:t>PVC </a:t>
            </a:r>
            <a:r>
              <a:rPr lang="zh-CN" altLang="en-US" dirty="0"/>
              <a:t>和 </a:t>
            </a:r>
            <a:r>
              <a:rPr lang="en-US" altLang="zh-CN" dirty="0"/>
              <a:t>PV </a:t>
            </a:r>
            <a:r>
              <a:rPr lang="zh-CN" altLang="en-US" dirty="0"/>
              <a:t>自动添加一个默认的 </a:t>
            </a:r>
            <a:r>
              <a:rPr lang="en-US" altLang="zh-CN" dirty="0" err="1"/>
              <a:t>StorageClass</a:t>
            </a:r>
            <a:r>
              <a:rPr lang="zh-CN" altLang="en-US" dirty="0"/>
              <a:t>；否则，</a:t>
            </a:r>
            <a:r>
              <a:rPr lang="en-US" altLang="zh-CN" dirty="0"/>
              <a:t>PVC </a:t>
            </a:r>
            <a:r>
              <a:rPr lang="zh-CN" altLang="en-US" dirty="0"/>
              <a:t>的 </a:t>
            </a:r>
            <a:r>
              <a:rPr lang="en-US" altLang="zh-CN" dirty="0" err="1"/>
              <a:t>storageClassName</a:t>
            </a:r>
            <a:r>
              <a:rPr lang="zh-CN" altLang="en-US" dirty="0"/>
              <a:t>的值就是“”，这也意味着它只能够跟 </a:t>
            </a:r>
            <a:r>
              <a:rPr lang="en-US" altLang="zh-CN" dirty="0" err="1"/>
              <a:t>storageClassName</a:t>
            </a:r>
            <a:r>
              <a:rPr lang="en-US" altLang="zh-CN" dirty="0"/>
              <a:t> </a:t>
            </a:r>
            <a:r>
              <a:rPr lang="zh-CN" altLang="en-US" dirty="0"/>
              <a:t>也是“”的 </a:t>
            </a:r>
            <a:r>
              <a:rPr lang="en-US" altLang="zh-CN" dirty="0"/>
              <a:t>PV </a:t>
            </a:r>
            <a:r>
              <a:rPr lang="zh-CN" altLang="en-US" dirty="0"/>
              <a:t>进行绑定。</a:t>
            </a:r>
          </a:p>
        </p:txBody>
      </p:sp>
    </p:spTree>
    <p:extLst>
      <p:ext uri="{BB962C8B-B14F-4D97-AF65-F5344CB8AC3E}">
        <p14:creationId xmlns:p14="http://schemas.microsoft.com/office/powerpoint/2010/main" val="476705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455A2-1F2D-9531-54D1-BE8CF96EE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32662-F785-C6E2-F7F6-DF05E71C4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为什么要</a:t>
            </a:r>
            <a:r>
              <a:rPr lang="en-US" altLang="zh-CN" dirty="0"/>
              <a:t>Service?</a:t>
            </a:r>
          </a:p>
          <a:p>
            <a:pPr lvl="1"/>
            <a:r>
              <a:rPr lang="en-US" altLang="zh-CN" dirty="0"/>
              <a:t>Pod </a:t>
            </a:r>
            <a:r>
              <a:rPr lang="zh-CN" altLang="en-US" dirty="0"/>
              <a:t>的 </a:t>
            </a:r>
            <a:r>
              <a:rPr lang="en-US" altLang="zh-CN" dirty="0"/>
              <a:t>IP </a:t>
            </a:r>
            <a:r>
              <a:rPr lang="zh-CN" altLang="en-US" dirty="0"/>
              <a:t>不是固定的</a:t>
            </a:r>
            <a:endParaRPr lang="en-US" altLang="zh-CN" dirty="0"/>
          </a:p>
          <a:p>
            <a:pPr lvl="1"/>
            <a:r>
              <a:rPr lang="en-US" altLang="zh-CN" dirty="0"/>
              <a:t>Pod </a:t>
            </a:r>
            <a:r>
              <a:rPr lang="zh-CN" altLang="en-US" dirty="0"/>
              <a:t>实例之间总会有负载均衡的需求</a:t>
            </a:r>
            <a:endParaRPr lang="en-US" altLang="zh-CN" dirty="0"/>
          </a:p>
          <a:p>
            <a:r>
              <a:rPr lang="en-US" altLang="zh-CN" dirty="0"/>
              <a:t>Service </a:t>
            </a:r>
            <a:r>
              <a:rPr lang="zh-CN" altLang="en-US" dirty="0"/>
              <a:t>的访问信息在 </a:t>
            </a:r>
            <a:r>
              <a:rPr lang="en-US" altLang="zh-CN" dirty="0"/>
              <a:t>Kubernetes </a:t>
            </a:r>
            <a:r>
              <a:rPr lang="zh-CN" altLang="en-US" dirty="0"/>
              <a:t>集群之外，其实是无效的</a:t>
            </a:r>
            <a:r>
              <a:rPr lang="en-US" altLang="zh-CN" dirty="0"/>
              <a:t>:</a:t>
            </a:r>
            <a:r>
              <a:rPr lang="zh-CN" altLang="en-US" dirty="0"/>
              <a:t>所谓 </a:t>
            </a:r>
            <a:r>
              <a:rPr lang="en-US" altLang="zh-CN" dirty="0"/>
              <a:t>Service </a:t>
            </a:r>
            <a:r>
              <a:rPr lang="zh-CN" altLang="en-US" dirty="0"/>
              <a:t>的访问入口，其实就是每台宿主机上由 </a:t>
            </a:r>
            <a:r>
              <a:rPr lang="en-US" altLang="zh-CN" dirty="0" err="1"/>
              <a:t>kube</a:t>
            </a:r>
            <a:r>
              <a:rPr lang="en-US" altLang="zh-CN" dirty="0"/>
              <a:t>-proxy </a:t>
            </a:r>
            <a:r>
              <a:rPr lang="zh-CN" altLang="en-US" dirty="0"/>
              <a:t>生成的 </a:t>
            </a:r>
            <a:r>
              <a:rPr lang="en-US" altLang="zh-CN" dirty="0"/>
              <a:t>iptables </a:t>
            </a:r>
            <a:r>
              <a:rPr lang="zh-CN" altLang="en-US" dirty="0"/>
              <a:t>规则，以及 </a:t>
            </a:r>
            <a:r>
              <a:rPr lang="en-US" altLang="zh-CN" dirty="0" err="1"/>
              <a:t>kube-dns</a:t>
            </a:r>
            <a:r>
              <a:rPr lang="en-US" altLang="zh-CN" dirty="0"/>
              <a:t> </a:t>
            </a:r>
            <a:r>
              <a:rPr lang="zh-CN" altLang="en-US" dirty="0"/>
              <a:t>生成的 </a:t>
            </a:r>
            <a:r>
              <a:rPr lang="en-US" altLang="zh-CN" dirty="0"/>
              <a:t>DNS </a:t>
            </a:r>
            <a:r>
              <a:rPr lang="zh-CN" altLang="en-US" dirty="0"/>
              <a:t>记录。而一旦离开了这个集群，这些信息对用户来说，也就自然没有作用了。</a:t>
            </a:r>
            <a:endParaRPr lang="en-US" altLang="zh-CN" dirty="0"/>
          </a:p>
          <a:p>
            <a:r>
              <a:rPr lang="zh-CN" altLang="en-US" dirty="0"/>
              <a:t>如何从外部（</a:t>
            </a:r>
            <a:r>
              <a:rPr lang="en-US" altLang="zh-CN" dirty="0"/>
              <a:t>Kubernetes </a:t>
            </a:r>
            <a:r>
              <a:rPr lang="zh-CN" altLang="en-US" dirty="0"/>
              <a:t>集群之外），访问到 </a:t>
            </a:r>
            <a:r>
              <a:rPr lang="en-US" altLang="zh-CN" dirty="0"/>
              <a:t>Kubernetes </a:t>
            </a:r>
            <a:r>
              <a:rPr lang="zh-CN" altLang="en-US" dirty="0"/>
              <a:t>里创建的 </a:t>
            </a:r>
            <a:r>
              <a:rPr lang="en-US" altLang="zh-CN" dirty="0"/>
              <a:t>Service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altLang="zh-CN" dirty="0" err="1"/>
              <a:t>NodePort</a:t>
            </a:r>
            <a:r>
              <a:rPr lang="zh-CN" altLang="en-US" dirty="0"/>
              <a:t>：</a:t>
            </a:r>
            <a:r>
              <a:rPr lang="en-US" altLang="zh-CN" dirty="0"/>
              <a:t>&lt; </a:t>
            </a:r>
            <a:r>
              <a:rPr lang="zh-CN" altLang="en-US" dirty="0"/>
              <a:t>任何一台宿主机的 </a:t>
            </a:r>
            <a:r>
              <a:rPr lang="en-US" altLang="zh-CN" dirty="0"/>
              <a:t>IP </a:t>
            </a:r>
            <a:r>
              <a:rPr lang="zh-CN" altLang="en-US" dirty="0"/>
              <a:t>地址 </a:t>
            </a:r>
            <a:r>
              <a:rPr lang="en-US" altLang="zh-CN" dirty="0"/>
              <a:t>&gt;:</a:t>
            </a:r>
            <a:r>
              <a:rPr lang="en-US" altLang="zh-CN" dirty="0" err="1"/>
              <a:t>nodePort</a:t>
            </a:r>
            <a:endParaRPr lang="en-US" altLang="zh-CN" dirty="0"/>
          </a:p>
          <a:p>
            <a:pPr lvl="1"/>
            <a:r>
              <a:rPr lang="en-US" altLang="zh-CN" dirty="0" err="1"/>
              <a:t>LoadBalancer</a:t>
            </a:r>
            <a:r>
              <a:rPr lang="en-US" altLang="zh-CN" dirty="0"/>
              <a:t> </a:t>
            </a:r>
            <a:r>
              <a:rPr lang="zh-CN" altLang="en-US" dirty="0"/>
              <a:t>类型的 </a:t>
            </a:r>
            <a:r>
              <a:rPr lang="en-US" altLang="zh-CN" dirty="0"/>
              <a:t>Service:</a:t>
            </a:r>
            <a:r>
              <a:rPr lang="zh-CN" altLang="en-US" dirty="0"/>
              <a:t>公有云提供的 </a:t>
            </a:r>
            <a:r>
              <a:rPr lang="en-US" altLang="zh-CN" dirty="0"/>
              <a:t>Kubernetes </a:t>
            </a:r>
            <a:r>
              <a:rPr lang="zh-CN" altLang="en-US" dirty="0"/>
              <a:t>服务里，都使用了一个叫作 </a:t>
            </a:r>
            <a:r>
              <a:rPr lang="en-US" altLang="zh-CN" dirty="0" err="1"/>
              <a:t>CloudProvider</a:t>
            </a:r>
            <a:r>
              <a:rPr lang="en-US" altLang="zh-CN" dirty="0"/>
              <a:t> </a:t>
            </a:r>
            <a:r>
              <a:rPr lang="zh-CN" altLang="en-US" dirty="0"/>
              <a:t>的转接层，来跟公有云本身的 </a:t>
            </a:r>
            <a:r>
              <a:rPr lang="en-US" altLang="zh-CN" dirty="0"/>
              <a:t>API </a:t>
            </a:r>
            <a:r>
              <a:rPr lang="zh-CN" altLang="en-US" dirty="0"/>
              <a:t>进行对接。</a:t>
            </a:r>
            <a:endParaRPr lang="en-US" altLang="zh-CN" dirty="0"/>
          </a:p>
          <a:p>
            <a:pPr lvl="1"/>
            <a:r>
              <a:rPr lang="en-US" altLang="zh-CN" dirty="0" err="1"/>
              <a:t>ExternalName</a:t>
            </a:r>
            <a:r>
              <a:rPr lang="en-US" altLang="zh-CN" dirty="0"/>
              <a:t>: </a:t>
            </a:r>
            <a:r>
              <a:rPr lang="en-US" altLang="zh-CN" dirty="0" err="1"/>
              <a:t>ExternalName</a:t>
            </a:r>
            <a:r>
              <a:rPr lang="en-US" altLang="zh-CN" dirty="0"/>
              <a:t> </a:t>
            </a:r>
            <a:r>
              <a:rPr lang="zh-CN" altLang="en-US" dirty="0"/>
              <a:t>类型的 </a:t>
            </a:r>
            <a:r>
              <a:rPr lang="en-US" altLang="zh-CN" dirty="0"/>
              <a:t>Service</a:t>
            </a:r>
            <a:r>
              <a:rPr lang="zh-CN" altLang="en-US" dirty="0"/>
              <a:t>，其实是在</a:t>
            </a:r>
            <a:r>
              <a:rPr lang="en-US" altLang="zh-CN" dirty="0" err="1"/>
              <a:t>kube-dns</a:t>
            </a:r>
            <a:r>
              <a:rPr lang="en-US" altLang="zh-CN" dirty="0"/>
              <a:t> </a:t>
            </a:r>
            <a:r>
              <a:rPr lang="zh-CN" altLang="en-US" dirty="0"/>
              <a:t>里为你添加了一条 </a:t>
            </a:r>
            <a:r>
              <a:rPr lang="en-US" altLang="zh-CN" dirty="0"/>
              <a:t>CNAME </a:t>
            </a:r>
            <a:r>
              <a:rPr lang="zh-CN" altLang="en-US" dirty="0"/>
              <a:t>记录。</a:t>
            </a:r>
            <a:r>
              <a:rPr lang="en-US" altLang="zh-CN" dirty="0"/>
              <a:t>Kubernetes </a:t>
            </a:r>
            <a:r>
              <a:rPr lang="zh-CN" altLang="en-US" dirty="0"/>
              <a:t>的 </a:t>
            </a:r>
            <a:r>
              <a:rPr lang="en-US" altLang="zh-CN" dirty="0"/>
              <a:t>Service </a:t>
            </a:r>
            <a:r>
              <a:rPr lang="zh-CN" altLang="en-US" dirty="0"/>
              <a:t>还允许你为 </a:t>
            </a:r>
            <a:r>
              <a:rPr lang="en-US" altLang="zh-CN" dirty="0"/>
              <a:t>Service </a:t>
            </a:r>
            <a:r>
              <a:rPr lang="zh-CN" altLang="en-US" dirty="0"/>
              <a:t>分配公有 </a:t>
            </a:r>
            <a:r>
              <a:rPr lang="en-US" altLang="zh-CN" dirty="0"/>
              <a:t>IP </a:t>
            </a:r>
            <a:r>
              <a:rPr lang="zh-CN" altLang="en-US" dirty="0"/>
              <a:t>地址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9755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EA542-0F2B-F8E3-A34E-9C8B347E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Ingress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E4476C-2C7E-3CCA-6754-0B6D21F65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Ingress</a:t>
            </a:r>
            <a:r>
              <a:rPr lang="zh-CN" altLang="en-US" dirty="0"/>
              <a:t>，就是 </a:t>
            </a:r>
            <a:r>
              <a:rPr lang="en-US" altLang="zh-CN" dirty="0"/>
              <a:t>Service </a:t>
            </a:r>
            <a:r>
              <a:rPr lang="zh-CN" altLang="en-US" dirty="0"/>
              <a:t>的“</a:t>
            </a:r>
            <a:r>
              <a:rPr lang="en-US" altLang="zh-CN" dirty="0"/>
              <a:t>Service”</a:t>
            </a:r>
          </a:p>
          <a:p>
            <a:r>
              <a:rPr lang="zh-CN" altLang="en-US" dirty="0"/>
              <a:t>通过上面的讲解，不难看到，所谓 </a:t>
            </a:r>
            <a:r>
              <a:rPr lang="en-US" altLang="zh-CN" dirty="0"/>
              <a:t>Ingress </a:t>
            </a:r>
            <a:r>
              <a:rPr lang="zh-CN" altLang="en-US" dirty="0"/>
              <a:t>对象，其实就是 </a:t>
            </a:r>
            <a:r>
              <a:rPr lang="en-US" altLang="zh-CN" dirty="0"/>
              <a:t>Kubernetes </a:t>
            </a:r>
            <a:r>
              <a:rPr lang="zh-CN" altLang="en-US" dirty="0"/>
              <a:t>项目对“反向代理”的一种抽象。</a:t>
            </a:r>
            <a:endParaRPr lang="en-US" altLang="zh-CN" dirty="0"/>
          </a:p>
          <a:p>
            <a:r>
              <a:rPr lang="zh-CN" altLang="en-US" dirty="0"/>
              <a:t>一个 </a:t>
            </a:r>
            <a:r>
              <a:rPr lang="en-US" altLang="zh-CN" dirty="0"/>
              <a:t>Ingress </a:t>
            </a:r>
            <a:r>
              <a:rPr lang="zh-CN" altLang="en-US" dirty="0"/>
              <a:t>对象的主要内容，实际上就是一个“反向代理”服务（比如：</a:t>
            </a:r>
            <a:r>
              <a:rPr lang="en-US" altLang="zh-CN" dirty="0"/>
              <a:t>Nginx</a:t>
            </a:r>
            <a:r>
              <a:rPr lang="zh-CN" altLang="en-US" dirty="0"/>
              <a:t>）的配置文件的描述。而这个代理服务对应的转发规则，就是 </a:t>
            </a:r>
            <a:r>
              <a:rPr lang="en-US" altLang="zh-CN" dirty="0" err="1"/>
              <a:t>IngressRule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802374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BE265-11D6-595F-0BE6-0492C2466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766A6-DDDC-08BE-721D-08A6770FF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默认调度器的主要职责，就是为一个新创建出来的 </a:t>
            </a:r>
            <a:r>
              <a:rPr lang="en-US" altLang="zh-CN" dirty="0"/>
              <a:t>Pod</a:t>
            </a:r>
            <a:r>
              <a:rPr lang="zh-CN" altLang="en-US" dirty="0"/>
              <a:t>，寻找一个最合适的节点（</a:t>
            </a:r>
            <a:r>
              <a:rPr lang="en-US" altLang="zh-CN" dirty="0"/>
              <a:t>Node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62784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378CF-27DC-71E6-AF02-56CD95DDB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容器的本质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1BF1C-0783-C819-65B8-EBF989FFF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1579971"/>
          </a:xfrm>
        </p:spPr>
        <p:txBody>
          <a:bodyPr/>
          <a:lstStyle/>
          <a:p>
            <a:r>
              <a:rPr lang="zh-CN" altLang="en-US" dirty="0"/>
              <a:t>容器技术的核心功能，就是通过约束和修改进程的动态表现，从而为其创造出一个“边界”。</a:t>
            </a:r>
            <a:endParaRPr lang="en-US" altLang="zh-CN" dirty="0"/>
          </a:p>
          <a:p>
            <a:r>
              <a:rPr lang="zh-CN" altLang="en-US" dirty="0"/>
              <a:t>容器，其实是一种特殊的进程而已。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308719-BFED-B514-2C87-6DD4FCC65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98" y="3694800"/>
            <a:ext cx="5514975" cy="2819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C9365A-0D69-011C-D684-829C2F911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132" y="3624534"/>
            <a:ext cx="5169468" cy="280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706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035EE-2A59-9C65-D2B4-C92E4E49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调度器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F1564B-FC0C-37FB-ADCA-0DD0A20D9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默认调度器的主要职责，就是为一个新创建出来的 </a:t>
            </a:r>
            <a:r>
              <a:rPr lang="en-US" altLang="zh-CN" dirty="0"/>
              <a:t>Pod</a:t>
            </a:r>
            <a:r>
              <a:rPr lang="zh-CN" altLang="en-US" dirty="0"/>
              <a:t>，寻找一个最合适的节点（</a:t>
            </a:r>
            <a:r>
              <a:rPr lang="en-US" altLang="zh-CN" dirty="0"/>
              <a:t>Node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“最合适”的含义</a:t>
            </a:r>
            <a:endParaRPr lang="en-US" altLang="zh-CN" dirty="0"/>
          </a:p>
          <a:p>
            <a:pPr lvl="1"/>
            <a:r>
              <a:rPr lang="zh-CN" altLang="en-US" dirty="0"/>
              <a:t>从集群所有的节点中，根据调度算法挑选出所有可以运行该 </a:t>
            </a:r>
            <a:r>
              <a:rPr lang="en-US" altLang="zh-CN" dirty="0"/>
              <a:t>Pod </a:t>
            </a:r>
            <a:r>
              <a:rPr lang="zh-CN" altLang="en-US" dirty="0"/>
              <a:t>的节点；</a:t>
            </a:r>
            <a:endParaRPr lang="en-US" altLang="zh-CN" dirty="0"/>
          </a:p>
          <a:p>
            <a:pPr lvl="1"/>
            <a:r>
              <a:rPr lang="zh-CN" altLang="en-US" dirty="0"/>
              <a:t>从第一步的结果中，再根据调度算法挑选一个最符合条件的节点作为最终结果。</a:t>
            </a:r>
            <a:endParaRPr lang="en-US" altLang="zh-CN" dirty="0"/>
          </a:p>
          <a:p>
            <a:r>
              <a:rPr lang="zh-CN" altLang="en-US" dirty="0"/>
              <a:t>调度器的核心，实际上就是两个相互独立的控制循环。</a:t>
            </a:r>
            <a:endParaRPr lang="en-US" altLang="zh-CN" dirty="0"/>
          </a:p>
          <a:p>
            <a:pPr lvl="1"/>
            <a:r>
              <a:rPr lang="zh-CN" altLang="en-US" dirty="0"/>
              <a:t>第一个控制循环，我们可以称之为 </a:t>
            </a:r>
            <a:r>
              <a:rPr lang="en-US" altLang="zh-CN" dirty="0"/>
              <a:t>Informer Path</a:t>
            </a:r>
            <a:r>
              <a:rPr lang="zh-CN" altLang="en-US" dirty="0"/>
              <a:t>。它的主要目的，是启动一系列</a:t>
            </a:r>
            <a:r>
              <a:rPr lang="en-US" altLang="zh-CN" dirty="0"/>
              <a:t>Informer</a:t>
            </a:r>
            <a:r>
              <a:rPr lang="zh-CN" altLang="en-US" dirty="0"/>
              <a:t>，用来监听（</a:t>
            </a:r>
            <a:r>
              <a:rPr lang="en-US" altLang="zh-CN" dirty="0"/>
              <a:t>Watch</a:t>
            </a:r>
            <a:r>
              <a:rPr lang="zh-CN" altLang="en-US" dirty="0"/>
              <a:t>）</a:t>
            </a:r>
            <a:r>
              <a:rPr lang="en-US" altLang="zh-CN" dirty="0" err="1"/>
              <a:t>Etcd</a:t>
            </a:r>
            <a:r>
              <a:rPr lang="en-US" altLang="zh-CN" dirty="0"/>
              <a:t> </a:t>
            </a:r>
            <a:r>
              <a:rPr lang="zh-CN" altLang="en-US" dirty="0"/>
              <a:t>中 </a:t>
            </a:r>
            <a:r>
              <a:rPr lang="en-US" altLang="zh-CN" dirty="0"/>
              <a:t>Pod</a:t>
            </a:r>
            <a:r>
              <a:rPr lang="zh-CN" altLang="en-US" dirty="0"/>
              <a:t>、</a:t>
            </a:r>
            <a:r>
              <a:rPr lang="en-US" altLang="zh-CN" dirty="0"/>
              <a:t>Node</a:t>
            </a:r>
            <a:r>
              <a:rPr lang="zh-CN" altLang="en-US" dirty="0"/>
              <a:t>、</a:t>
            </a:r>
            <a:r>
              <a:rPr lang="en-US" altLang="zh-CN" dirty="0"/>
              <a:t>Service </a:t>
            </a:r>
            <a:r>
              <a:rPr lang="zh-CN" altLang="en-US" dirty="0"/>
              <a:t>等与调度相关的 </a:t>
            </a:r>
            <a:r>
              <a:rPr lang="en-US" altLang="zh-CN" dirty="0"/>
              <a:t>API </a:t>
            </a:r>
            <a:r>
              <a:rPr lang="zh-CN" altLang="en-US" dirty="0"/>
              <a:t>对象的变化。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38501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7D91B-BFA3-1881-7135-2DB161615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F6F5F-AC95-5B02-BAA6-85ED36F66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8825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BEC93-4CE8-68D1-BFF0-DAABBE1F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容器化知识图谱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437F0-B085-0937-0BF9-957FC04B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</a:p>
          <a:p>
            <a:r>
              <a:rPr lang="en-US" altLang="zh-CN" dirty="0"/>
              <a:t>Docker</a:t>
            </a:r>
          </a:p>
          <a:p>
            <a:r>
              <a:rPr lang="en-US" altLang="zh-CN" dirty="0"/>
              <a:t>Linux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2273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F2C6B-B71E-9B28-497A-C9467BDF1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Kubernetes Vs </a:t>
            </a:r>
            <a:r>
              <a:rPr lang="en-US" altLang="zh-CN" dirty="0" err="1"/>
              <a:t>Openshift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F8D9A-4185-16D6-9314-929B9AB76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对比</a:t>
            </a:r>
          </a:p>
        </p:txBody>
      </p:sp>
    </p:spTree>
    <p:extLst>
      <p:ext uri="{BB962C8B-B14F-4D97-AF65-F5344CB8AC3E}">
        <p14:creationId xmlns:p14="http://schemas.microsoft.com/office/powerpoint/2010/main" val="1843228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AE798-36FB-E74F-16A5-3B9A2F85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r>
              <a:rPr lang="zh-CN" altLang="en-US" dirty="0"/>
              <a:t>架构图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A97846-31A0-C0D2-B96B-873BAFBB6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8936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8F3B6-101E-F831-9AE5-76B010A3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6131C6-4054-C3A8-B2DB-F56BCB970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Kubernetes </a:t>
            </a:r>
            <a:r>
              <a:rPr lang="zh-CN" altLang="en-US" dirty="0"/>
              <a:t>项目并不关心你部署的是什么容器运行时、使用的什么技术实现，只要你的这个容器运行时能够运行标准的容器镜像，它就可以通过实现 </a:t>
            </a:r>
            <a:r>
              <a:rPr lang="en-US" altLang="zh-CN" dirty="0"/>
              <a:t>CRI </a:t>
            </a:r>
            <a:r>
              <a:rPr lang="zh-CN" altLang="en-US" dirty="0"/>
              <a:t>接入到</a:t>
            </a:r>
            <a:r>
              <a:rPr lang="en-US" altLang="zh-CN" dirty="0"/>
              <a:t>Kubernetes </a:t>
            </a:r>
            <a:r>
              <a:rPr lang="zh-CN" altLang="en-US" dirty="0"/>
              <a:t>项目当中。</a:t>
            </a:r>
            <a:endParaRPr lang="en-US" altLang="zh-CN" dirty="0"/>
          </a:p>
          <a:p>
            <a:r>
              <a:rPr lang="zh-CN" altLang="en-US" dirty="0"/>
              <a:t>的 </a:t>
            </a:r>
            <a:r>
              <a:rPr lang="en-US" altLang="zh-CN" dirty="0"/>
              <a:t>Kubernetes </a:t>
            </a:r>
            <a:r>
              <a:rPr lang="zh-CN" altLang="en-US" dirty="0"/>
              <a:t>项目核心功能的“全景图”</a:t>
            </a:r>
            <a:endParaRPr lang="en-US" altLang="zh-CN" dirty="0"/>
          </a:p>
          <a:p>
            <a:r>
              <a:rPr lang="zh-CN" altLang="en-US" dirty="0"/>
              <a:t>就是所谓的“</a:t>
            </a:r>
            <a:r>
              <a:rPr lang="zh-CN" altLang="en-US" b="1" dirty="0">
                <a:solidFill>
                  <a:srgbClr val="FF0000"/>
                </a:solidFill>
              </a:rPr>
              <a:t>声明式 </a:t>
            </a:r>
            <a:r>
              <a:rPr lang="en-US" altLang="zh-CN" b="1" dirty="0">
                <a:solidFill>
                  <a:srgbClr val="FF0000"/>
                </a:solidFill>
              </a:rPr>
              <a:t>API</a:t>
            </a:r>
            <a:r>
              <a:rPr lang="en-US" altLang="zh-CN" dirty="0"/>
              <a:t>”</a:t>
            </a:r>
            <a:r>
              <a:rPr lang="zh-CN" altLang="en-US" dirty="0"/>
              <a:t>。这种 </a:t>
            </a:r>
            <a:r>
              <a:rPr lang="en-US" altLang="zh-CN" dirty="0"/>
              <a:t>API </a:t>
            </a:r>
            <a:r>
              <a:rPr lang="zh-CN" altLang="en-US" dirty="0"/>
              <a:t>对应的“编排对象”和“服务对象”，都是 </a:t>
            </a:r>
            <a:r>
              <a:rPr lang="en-US" altLang="zh-CN" dirty="0"/>
              <a:t>Kubernetes </a:t>
            </a:r>
            <a:r>
              <a:rPr lang="zh-CN" altLang="en-US" dirty="0"/>
              <a:t>项目中的 </a:t>
            </a:r>
            <a:r>
              <a:rPr lang="en-US" altLang="zh-CN" dirty="0"/>
              <a:t>API </a:t>
            </a:r>
            <a:r>
              <a:rPr lang="zh-CN" altLang="en-US" dirty="0"/>
              <a:t>对象（</a:t>
            </a:r>
            <a:r>
              <a:rPr lang="en-US" altLang="zh-CN" dirty="0"/>
              <a:t>API Object</a:t>
            </a:r>
            <a:r>
              <a:rPr lang="zh-CN" altLang="en-US" dirty="0"/>
              <a:t>）。？？？？</a:t>
            </a:r>
          </a:p>
        </p:txBody>
      </p:sp>
    </p:spTree>
    <p:extLst>
      <p:ext uri="{BB962C8B-B14F-4D97-AF65-F5344CB8AC3E}">
        <p14:creationId xmlns:p14="http://schemas.microsoft.com/office/powerpoint/2010/main" val="13199650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27A70-E0E2-D43E-E1CC-DE43735F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988D0E-AF95-EA7F-B00C-169375442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Service </a:t>
            </a:r>
            <a:r>
              <a:rPr lang="zh-CN" altLang="en-US" dirty="0"/>
              <a:t>服务的主要作用，就是作为 </a:t>
            </a:r>
            <a:r>
              <a:rPr lang="en-US" altLang="zh-CN" dirty="0"/>
              <a:t>Pod </a:t>
            </a:r>
            <a:r>
              <a:rPr lang="zh-CN" altLang="en-US" dirty="0"/>
              <a:t>的代理入口（</a:t>
            </a:r>
            <a:r>
              <a:rPr lang="en-US" altLang="zh-CN" dirty="0"/>
              <a:t>Portal</a:t>
            </a:r>
            <a:r>
              <a:rPr lang="zh-CN" altLang="en-US" dirty="0"/>
              <a:t>），从而代替 </a:t>
            </a:r>
            <a:r>
              <a:rPr lang="en-US" altLang="zh-CN" dirty="0"/>
              <a:t>Pod </a:t>
            </a:r>
            <a:r>
              <a:rPr lang="zh-CN" altLang="en-US" dirty="0"/>
              <a:t>对外暴露一个固定的网络地址。</a:t>
            </a:r>
            <a:endParaRPr lang="en-US" altLang="zh-CN" dirty="0"/>
          </a:p>
          <a:p>
            <a:r>
              <a:rPr lang="en-US" altLang="zh-CN" dirty="0"/>
              <a:t>Service </a:t>
            </a:r>
            <a:r>
              <a:rPr lang="zh-CN" altLang="en-US" dirty="0"/>
              <a:t>后端真正代理的 </a:t>
            </a:r>
            <a:r>
              <a:rPr lang="en-US" altLang="zh-CN" dirty="0"/>
              <a:t>Pod </a:t>
            </a:r>
            <a:r>
              <a:rPr lang="zh-CN" altLang="en-US" dirty="0"/>
              <a:t>的 </a:t>
            </a:r>
            <a:r>
              <a:rPr lang="en-US" altLang="zh-CN" dirty="0"/>
              <a:t>IP </a:t>
            </a:r>
            <a:r>
              <a:rPr lang="zh-CN" altLang="en-US" dirty="0"/>
              <a:t>地址、端口等信息的自动更新、维护，则是</a:t>
            </a:r>
            <a:r>
              <a:rPr lang="en-US" altLang="zh-CN" dirty="0"/>
              <a:t>Kubernetes </a:t>
            </a:r>
            <a:r>
              <a:rPr lang="zh-CN" altLang="en-US" dirty="0"/>
              <a:t>项目的职责。</a:t>
            </a:r>
          </a:p>
        </p:txBody>
      </p:sp>
    </p:spTree>
    <p:extLst>
      <p:ext uri="{BB962C8B-B14F-4D97-AF65-F5344CB8AC3E}">
        <p14:creationId xmlns:p14="http://schemas.microsoft.com/office/powerpoint/2010/main" val="5971247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EE64B-3751-2ADC-3172-132E775F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0B836-FC2A-75DF-2295-5071E2E36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是按照用户的意愿和整个系统的规则，完全自动化地处理好容器之间的各种关系。这种功能，就是我们经常听到的一个概念：编排。</a:t>
            </a:r>
            <a:endParaRPr lang="en-US" altLang="zh-CN" dirty="0"/>
          </a:p>
          <a:p>
            <a:r>
              <a:rPr lang="en-US" altLang="zh-CN" dirty="0"/>
              <a:t>Kubernetes </a:t>
            </a:r>
            <a:r>
              <a:rPr lang="zh-CN" altLang="en-US" dirty="0"/>
              <a:t>项目的本质，是为用户提供一个具有普遍意义的容器编排工具。</a:t>
            </a:r>
          </a:p>
        </p:txBody>
      </p:sp>
    </p:spTree>
    <p:extLst>
      <p:ext uri="{BB962C8B-B14F-4D97-AF65-F5344CB8AC3E}">
        <p14:creationId xmlns:p14="http://schemas.microsoft.com/office/powerpoint/2010/main" val="18560883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FBE76-59C3-2761-5E54-4AD617CB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Pod </a:t>
            </a:r>
            <a:r>
              <a:rPr lang="zh-CN" altLang="en-US" dirty="0"/>
              <a:t>和 </a:t>
            </a:r>
            <a:r>
              <a:rPr lang="en-US" altLang="zh-CN" dirty="0"/>
              <a:t>Container </a:t>
            </a:r>
            <a:r>
              <a:rPr lang="zh-CN" altLang="en-US" dirty="0"/>
              <a:t>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FD8A0B-DE93-9AF2-4EED-20DC0AEAC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到底哪些属性属于 </a:t>
            </a:r>
            <a:r>
              <a:rPr lang="en-US" altLang="zh-CN" dirty="0"/>
              <a:t>Pod </a:t>
            </a:r>
            <a:r>
              <a:rPr lang="zh-CN" altLang="en-US" dirty="0"/>
              <a:t>对象，而又有哪些属性属于</a:t>
            </a:r>
            <a:r>
              <a:rPr lang="en-US" altLang="zh-CN" dirty="0"/>
              <a:t>Container </a:t>
            </a:r>
            <a:r>
              <a:rPr lang="zh-CN" altLang="en-US" dirty="0"/>
              <a:t>呢？</a:t>
            </a:r>
            <a:endParaRPr lang="en-US" altLang="zh-CN" dirty="0"/>
          </a:p>
          <a:p>
            <a:pPr lvl="1"/>
            <a:r>
              <a:rPr lang="zh-CN" altLang="en-US" dirty="0"/>
              <a:t>凡是调度、网络、存储，以及安全相关的属性，基本上是 </a:t>
            </a:r>
            <a:r>
              <a:rPr lang="en-US" altLang="zh-CN" dirty="0"/>
              <a:t>Pod </a:t>
            </a:r>
            <a:r>
              <a:rPr lang="zh-CN" altLang="en-US" dirty="0"/>
              <a:t>级别的。它们描述的是“机器”这个整体，而不是里面运行的“程序”。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9741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9F113-1981-6F6C-87F8-864EED11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Pod</a:t>
            </a:r>
            <a:r>
              <a:rPr lang="zh-CN" altLang="en-US" dirty="0"/>
              <a:t>状态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B9EE66-14A9-9D0A-FDFD-24C7CE15E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Pending</a:t>
            </a:r>
          </a:p>
          <a:p>
            <a:r>
              <a:rPr lang="en-US" altLang="zh-CN" dirty="0"/>
              <a:t>Running</a:t>
            </a:r>
          </a:p>
          <a:p>
            <a:r>
              <a:rPr lang="en-US" altLang="zh-CN" dirty="0"/>
              <a:t>Succeeded</a:t>
            </a:r>
            <a:r>
              <a:rPr lang="zh-CN" altLang="en-US" dirty="0"/>
              <a:t>：运行一次性任务时最为常见</a:t>
            </a:r>
            <a:endParaRPr lang="en-US" altLang="zh-CN" dirty="0"/>
          </a:p>
          <a:p>
            <a:r>
              <a:rPr lang="en-US" altLang="zh-CN" dirty="0"/>
              <a:t>Failed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Unknown:</a:t>
            </a:r>
            <a:r>
              <a:rPr lang="zh-CN" altLang="en-US" dirty="0"/>
              <a:t> 其他异常态</a:t>
            </a:r>
          </a:p>
        </p:txBody>
      </p:sp>
    </p:spTree>
    <p:extLst>
      <p:ext uri="{BB962C8B-B14F-4D97-AF65-F5344CB8AC3E}">
        <p14:creationId xmlns:p14="http://schemas.microsoft.com/office/powerpoint/2010/main" val="348030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37531-62F7-022D-6615-5D8993C9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ECS vs VM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2F2E7-5D39-A932-B7A1-A5C06EC10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4259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15673-71C3-3AEA-AFEA-BB6CC085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容器健康检查和恢复机制。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53687E-8BC2-7BDA-0FE7-6472754C6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restartPolicy</a:t>
            </a:r>
            <a:endParaRPr lang="en-US" altLang="zh-CN" dirty="0"/>
          </a:p>
          <a:p>
            <a:pPr lvl="1"/>
            <a:r>
              <a:rPr lang="en-US" altLang="zh-CN" dirty="0"/>
              <a:t>Always</a:t>
            </a:r>
            <a:r>
              <a:rPr lang="zh-CN" altLang="en-US" dirty="0"/>
              <a:t>：在任何情况下，只要容器不在运行状态，就自动重启容器；</a:t>
            </a:r>
            <a:endParaRPr lang="en-US" altLang="zh-CN" dirty="0"/>
          </a:p>
          <a:p>
            <a:pPr lvl="1"/>
            <a:r>
              <a:rPr lang="en-US" altLang="zh-CN" dirty="0" err="1"/>
              <a:t>OnFailure</a:t>
            </a:r>
            <a:r>
              <a:rPr lang="en-US" altLang="zh-CN" dirty="0"/>
              <a:t>: </a:t>
            </a:r>
            <a:r>
              <a:rPr lang="zh-CN" altLang="en-US" dirty="0"/>
              <a:t>只在容器 异常时才自动重启容器；</a:t>
            </a:r>
            <a:endParaRPr lang="en-US" altLang="zh-CN" dirty="0"/>
          </a:p>
          <a:p>
            <a:pPr lvl="1"/>
            <a:r>
              <a:rPr lang="en-US" altLang="zh-CN" dirty="0"/>
              <a:t>Never: </a:t>
            </a:r>
            <a:r>
              <a:rPr lang="zh-CN" altLang="en-US" dirty="0"/>
              <a:t>从来不重启容器。</a:t>
            </a:r>
          </a:p>
        </p:txBody>
      </p:sp>
    </p:spTree>
    <p:extLst>
      <p:ext uri="{BB962C8B-B14F-4D97-AF65-F5344CB8AC3E}">
        <p14:creationId xmlns:p14="http://schemas.microsoft.com/office/powerpoint/2010/main" val="32597450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5C99A-118A-8611-8F55-2C68D38C4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Deployment</a:t>
            </a:r>
            <a:r>
              <a:rPr lang="zh-CN" altLang="en-US" dirty="0"/>
              <a:t>控制器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333C7-4AB8-B2D5-702F-43D887AC6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控制循环（</a:t>
            </a:r>
            <a:r>
              <a:rPr lang="en-US" altLang="zh-CN" dirty="0"/>
              <a:t>control loop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for {</a:t>
            </a:r>
            <a:r>
              <a:rPr lang="zh-CN" altLang="en-US" dirty="0"/>
              <a:t>实际状态 </a:t>
            </a:r>
            <a:r>
              <a:rPr lang="en-US" altLang="zh-CN" dirty="0"/>
              <a:t>:= </a:t>
            </a:r>
            <a:r>
              <a:rPr lang="zh-CN" altLang="en-US" dirty="0"/>
              <a:t>获取集群中对象 </a:t>
            </a:r>
            <a:r>
              <a:rPr lang="en-US" altLang="zh-CN" dirty="0"/>
              <a:t>X </a:t>
            </a:r>
            <a:r>
              <a:rPr lang="zh-CN" altLang="en-US" dirty="0"/>
              <a:t>的实际状态（</a:t>
            </a:r>
            <a:r>
              <a:rPr lang="en-US" altLang="zh-CN" dirty="0"/>
              <a:t>Actual State</a:t>
            </a:r>
            <a:r>
              <a:rPr lang="zh-CN" altLang="en-US" dirty="0"/>
              <a:t>）期望状态 </a:t>
            </a:r>
            <a:r>
              <a:rPr lang="en-US" altLang="zh-CN" dirty="0"/>
              <a:t>:= </a:t>
            </a:r>
            <a:r>
              <a:rPr lang="zh-CN" altLang="en-US" dirty="0"/>
              <a:t>获取集群中对象 </a:t>
            </a:r>
            <a:r>
              <a:rPr lang="en-US" altLang="zh-CN" dirty="0"/>
              <a:t>X </a:t>
            </a:r>
            <a:r>
              <a:rPr lang="zh-CN" altLang="en-US" dirty="0"/>
              <a:t>的期望状态（</a:t>
            </a:r>
            <a:r>
              <a:rPr lang="en-US" altLang="zh-CN" dirty="0"/>
              <a:t>Desired State</a:t>
            </a:r>
            <a:r>
              <a:rPr lang="zh-CN" altLang="en-US" dirty="0"/>
              <a:t>） </a:t>
            </a:r>
            <a:r>
              <a:rPr lang="en-US" altLang="zh-CN" dirty="0"/>
              <a:t>if </a:t>
            </a:r>
            <a:r>
              <a:rPr lang="zh-CN" altLang="en-US" dirty="0"/>
              <a:t>实际状态 </a:t>
            </a:r>
            <a:r>
              <a:rPr lang="en-US" altLang="zh-CN" dirty="0"/>
              <a:t>== </a:t>
            </a:r>
            <a:r>
              <a:rPr lang="zh-CN" altLang="en-US" dirty="0"/>
              <a:t>期望状态</a:t>
            </a:r>
            <a:r>
              <a:rPr lang="en-US" altLang="zh-CN" dirty="0"/>
              <a:t>{</a:t>
            </a:r>
            <a:r>
              <a:rPr lang="zh-CN" altLang="en-US" dirty="0"/>
              <a:t>什么都不做 </a:t>
            </a:r>
            <a:r>
              <a:rPr lang="en-US" altLang="zh-CN" dirty="0"/>
              <a:t>} else {</a:t>
            </a:r>
            <a:r>
              <a:rPr lang="zh-CN" altLang="en-US" dirty="0"/>
              <a:t>执行编排动作，将实际状态调整为期望状态 </a:t>
            </a:r>
            <a:r>
              <a:rPr lang="en-US" altLang="zh-CN" dirty="0"/>
              <a:t>}}</a:t>
            </a:r>
          </a:p>
          <a:p>
            <a:r>
              <a:rPr lang="en-US" altLang="zh-CN" dirty="0"/>
              <a:t>Pod </a:t>
            </a:r>
            <a:r>
              <a:rPr lang="zh-CN" altLang="en-US" dirty="0"/>
              <a:t>的“水平扩展 </a:t>
            </a:r>
            <a:r>
              <a:rPr lang="en-US" altLang="zh-CN" dirty="0"/>
              <a:t>/ </a:t>
            </a:r>
            <a:r>
              <a:rPr lang="zh-CN" altLang="en-US" dirty="0"/>
              <a:t>收缩”（</a:t>
            </a:r>
            <a:r>
              <a:rPr lang="en-US" altLang="zh-CN" dirty="0"/>
              <a:t>horizontal scaling out/in</a:t>
            </a:r>
            <a:r>
              <a:rPr lang="zh-CN" altLang="en-US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16630265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F58E2-47D5-42E6-7E83-5C2C5D8E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D8621-2DDC-FDB2-1B61-867902E39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Pod</a:t>
            </a:r>
            <a:r>
              <a:rPr lang="zh-CN" altLang="en-US" dirty="0"/>
              <a:t>模板</a:t>
            </a:r>
            <a:endParaRPr lang="en-US" altLang="zh-CN" dirty="0"/>
          </a:p>
          <a:p>
            <a:r>
              <a:rPr lang="zh-CN" altLang="en-US" dirty="0"/>
              <a:t>水平扩展 </a:t>
            </a:r>
            <a:r>
              <a:rPr lang="en-US" altLang="zh-CN" dirty="0"/>
              <a:t>/ </a:t>
            </a:r>
            <a:r>
              <a:rPr lang="zh-CN" altLang="en-US" dirty="0"/>
              <a:t>收缩</a:t>
            </a:r>
            <a:endParaRPr lang="en-US" altLang="zh-CN" dirty="0"/>
          </a:p>
          <a:p>
            <a:r>
              <a:rPr lang="zh-CN" altLang="en-US" dirty="0"/>
              <a:t>滚动更新</a:t>
            </a:r>
            <a:endParaRPr lang="en-US" altLang="zh-CN" dirty="0"/>
          </a:p>
          <a:p>
            <a:r>
              <a:rPr lang="zh-CN" altLang="en-US" dirty="0"/>
              <a:t>金丝雀部署：优先发布一台或少量机器升级，等验证无误后再更新其他机器。优点是用户影响范围小，不足之处是要额外控制如何做自动更新。</a:t>
            </a:r>
            <a:endParaRPr lang="en-US" altLang="zh-CN" dirty="0"/>
          </a:p>
          <a:p>
            <a:r>
              <a:rPr lang="zh-CN" altLang="en-US" dirty="0"/>
              <a:t>蓝绿部署：</a:t>
            </a:r>
            <a:r>
              <a:rPr lang="en-US" altLang="zh-CN" dirty="0"/>
              <a:t>2</a:t>
            </a:r>
            <a:r>
              <a:rPr lang="zh-CN" altLang="en-US" dirty="0"/>
              <a:t>组机器，蓝代表当前的</a:t>
            </a:r>
            <a:r>
              <a:rPr lang="en-US" altLang="zh-CN" dirty="0"/>
              <a:t>V1</a:t>
            </a:r>
            <a:r>
              <a:rPr lang="zh-CN" altLang="en-US" dirty="0"/>
              <a:t>版本，绿代表已经升级完成的</a:t>
            </a:r>
            <a:r>
              <a:rPr lang="en-US" altLang="zh-CN" dirty="0"/>
              <a:t>V2</a:t>
            </a:r>
            <a:r>
              <a:rPr lang="zh-CN" altLang="en-US" dirty="0"/>
              <a:t>版本。通过</a:t>
            </a:r>
            <a:r>
              <a:rPr lang="en-US" altLang="zh-CN" dirty="0"/>
              <a:t>LB</a:t>
            </a:r>
            <a:r>
              <a:rPr lang="zh-CN" altLang="en-US" dirty="0"/>
              <a:t>将流量全部导入</a:t>
            </a:r>
            <a:r>
              <a:rPr lang="en-US" altLang="zh-CN" dirty="0"/>
              <a:t>V2</a:t>
            </a:r>
            <a:r>
              <a:rPr lang="zh-CN" altLang="en-US" dirty="0"/>
              <a:t>完成升级部署。优点是切换快速，缺点是影响全部用户。</a:t>
            </a:r>
          </a:p>
        </p:txBody>
      </p:sp>
    </p:spTree>
    <p:extLst>
      <p:ext uri="{BB962C8B-B14F-4D97-AF65-F5344CB8AC3E}">
        <p14:creationId xmlns:p14="http://schemas.microsoft.com/office/powerpoint/2010/main" val="23642172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CE62C-DE92-24C2-8CDE-038B27B5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534E2C-186F-3A69-4A5C-F7BD2D06F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101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83794C7-C9C1-C9E3-DC0A-FF46ED8DA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78" y="1372800"/>
            <a:ext cx="5715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79F0D61-536F-AE6B-99AC-B95A3473C4C3}"/>
              </a:ext>
            </a:extLst>
          </p:cNvPr>
          <p:cNvSpPr txBox="1"/>
          <p:nvPr/>
        </p:nvSpPr>
        <p:spPr>
          <a:xfrm>
            <a:off x="6093000" y="1372800"/>
            <a:ext cx="5715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集群由节点（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Node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）组成，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Master Node + Work Node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每个</a:t>
            </a:r>
            <a:r>
              <a:rPr lang="en-US" altLang="zh-CN" dirty="0"/>
              <a:t>Node</a:t>
            </a:r>
            <a:r>
              <a:rPr lang="zh-CN" altLang="en-US" dirty="0"/>
              <a:t>上都会运行</a:t>
            </a:r>
            <a:r>
              <a:rPr lang="en-US" altLang="zh-CN" dirty="0"/>
              <a:t>kubelet</a:t>
            </a:r>
            <a:r>
              <a:rPr lang="zh-CN" altLang="en-US" dirty="0"/>
              <a:t>和</a:t>
            </a:r>
            <a:r>
              <a:rPr lang="en-US" altLang="zh-CN" dirty="0"/>
              <a:t>k-proxy</a:t>
            </a:r>
            <a:r>
              <a:rPr lang="zh-CN" altLang="en-US" dirty="0"/>
              <a:t>这两个组件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kubelet</a:t>
            </a:r>
            <a:r>
              <a:rPr lang="zh-CN" altLang="en-US" dirty="0"/>
              <a:t>保证容器（</a:t>
            </a:r>
            <a:r>
              <a:rPr lang="en-US" altLang="zh-CN" dirty="0"/>
              <a:t>containers</a:t>
            </a:r>
            <a:r>
              <a:rPr lang="zh-CN" altLang="en-US" dirty="0"/>
              <a:t>）都运行在 </a:t>
            </a:r>
            <a:r>
              <a:rPr lang="en-US" altLang="zh-CN" dirty="0"/>
              <a:t>pod </a:t>
            </a:r>
            <a:r>
              <a:rPr lang="zh-CN" altLang="en-US" dirty="0"/>
              <a:t>中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K-proxy</a:t>
            </a:r>
            <a:r>
              <a:rPr lang="zh-CN" altLang="en-US" dirty="0"/>
              <a:t>维护节点上的一些网络规则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Container</a:t>
            </a:r>
            <a:r>
              <a:rPr lang="zh-CN" altLang="en-US" dirty="0"/>
              <a:t>容器运行环境，为应用提供运行环境</a:t>
            </a:r>
            <a:endParaRPr lang="en-US" altLang="zh-CN" dirty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3C023EB-F9E5-392F-51C9-00AE003D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/>
          <a:lstStyle/>
          <a:p>
            <a:r>
              <a:rPr lang="en-US" altLang="zh-CN" dirty="0"/>
              <a:t>Node vs Pod</a:t>
            </a:r>
          </a:p>
        </p:txBody>
      </p:sp>
    </p:spTree>
    <p:extLst>
      <p:ext uri="{BB962C8B-B14F-4D97-AF65-F5344CB8AC3E}">
        <p14:creationId xmlns:p14="http://schemas.microsoft.com/office/powerpoint/2010/main" val="359096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ubernetes功能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服务发现和负载均衡</a:t>
            </a:r>
            <a:endParaRPr lang="zh-CN" alt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通过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DNS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名称或自己的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IP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地址来暴露容器，负载均衡并分配网络流量，从而使部署稳定。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存储编排</a:t>
            </a:r>
            <a:endParaRPr lang="zh-CN" alt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允许你自动挂载你选择的存储系统，例如本地存储、公共云提供商等。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自动部署和回滚</a:t>
            </a:r>
            <a:endParaRPr lang="zh-CN" alt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你可以使用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描述已部署容器的所需状态， 它可以以受控的速率将实际状态更改为期望状态。 例如，你可以自动化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来为你的部署创建新容器， 删除现有容器并将它们的所有资源用于新容器。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自动完成装箱计算</a:t>
            </a:r>
            <a:endParaRPr lang="zh-CN" alt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提供许多节点组成的集群，在这个集群上运行容器化的任务。 你告诉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每个容器需要多少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CPU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和内存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(RAM)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。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可以将这些容器按实际情况调度到你的节点上，以最佳方式利用你的资源。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自我修复</a:t>
            </a:r>
            <a:endParaRPr lang="zh-CN" alt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将重新启动失败的容器、替换容器、杀死不响应用户定义的运行状况检查的容器， 并且在准备好服务之前不将其通告给客户端。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密钥与配置管理</a:t>
            </a:r>
            <a:endParaRPr lang="zh-CN" alt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允许你存储和管理敏感信息，例如密码、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OAuth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令牌和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ssh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密钥。 你可以在不重建容器镜像的情况下部署和更新密钥和应用程序配置，也无需在堆栈配置中暴露密钥。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638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28F43-82F8-21CC-4126-23283F47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核心功能的“全景图”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F6997EC-3F52-21EE-566D-2D2731E48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617" y="1490663"/>
            <a:ext cx="9664417" cy="4759325"/>
          </a:xfrm>
        </p:spPr>
      </p:pic>
    </p:spTree>
    <p:extLst>
      <p:ext uri="{BB962C8B-B14F-4D97-AF65-F5344CB8AC3E}">
        <p14:creationId xmlns:p14="http://schemas.microsoft.com/office/powerpoint/2010/main" val="782879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A0F91-9335-4FDB-DF48-CBFC4497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Pod</a:t>
            </a:r>
            <a:r>
              <a:rPr lang="zh-CN" altLang="en-US" dirty="0"/>
              <a:t>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SC-Medium"/>
              </a:rPr>
              <a:t>豆荚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8A75EE-42AA-9263-4721-79B66C071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Pod</a:t>
            </a:r>
            <a:r>
              <a:rPr lang="zh-CN" altLang="en-US" dirty="0"/>
              <a:t>，是 </a:t>
            </a:r>
            <a:r>
              <a:rPr lang="en-US" altLang="zh-CN" dirty="0"/>
              <a:t>Kubernetes </a:t>
            </a:r>
            <a:r>
              <a:rPr lang="zh-CN" altLang="en-US" dirty="0"/>
              <a:t>项目中最小的 </a:t>
            </a:r>
            <a:r>
              <a:rPr lang="en-US" altLang="zh-CN" dirty="0"/>
              <a:t>API </a:t>
            </a:r>
            <a:r>
              <a:rPr lang="zh-CN" altLang="en-US" dirty="0"/>
              <a:t>对象。如果换一个更专业的说法，我们可以这样描述：</a:t>
            </a:r>
            <a:r>
              <a:rPr lang="en-US" altLang="zh-CN" dirty="0"/>
              <a:t>Pod</a:t>
            </a:r>
            <a:r>
              <a:rPr lang="zh-CN" altLang="en-US" dirty="0"/>
              <a:t>，是 </a:t>
            </a:r>
            <a:r>
              <a:rPr lang="en-US" altLang="zh-CN" dirty="0"/>
              <a:t>Kubernetes </a:t>
            </a:r>
            <a:r>
              <a:rPr lang="zh-CN" altLang="en-US" dirty="0"/>
              <a:t>项目的原子调度单位</a:t>
            </a:r>
            <a:r>
              <a:rPr lang="en-US" altLang="zh-CN" dirty="0"/>
              <a:t>;</a:t>
            </a:r>
            <a:r>
              <a:rPr lang="zh-CN" altLang="en-US" dirty="0"/>
              <a:t> 项目中的最小编排单位</a:t>
            </a:r>
            <a:endParaRPr lang="en-US" altLang="zh-CN" dirty="0"/>
          </a:p>
          <a:p>
            <a:r>
              <a:rPr lang="zh-CN" altLang="en-US" dirty="0"/>
              <a:t>只是一个逻辑概念。</a:t>
            </a:r>
            <a:r>
              <a:rPr lang="en-US" altLang="zh-CN" dirty="0"/>
              <a:t> Kubernetes </a:t>
            </a:r>
            <a:r>
              <a:rPr lang="zh-CN" altLang="en-US" dirty="0"/>
              <a:t>真正处理的，还是宿主机操作系统上 </a:t>
            </a:r>
            <a:r>
              <a:rPr lang="en-US" altLang="zh-CN" dirty="0"/>
              <a:t>Linux </a:t>
            </a:r>
            <a:r>
              <a:rPr lang="zh-CN" altLang="en-US" dirty="0"/>
              <a:t>容器的 </a:t>
            </a:r>
            <a:r>
              <a:rPr lang="en-US" altLang="zh-CN" dirty="0"/>
              <a:t>Namespace</a:t>
            </a:r>
            <a:r>
              <a:rPr lang="zh-CN" altLang="en-US" dirty="0"/>
              <a:t>和 </a:t>
            </a:r>
            <a:r>
              <a:rPr lang="en-US" altLang="zh-CN" dirty="0"/>
              <a:t>Cgroups</a:t>
            </a:r>
            <a:r>
              <a:rPr lang="zh-CN" altLang="en-US" dirty="0"/>
              <a:t>，而并不存在一个所谓的 </a:t>
            </a:r>
            <a:r>
              <a:rPr lang="en-US" altLang="zh-CN" dirty="0"/>
              <a:t>Pod </a:t>
            </a:r>
            <a:r>
              <a:rPr lang="zh-CN" altLang="en-US" dirty="0"/>
              <a:t>的边界或者隔离环境。</a:t>
            </a:r>
            <a:endParaRPr lang="en-US" altLang="zh-CN" dirty="0"/>
          </a:p>
          <a:p>
            <a:r>
              <a:rPr lang="zh-CN" altLang="en-US" dirty="0"/>
              <a:t>所有 </a:t>
            </a:r>
            <a:r>
              <a:rPr lang="en-US" altLang="zh-CN" dirty="0"/>
              <a:t>Init Container </a:t>
            </a:r>
            <a:r>
              <a:rPr lang="zh-CN" altLang="en-US" dirty="0"/>
              <a:t>定义的容器，都会比 </a:t>
            </a:r>
            <a:r>
              <a:rPr lang="en-US" altLang="zh-CN" dirty="0" err="1"/>
              <a:t>spec.containers</a:t>
            </a:r>
            <a:r>
              <a:rPr lang="en-US" altLang="zh-CN" dirty="0"/>
              <a:t> </a:t>
            </a:r>
            <a:r>
              <a:rPr lang="zh-CN" altLang="en-US" dirty="0"/>
              <a:t>定义的用户容器先启动。并且，</a:t>
            </a:r>
            <a:r>
              <a:rPr lang="en-US" altLang="zh-CN" dirty="0"/>
              <a:t>Init Container </a:t>
            </a:r>
            <a:r>
              <a:rPr lang="zh-CN" altLang="en-US" dirty="0"/>
              <a:t>容器会按顺序逐一启动，而直到它们都启动并且退出了，用户容器才会启动。</a:t>
            </a:r>
            <a:endParaRPr lang="en-US" altLang="zh-CN" dirty="0"/>
          </a:p>
          <a:p>
            <a:r>
              <a:rPr lang="en-US" altLang="zh-CN" dirty="0"/>
              <a:t>Pod </a:t>
            </a:r>
            <a:r>
              <a:rPr lang="zh-CN" altLang="en-US" dirty="0"/>
              <a:t>里最重要的字段当属“</a:t>
            </a:r>
            <a:r>
              <a:rPr lang="en-US" altLang="zh-CN" dirty="0"/>
              <a:t>Containers”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4660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2RmNzNiYzQ1OTMxNTU2MjdkYTg0ZDEzYTQ2OGFjND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16945</TotalTime>
  <Words>2905</Words>
  <Application>Microsoft Office PowerPoint</Application>
  <PresentationFormat>宽屏</PresentationFormat>
  <Paragraphs>247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1" baseType="lpstr">
      <vt:lpstr>-apple-system</vt:lpstr>
      <vt:lpstr>PingFangSC-Medium</vt:lpstr>
      <vt:lpstr>SFMono-Regular</vt:lpstr>
      <vt:lpstr>微软雅黑</vt:lpstr>
      <vt:lpstr>Arial</vt:lpstr>
      <vt:lpstr>open sans</vt:lpstr>
      <vt:lpstr>Wingdings</vt:lpstr>
      <vt:lpstr>Office 主题​​</vt:lpstr>
      <vt:lpstr>Kubernetes概念及功能</vt:lpstr>
      <vt:lpstr>ECS OpenShift Kubernetes Docker</vt:lpstr>
      <vt:lpstr>Kubernetes</vt:lpstr>
      <vt:lpstr>容器的本质</vt:lpstr>
      <vt:lpstr>ECS vs VM</vt:lpstr>
      <vt:lpstr>Node vs Pod</vt:lpstr>
      <vt:lpstr>Kubernetes功能</vt:lpstr>
      <vt:lpstr>核心功能的“全景图”</vt:lpstr>
      <vt:lpstr>Pod：豆荚</vt:lpstr>
      <vt:lpstr>Deployment</vt:lpstr>
      <vt:lpstr>Service</vt:lpstr>
      <vt:lpstr>Route</vt:lpstr>
      <vt:lpstr>K8S架构图</vt:lpstr>
      <vt:lpstr>PowerPoint 演示文稿</vt:lpstr>
      <vt:lpstr>PowerPoint 演示文稿</vt:lpstr>
      <vt:lpstr>Service 与 Pod 的 DNS</vt:lpstr>
      <vt:lpstr>PowerPoint 演示文稿</vt:lpstr>
      <vt:lpstr> Deployment 规约</vt:lpstr>
      <vt:lpstr>StatefulSet</vt:lpstr>
      <vt:lpstr>Service</vt:lpstr>
      <vt:lpstr>Service:服务发现</vt:lpstr>
      <vt:lpstr>NodePort 示例清单</vt:lpstr>
      <vt:lpstr>Ingress</vt:lpstr>
      <vt:lpstr>PowerPoint 演示文稿</vt:lpstr>
      <vt:lpstr>PowerPoint 演示文稿</vt:lpstr>
      <vt:lpstr>调度 GPU</vt:lpstr>
      <vt:lpstr>Pod 概览</vt:lpstr>
      <vt:lpstr>Service </vt:lpstr>
      <vt:lpstr>执行滚动更新</vt:lpstr>
      <vt:lpstr>ConfigMap</vt:lpstr>
      <vt:lpstr>PowerPoint 演示文稿</vt:lpstr>
      <vt:lpstr>PowerPoint 演示文稿</vt:lpstr>
      <vt:lpstr>=============0531</vt:lpstr>
      <vt:lpstr>Job与CronJob</vt:lpstr>
      <vt:lpstr>声明式API与Kubernetes编程范式</vt:lpstr>
      <vt:lpstr>PV  PVC StorageClass</vt:lpstr>
      <vt:lpstr>Service</vt:lpstr>
      <vt:lpstr>Ingress</vt:lpstr>
      <vt:lpstr>PowerPoint 演示文稿</vt:lpstr>
      <vt:lpstr>调度器</vt:lpstr>
      <vt:lpstr>PowerPoint 演示文稿</vt:lpstr>
      <vt:lpstr>容器化知识图谱</vt:lpstr>
      <vt:lpstr>Kubernetes Vs Openshift</vt:lpstr>
      <vt:lpstr>Kubernetes架构图</vt:lpstr>
      <vt:lpstr>PowerPoint 演示文稿</vt:lpstr>
      <vt:lpstr>Service</vt:lpstr>
      <vt:lpstr>编排</vt:lpstr>
      <vt:lpstr>Pod 和 Container 的关系</vt:lpstr>
      <vt:lpstr>Pod状态</vt:lpstr>
      <vt:lpstr>容器健康检查和恢复机制。</vt:lpstr>
      <vt:lpstr>Deployment控制器</vt:lpstr>
      <vt:lpstr>PowerPoint 演示文稿</vt:lpstr>
      <vt:lpstr>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王 柏强</cp:lastModifiedBy>
  <cp:revision>276</cp:revision>
  <dcterms:created xsi:type="dcterms:W3CDTF">2019-06-19T02:08:00Z</dcterms:created>
  <dcterms:modified xsi:type="dcterms:W3CDTF">2023-06-07T12:53:53Z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2052-11.1.0.12970</vt:lpwstr>
  </property>
  <property fmtid="{D5CDD505-2E9C-101B-9397-08002B2CF9AE}" pid="3" name="ICV">
    <vt:lpwstr>73F6FA58B2234F05934E4CF6975EBA03</vt:lpwstr>
  </property>
</Properties>
</file>