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9" r:id="rId12"/>
    <p:sldId id="270" r:id="rId13"/>
    <p:sldId id="271" r:id="rId14"/>
    <p:sldId id="272" r:id="rId15"/>
    <p:sldId id="273" r:id="rId16"/>
    <p:sldId id="268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0898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915C-E110-4DED-94AE-DEDB79A3A7B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E1439-7C21-46E5-A1ED-263F9B87E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4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组织过程资产很重要：</a:t>
            </a:r>
            <a:endParaRPr lang="en-US" altLang="zh-CN" dirty="0"/>
          </a:p>
          <a:p>
            <a:r>
              <a:rPr lang="zh-CN" altLang="en-US" dirty="0"/>
              <a:t>项目过程中既要拿来用，又要输出更新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专家判断与确认的关系；找</a:t>
            </a:r>
            <a:r>
              <a:rPr lang="en-US" altLang="zh-CN" dirty="0"/>
              <a:t>Shan </a:t>
            </a:r>
            <a:r>
              <a:rPr lang="en-US" altLang="zh-CN" dirty="0" err="1"/>
              <a:t>xia</a:t>
            </a:r>
            <a:r>
              <a:rPr lang="zh-CN" altLang="en-US" dirty="0"/>
              <a:t>属于专家判断，找</a:t>
            </a:r>
            <a:r>
              <a:rPr lang="en-US" altLang="zh-CN" dirty="0"/>
              <a:t>Summer</a:t>
            </a:r>
            <a:r>
              <a:rPr lang="zh-CN" altLang="en-US" dirty="0"/>
              <a:t>是审批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头脑风暴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会议：我们开工会议，会议要邀请哪些人？ 过程中不断添加和更新</a:t>
            </a:r>
            <a:endParaRPr lang="en-US" altLang="zh-CN" dirty="0"/>
          </a:p>
          <a:p>
            <a:r>
              <a:rPr lang="zh-CN" altLang="en-US" dirty="0"/>
              <a:t>开工会议、</a:t>
            </a:r>
            <a:r>
              <a:rPr lang="en-US" altLang="zh-CN" dirty="0"/>
              <a:t>stand up meeting</a:t>
            </a:r>
            <a:r>
              <a:rPr lang="zh-CN" altLang="en-US" dirty="0"/>
              <a:t>、</a:t>
            </a:r>
            <a:r>
              <a:rPr lang="en-US" altLang="zh-CN" dirty="0"/>
              <a:t>sprint meeting</a:t>
            </a:r>
            <a:r>
              <a:rPr lang="zh-CN" altLang="en-US" dirty="0"/>
              <a:t>、</a:t>
            </a:r>
            <a:r>
              <a:rPr lang="en-US" altLang="zh-CN" dirty="0"/>
              <a:t>grooming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E1439-7C21-46E5-A1ED-263F9B87E5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0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84C22-C32A-B880-7D0D-64C88A0D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57174-2504-E2C8-4385-91A03105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E1579-1C6C-116B-92C7-D4AF198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258E1-5244-F788-0430-5D581A4F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C8BAD-C79E-0D14-08DF-5FA92ED8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A1489-0C9B-6170-CE30-76C95A7A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3E2DA-5B89-2D88-A84E-E8843AFA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3A8B-EF20-C9E1-E23E-6BCBD17F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34BCA-401C-DD36-406F-A401BA0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F35AA-0568-0CE0-1C04-025A7444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2C90B-A084-2DAE-B5D2-62614BAC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FE549-7476-4FBD-5AD9-A88094C0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06E6C-3129-EBA7-73B6-F384B8A2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F89E0-28D6-1CDD-1113-5F298382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DE4D7-678C-2DA0-C0EF-55323FB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96155-59D1-B42B-0523-064EF25C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51A54-5685-B241-896C-96A47D3B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4DCE7-50E5-A025-5BFD-4DDD4684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14AD3-DC3E-9306-AB03-97815BB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4F077-D75E-6B73-5F9E-EAD5A71F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6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DE4A-C737-B2E0-A578-3B88E627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60708-5411-40F5-89D5-C26D79B4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004A5-B792-55ED-3FB1-7F3ECBF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30D50-8988-1719-A4F0-3006A195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A26B-0CA5-9030-62F9-8CA5B620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FE1A-E794-385F-952F-89BF3BEA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E90A-1EFF-CEC7-BDE0-70DBF4738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B6D5C-1B04-2AC9-C402-FE4E9932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11E60-235E-E2F6-D65E-59EC91DF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AA9B2-9E83-FFDC-C5B2-3E8C7995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14221-C331-3382-4C19-89D85FE5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B015-CCEF-507B-F97C-304A296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6423C-12B5-237F-FACF-0CF0762D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BF022-FDEC-0A3F-BBF0-8CCCBC412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505E4D-F03D-9E8E-13DA-3A53FDB0D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9CAFE-0B9A-D8BF-ECB1-DB7F4F952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F967A-71FB-C810-64F7-4746114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2CAB0-E406-0B7D-EBF6-2176946B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9162E-E6D1-5216-B401-D097C37F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BF5EA-32B6-4922-1F29-7CF19745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726D1-136E-2410-53A2-D09A089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6C5CB-87DC-E2AB-5F31-B3BC7590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E6628-992E-8569-4E67-9DC80320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D1EFF-6CBD-B048-480C-515EE4B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CBD84-AA6C-A1A6-86D8-B203B287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2ECF4-306A-F46A-15EE-8508390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6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BCB6-AE8F-C490-A0D1-31E492D4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0AAB-B73A-C1FD-3991-FB43FECF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F39D3-3B80-CAC3-B0FC-846488D3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58208-6264-740D-6325-3D5C0E0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1BCFE-C871-5D4F-E1EE-853BF1BF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88FB1-FF1A-83D4-C34A-2489BE3D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7072-5DE4-26E3-6437-1B04641A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902FD-E4D4-EF30-D878-0BC33A14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0CBBA0-D1F3-0A7C-F371-96D579B1E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D7DB6-52E3-620D-ECB0-BF951C89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746F4-73BC-BBB7-0A2E-32F4B897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E702F-6DF7-1859-21A7-03801A2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E359D-997E-4BF7-BDB6-E9ED96FE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22676-7E63-5A45-5464-16FFCF96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CFD37-D40D-534A-D32B-D2061CB81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90015-89F7-2951-A103-94DCEA938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27532-FCF1-A728-5B8E-3393829AC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FC10-7ABB-5506-ACB4-1ABA0058B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3AA95-7A79-AE3F-CE13-AE40522D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5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B420-BEA1-E794-3F99-56D280D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项目规划 </a:t>
            </a:r>
            <a:r>
              <a:rPr lang="en-US" altLang="zh-CN" dirty="0"/>
              <a:t>– </a:t>
            </a:r>
            <a:r>
              <a:rPr lang="zh-CN" altLang="en-US" dirty="0"/>
              <a:t>制定项目管理计划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E53D-F7CE-04A9-5DAB-02F682FE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制定项目管理计划</a:t>
            </a:r>
            <a:endParaRPr lang="en-US" altLang="zh-CN" dirty="0"/>
          </a:p>
          <a:p>
            <a:r>
              <a:rPr lang="zh-CN" altLang="en-US" dirty="0"/>
              <a:t>规划范围、进度、成本、质量、资源、沟通、风险管理</a:t>
            </a:r>
            <a:endParaRPr lang="en-US" altLang="zh-CN" dirty="0"/>
          </a:p>
          <a:p>
            <a:r>
              <a:rPr lang="zh-CN" altLang="en-US" dirty="0"/>
              <a:t>规划干系人参与</a:t>
            </a:r>
            <a:endParaRPr lang="en-US" altLang="zh-CN" dirty="0"/>
          </a:p>
          <a:p>
            <a:r>
              <a:rPr lang="zh-CN" altLang="en-US" dirty="0"/>
              <a:t>范围：收集需求、定义范围、创建</a:t>
            </a:r>
            <a:r>
              <a:rPr lang="en-US" altLang="zh-CN" dirty="0"/>
              <a:t>WBS</a:t>
            </a:r>
            <a:r>
              <a:rPr lang="zh-CN" altLang="en-US" dirty="0"/>
              <a:t>（与创建</a:t>
            </a:r>
            <a:r>
              <a:rPr lang="en-US" altLang="zh-CN" dirty="0" err="1"/>
              <a:t>jira</a:t>
            </a:r>
            <a:r>
              <a:rPr lang="zh-CN" altLang="en-US" dirty="0"/>
              <a:t>的区别）</a:t>
            </a:r>
            <a:endParaRPr lang="en-US" altLang="zh-CN" dirty="0"/>
          </a:p>
          <a:p>
            <a:r>
              <a:rPr lang="zh-CN" altLang="en-US" dirty="0"/>
              <a:t>定义活动、排列活动顺序 （活动和</a:t>
            </a:r>
            <a:r>
              <a:rPr lang="en-US" altLang="zh-CN" dirty="0"/>
              <a:t>WBS</a:t>
            </a:r>
            <a:r>
              <a:rPr lang="zh-CN" altLang="en-US" dirty="0"/>
              <a:t>区别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估算活动持续时间</a:t>
            </a:r>
            <a:endParaRPr lang="en-US" altLang="zh-CN" dirty="0"/>
          </a:p>
          <a:p>
            <a:r>
              <a:rPr lang="zh-CN" altLang="en-US" dirty="0"/>
              <a:t>活动资源</a:t>
            </a:r>
            <a:endParaRPr lang="en-US" altLang="zh-CN" dirty="0"/>
          </a:p>
          <a:p>
            <a:r>
              <a:rPr lang="zh-CN" altLang="en-US" dirty="0"/>
              <a:t>风险定性定量分析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6F2B5-E433-D5B1-C01A-74A64BE6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8829674" cy="53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B69E-CE7B-A5C8-FA30-67B382BE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  <a:r>
              <a:rPr lang="en-US" altLang="zh-CN" dirty="0"/>
              <a:t>XX</a:t>
            </a:r>
            <a:r>
              <a:rPr lang="zh-CN" altLang="en-US" dirty="0"/>
              <a:t>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3422B-0615-C5C0-743B-E4F425D9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  <a:r>
              <a:rPr lang="en-US" altLang="zh-CN" dirty="0"/>
              <a:t>XX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zh-CN" altLang="en-US" dirty="0"/>
              <a:t>目的：记录如何定义、管理、控制该过程</a:t>
            </a:r>
            <a:endParaRPr lang="en-US" altLang="zh-CN" dirty="0"/>
          </a:p>
          <a:p>
            <a:pPr lvl="1"/>
            <a:r>
              <a:rPr lang="zh-CN" altLang="en-US" dirty="0"/>
              <a:t>输入：组织过程资产；其他管理计划；项目文件；</a:t>
            </a:r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XXX</a:t>
            </a:r>
            <a:r>
              <a:rPr lang="zh-CN" altLang="en-US" dirty="0"/>
              <a:t>管理计划（即文档和流程等）</a:t>
            </a:r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DDC04-3091-5B9A-7382-8ED0620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规划范围管理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26970-B2C8-86F8-AC39-4337AA6A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如何定义、确认和控制项目范围和产品范围</a:t>
            </a:r>
            <a:endParaRPr lang="en-US" altLang="zh-CN" dirty="0"/>
          </a:p>
          <a:p>
            <a:r>
              <a:rPr lang="zh-CN" altLang="en-US" dirty="0"/>
              <a:t>输出：项目管理计划和需求管理计划（可以详细可以概括）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/>
              <a:t>XXX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范围管理：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、每两周</a:t>
            </a:r>
            <a:r>
              <a:rPr lang="en-US" altLang="zh-CN" dirty="0"/>
              <a:t>review</a:t>
            </a:r>
            <a:r>
              <a:rPr lang="zh-CN" altLang="en-US" dirty="0"/>
              <a:t>一次范围，确认好的范围，负责人创建完</a:t>
            </a:r>
            <a:r>
              <a:rPr lang="en-US" altLang="zh-CN" dirty="0"/>
              <a:t>WBS</a:t>
            </a:r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、组会</a:t>
            </a:r>
            <a:r>
              <a:rPr lang="en-US" altLang="zh-CN" dirty="0"/>
              <a:t>review WBS</a:t>
            </a:r>
            <a:r>
              <a:rPr lang="zh-CN" altLang="en-US" dirty="0"/>
              <a:t>并创建</a:t>
            </a:r>
            <a:r>
              <a:rPr lang="en-US" altLang="zh-CN" dirty="0"/>
              <a:t>JIRA</a:t>
            </a:r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、有范围变更或者识别到新范围，评估优先级，高优先级找项目经理确认，中低优先级记录下来默认下一次</a:t>
            </a:r>
            <a:r>
              <a:rPr lang="en-US" altLang="zh-CN" dirty="0"/>
              <a:t>review meeting</a:t>
            </a:r>
            <a:r>
              <a:rPr lang="zh-CN" altLang="en-US" dirty="0"/>
              <a:t>处理，所有变更都记录到</a:t>
            </a:r>
            <a:r>
              <a:rPr lang="en-US" altLang="zh-CN" dirty="0"/>
              <a:t>wiki</a:t>
            </a:r>
            <a:r>
              <a:rPr lang="zh-CN" altLang="en-US" dirty="0"/>
              <a:t>上 （格式）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08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DDC04-3091-5B9A-7382-8ED0620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规划进度管理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26970-B2C8-86F8-AC39-4337AA6A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规划、编制、管理、执行和控制进度，制定政策、程序和流程</a:t>
            </a:r>
            <a:endParaRPr lang="en-US" altLang="zh-CN" dirty="0"/>
          </a:p>
          <a:p>
            <a:r>
              <a:rPr lang="zh-CN" altLang="en-US" dirty="0"/>
              <a:t>输出：进度管理计划（一个文件）</a:t>
            </a:r>
            <a:endParaRPr lang="en-US" altLang="zh-CN" dirty="0"/>
          </a:p>
          <a:p>
            <a:pPr lvl="1"/>
            <a:r>
              <a:rPr lang="zh-CN" altLang="en-US" dirty="0"/>
              <a:t>进度模型</a:t>
            </a:r>
            <a:endParaRPr lang="en-US" altLang="zh-CN" dirty="0"/>
          </a:p>
          <a:p>
            <a:pPr lvl="1"/>
            <a:r>
              <a:rPr lang="en-US" altLang="zh-CN" dirty="0"/>
              <a:t>Release</a:t>
            </a:r>
            <a:r>
              <a:rPr lang="zh-CN" altLang="en-US" dirty="0"/>
              <a:t>计划、迭代时间等（如：两周一个</a:t>
            </a:r>
            <a:r>
              <a:rPr lang="en-US" altLang="zh-CN" dirty="0" err="1"/>
              <a:t>realse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准确度（如：</a:t>
            </a:r>
            <a:r>
              <a:rPr lang="en-US" altLang="zh-CN" dirty="0" err="1"/>
              <a:t>jira</a:t>
            </a:r>
            <a:r>
              <a:rPr lang="zh-CN" altLang="en-US" dirty="0"/>
              <a:t>时间能接受的范围区间，一个</a:t>
            </a:r>
            <a:r>
              <a:rPr lang="en-US" altLang="zh-CN" dirty="0" err="1"/>
              <a:t>jira</a:t>
            </a:r>
            <a:r>
              <a:rPr lang="zh-CN" altLang="en-US" dirty="0"/>
              <a:t>误差不能超过</a:t>
            </a:r>
            <a:r>
              <a:rPr lang="en-US" altLang="zh-CN" dirty="0"/>
              <a:t>1</a:t>
            </a:r>
            <a:r>
              <a:rPr lang="zh-CN" altLang="en-US" dirty="0"/>
              <a:t>天）</a:t>
            </a:r>
            <a:endParaRPr lang="en-US" altLang="zh-CN" dirty="0"/>
          </a:p>
          <a:p>
            <a:pPr lvl="1"/>
            <a:r>
              <a:rPr lang="zh-CN" altLang="en-US" dirty="0"/>
              <a:t>计量单位（如：按人天计算工作量，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评估</a:t>
            </a:r>
            <a:r>
              <a:rPr lang="en-US" altLang="zh-CN" dirty="0" err="1"/>
              <a:t>jira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进度报告模板（采用甘特图、燃尽图）</a:t>
            </a:r>
            <a:endParaRPr lang="en-US" altLang="zh-CN" dirty="0"/>
          </a:p>
          <a:p>
            <a:pPr lvl="1"/>
            <a:r>
              <a:rPr lang="zh-CN" altLang="en-US" dirty="0"/>
              <a:t>进度模型维护（创建</a:t>
            </a:r>
            <a:r>
              <a:rPr lang="en-US" altLang="zh-CN" dirty="0" err="1"/>
              <a:t>jira</a:t>
            </a:r>
            <a:r>
              <a:rPr lang="zh-CN" altLang="en-US" dirty="0"/>
              <a:t>看板，整体进度看板，</a:t>
            </a:r>
            <a:r>
              <a:rPr lang="en-US" altLang="zh-CN" dirty="0"/>
              <a:t>release</a:t>
            </a:r>
            <a:r>
              <a:rPr lang="zh-CN" altLang="en-US" dirty="0"/>
              <a:t>看板等）</a:t>
            </a:r>
            <a:endParaRPr lang="en-US" altLang="zh-CN" dirty="0"/>
          </a:p>
          <a:p>
            <a:r>
              <a:rPr lang="zh-CN" altLang="en-US" dirty="0"/>
              <a:t>工具与技术</a:t>
            </a:r>
            <a:endParaRPr lang="en-US" altLang="zh-CN" dirty="0"/>
          </a:p>
          <a:p>
            <a:pPr lvl="1"/>
            <a:r>
              <a:rPr lang="zh-CN" altLang="en-US" dirty="0"/>
              <a:t>专家判断；会议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9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B5D1-6600-9502-4213-8C7CE36C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规划沟通管理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DBF8D-2158-08E3-1A3E-FBAC28D0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定义：基于每个干系人的信息需求，为沟通活动制定恰当的方法和计划</a:t>
            </a:r>
            <a:endParaRPr lang="en-US" altLang="zh-CN" dirty="0"/>
          </a:p>
          <a:p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及时向干系人提供信息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引导干系人积极参与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编制书面的沟通计划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wiki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输出：沟通管理计划</a:t>
            </a:r>
            <a:endParaRPr lang="en-US" altLang="zh-CN" dirty="0"/>
          </a:p>
          <a:p>
            <a:pPr lvl="1"/>
            <a:r>
              <a:rPr lang="zh-CN" altLang="en-US" dirty="0"/>
              <a:t>接受信息人员的需求和期望（</a:t>
            </a:r>
            <a:r>
              <a:rPr lang="en-US" altLang="zh-CN" dirty="0"/>
              <a:t>mobile</a:t>
            </a:r>
            <a:r>
              <a:rPr lang="zh-CN" altLang="en-US" dirty="0"/>
              <a:t>只关心</a:t>
            </a:r>
            <a:r>
              <a:rPr lang="en-US" altLang="zh-CN" dirty="0" err="1"/>
              <a:t>api</a:t>
            </a:r>
            <a:r>
              <a:rPr lang="zh-CN" altLang="en-US" dirty="0"/>
              <a:t>变更会不会对他们有影响）</a:t>
            </a:r>
            <a:endParaRPr lang="en-US" altLang="zh-CN" dirty="0"/>
          </a:p>
          <a:p>
            <a:pPr lvl="1"/>
            <a:r>
              <a:rPr lang="zh-CN" altLang="en-US" dirty="0"/>
              <a:t>干系人的沟通需求（找</a:t>
            </a:r>
            <a:r>
              <a:rPr lang="en-US" altLang="zh-CN" dirty="0"/>
              <a:t>cps</a:t>
            </a:r>
            <a:r>
              <a:rPr lang="zh-CN" altLang="en-US" dirty="0"/>
              <a:t>需要发邮件）</a:t>
            </a:r>
            <a:endParaRPr lang="en-US" altLang="zh-CN" dirty="0"/>
          </a:p>
          <a:p>
            <a:pPr lvl="1"/>
            <a:r>
              <a:rPr lang="zh-CN" altLang="en-US" dirty="0"/>
              <a:t>需要沟通的信息（语言、形式、内容）</a:t>
            </a:r>
            <a:endParaRPr lang="en-US" altLang="zh-CN" dirty="0"/>
          </a:p>
          <a:p>
            <a:pPr lvl="1"/>
            <a:r>
              <a:rPr lang="zh-CN" altLang="en-US" dirty="0"/>
              <a:t>上报步骤</a:t>
            </a:r>
            <a:endParaRPr lang="en-US" altLang="zh-CN" dirty="0"/>
          </a:p>
          <a:p>
            <a:pPr lvl="1"/>
            <a:r>
              <a:rPr lang="zh-CN" altLang="en-US" dirty="0"/>
              <a:t>信息渠道（简单确认在</a:t>
            </a:r>
            <a:r>
              <a:rPr lang="en-US" altLang="zh-CN" dirty="0"/>
              <a:t>teams</a:t>
            </a:r>
            <a:r>
              <a:rPr lang="zh-CN" altLang="en-US" dirty="0"/>
              <a:t>，需要讨论拉</a:t>
            </a:r>
            <a:r>
              <a:rPr lang="en-US" altLang="zh-CN" dirty="0"/>
              <a:t>call</a:t>
            </a:r>
            <a:r>
              <a:rPr lang="zh-CN" altLang="en-US" dirty="0"/>
              <a:t>，有变更发邮件，变更完更新</a:t>
            </a:r>
            <a:r>
              <a:rPr lang="en-US" altLang="zh-CN" dirty="0"/>
              <a:t>wiki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。。。。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r>
              <a:rPr lang="zh-CN" altLang="en-US" dirty="0"/>
              <a:t>经常会出现后加入的项目成员，对信息不了解，只有片面的了解；</a:t>
            </a:r>
            <a:endParaRPr lang="en-US" altLang="zh-CN" dirty="0"/>
          </a:p>
          <a:p>
            <a:pPr lvl="1"/>
            <a:r>
              <a:rPr lang="en-US" altLang="zh-CN" dirty="0"/>
              <a:t>QA</a:t>
            </a:r>
            <a:r>
              <a:rPr lang="zh-CN" altLang="en-US" dirty="0"/>
              <a:t>对需求和实现不了解</a:t>
            </a:r>
            <a:endParaRPr lang="en-US" altLang="zh-CN" dirty="0"/>
          </a:p>
          <a:p>
            <a:pPr lvl="1"/>
            <a:r>
              <a:rPr lang="en-US" altLang="zh-CN" dirty="0"/>
              <a:t>Mobile</a:t>
            </a:r>
            <a:r>
              <a:rPr lang="zh-CN" altLang="en-US" dirty="0"/>
              <a:t>对</a:t>
            </a:r>
            <a:r>
              <a:rPr lang="en-US" altLang="zh-CN" dirty="0"/>
              <a:t>API</a:t>
            </a:r>
            <a:r>
              <a:rPr lang="zh-CN" altLang="en-US" dirty="0"/>
              <a:t>改动不了解</a:t>
            </a:r>
            <a:endParaRPr lang="en-US" altLang="zh-CN" dirty="0"/>
          </a:p>
          <a:p>
            <a:pPr lvl="1"/>
            <a:r>
              <a:rPr lang="zh-CN" altLang="en-US" dirty="0"/>
              <a:t>变更后总有人不知道发生了什么</a:t>
            </a:r>
            <a:endParaRPr lang="en-US" altLang="zh-CN" dirty="0"/>
          </a:p>
          <a:p>
            <a:pPr lvl="1"/>
            <a:r>
              <a:rPr lang="zh-CN" altLang="en-US" dirty="0"/>
              <a:t>私下沟通，没有及时通知其他干系人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91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903E5-DA5B-C852-C3CC-1F760D4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规划沟通管理</a:t>
            </a:r>
            <a:r>
              <a:rPr lang="en-US" altLang="zh-CN" dirty="0"/>
              <a:t>-</a:t>
            </a:r>
            <a:r>
              <a:rPr lang="zh-CN" altLang="en-US" dirty="0"/>
              <a:t>沟通工具与技术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2BF6-0394-F0E3-1A5A-046594C7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沟通需求分析：规划沟通之前，需要确定项目干系人、干系人需求、干系人对项目的参与程度，针对性制定计划</a:t>
            </a:r>
            <a:endParaRPr lang="en-US" altLang="zh-CN" dirty="0"/>
          </a:p>
          <a:p>
            <a:r>
              <a:rPr lang="zh-CN" altLang="en-US" dirty="0"/>
              <a:t>沟通模型：跨环境跨地域沟通，确保信息的清晰性和完整性，确认信息已经被正确理解，且需要告知已经收到或者做出回应（任何一次沟通都需要闭环）</a:t>
            </a:r>
            <a:endParaRPr lang="en-US" altLang="zh-CN" dirty="0"/>
          </a:p>
          <a:p>
            <a:r>
              <a:rPr lang="zh-CN" altLang="en-US" dirty="0"/>
              <a:t>沟通方法：</a:t>
            </a:r>
            <a:endParaRPr lang="en-US" altLang="zh-CN" dirty="0"/>
          </a:p>
          <a:p>
            <a:pPr lvl="1"/>
            <a:r>
              <a:rPr lang="zh-CN" altLang="en-US" dirty="0"/>
              <a:t>互动沟通：</a:t>
            </a:r>
            <a:r>
              <a:rPr lang="en-US" altLang="zh-CN" dirty="0"/>
              <a:t>teams</a:t>
            </a:r>
            <a:r>
              <a:rPr lang="zh-CN" altLang="en-US" dirty="0"/>
              <a:t>私聊、小型会议</a:t>
            </a:r>
            <a:endParaRPr lang="en-US" altLang="zh-CN" dirty="0"/>
          </a:p>
          <a:p>
            <a:pPr lvl="1"/>
            <a:r>
              <a:rPr lang="zh-CN" altLang="en-US" dirty="0"/>
              <a:t>推式沟通：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8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DD61-A245-1733-0690-18216F17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项目规划 </a:t>
            </a:r>
            <a:r>
              <a:rPr lang="en-US" altLang="zh-CN" dirty="0"/>
              <a:t>– </a:t>
            </a:r>
            <a:r>
              <a:rPr lang="zh-CN" altLang="en-US" dirty="0"/>
              <a:t>范围（规收定创）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17082-28DE-26F2-48DD-78397965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范围：产品范围与项目范围</a:t>
            </a:r>
            <a:endParaRPr lang="en-US" altLang="zh-CN" dirty="0"/>
          </a:p>
          <a:p>
            <a:pPr lvl="1"/>
            <a:r>
              <a:rPr lang="zh-CN" altLang="en-US" dirty="0"/>
              <a:t>产品范围：产品</a:t>
            </a:r>
            <a:r>
              <a:rPr lang="en-US" altLang="zh-CN" dirty="0"/>
              <a:t>/</a:t>
            </a:r>
            <a:r>
              <a:rPr lang="zh-CN" altLang="en-US" dirty="0"/>
              <a:t>服务</a:t>
            </a:r>
            <a:r>
              <a:rPr lang="en-US" altLang="zh-CN" dirty="0"/>
              <a:t>/</a:t>
            </a:r>
            <a:r>
              <a:rPr lang="zh-CN" altLang="en-US" dirty="0"/>
              <a:t>交付成果所具备的</a:t>
            </a:r>
            <a:r>
              <a:rPr lang="zh-CN" altLang="en-US" b="1" dirty="0">
                <a:solidFill>
                  <a:srgbClr val="FF0000"/>
                </a:solidFill>
              </a:rPr>
              <a:t>特征和功能</a:t>
            </a:r>
            <a:r>
              <a:rPr lang="zh-CN" altLang="en-US" dirty="0"/>
              <a:t>，由需求决定（</a:t>
            </a:r>
            <a:r>
              <a:rPr lang="en-US" altLang="zh-CN" dirty="0"/>
              <a:t>Business</a:t>
            </a:r>
            <a:r>
              <a:rPr lang="zh-CN" altLang="en-US" dirty="0"/>
              <a:t>决定）；</a:t>
            </a:r>
            <a:endParaRPr lang="en-US" altLang="zh-CN" dirty="0"/>
          </a:p>
          <a:p>
            <a:pPr lvl="1"/>
            <a:r>
              <a:rPr lang="zh-CN" altLang="en-US" dirty="0"/>
              <a:t>项目范围：包括产品范围，是为了交付产品特性或功能而</a:t>
            </a:r>
            <a:r>
              <a:rPr lang="zh-CN" altLang="en-US" b="1" dirty="0">
                <a:solidFill>
                  <a:srgbClr val="FF0000"/>
                </a:solidFill>
              </a:rPr>
              <a:t>必须要完成的工作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区分产品范围与项目范围，区分需求和活动（工作）</a:t>
            </a:r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r>
              <a:rPr lang="zh-CN" altLang="en-US" dirty="0"/>
              <a:t>？？？一个</a:t>
            </a:r>
            <a:r>
              <a:rPr lang="en-US" altLang="zh-CN" dirty="0" err="1"/>
              <a:t>jira</a:t>
            </a:r>
            <a:r>
              <a:rPr lang="zh-CN" altLang="en-US" dirty="0"/>
              <a:t>，一般案例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78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585E-EE5F-AA15-71B3-4CCCBD9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05B69-4960-30B3-1D42-BAB00E94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规划？管理？确认？监督？控制？</a:t>
            </a:r>
          </a:p>
        </p:txBody>
      </p:sp>
    </p:spTree>
    <p:extLst>
      <p:ext uri="{BB962C8B-B14F-4D97-AF65-F5344CB8AC3E}">
        <p14:creationId xmlns:p14="http://schemas.microsoft.com/office/powerpoint/2010/main" val="247573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C8D5-90D8-8ED5-8D07-9EDADC4D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DA94-ABE6-5421-5132-40C08609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临时性的</a:t>
            </a:r>
            <a:endParaRPr lang="en-US" altLang="zh-CN" dirty="0"/>
          </a:p>
          <a:p>
            <a:r>
              <a:rPr lang="zh-CN" altLang="en-US" dirty="0"/>
              <a:t>项目与产品的区别</a:t>
            </a:r>
          </a:p>
        </p:txBody>
      </p:sp>
    </p:spTree>
    <p:extLst>
      <p:ext uri="{BB962C8B-B14F-4D97-AF65-F5344CB8AC3E}">
        <p14:creationId xmlns:p14="http://schemas.microsoft.com/office/powerpoint/2010/main" val="14095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A7EB-A652-A84F-80BD-DAD2225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项目经理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D1E1-ECE9-FAB2-4665-3BADADB2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33AFA-2AAE-8D4A-8A5C-9085467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项目生命周期与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54E1C-24B1-6BC9-3822-76A794E0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7B842-962B-C18C-22CB-11DE644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3BBF-931A-09CB-EB6D-5AE27471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F53AD-27D3-46AA-CDD9-6BA6E32D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五大过程组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C6B246-E57B-6FDF-51A1-C04DC7A0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1374167"/>
            <a:ext cx="8829674" cy="53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004F-B7A5-42A2-BCE6-2221F758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项目启动 </a:t>
            </a:r>
            <a:r>
              <a:rPr lang="en-US" altLang="zh-CN" dirty="0"/>
              <a:t>– </a:t>
            </a:r>
            <a:r>
              <a:rPr lang="zh-CN" altLang="en-US" dirty="0"/>
              <a:t>制定项目章程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E89F2-AF5D-1633-865A-7246B1EF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工具与方法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39250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B420-BEA1-E794-3F99-56D280D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项目启动 </a:t>
            </a:r>
            <a:r>
              <a:rPr lang="en-US" altLang="zh-CN" dirty="0"/>
              <a:t>– </a:t>
            </a:r>
            <a:r>
              <a:rPr lang="zh-CN" altLang="en-US" dirty="0"/>
              <a:t>识别干系人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E53D-F7CE-04A9-5DAB-02F682FE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工具与方法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77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2DFA-8CBB-2903-F52E-8A6AD58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项目规划 </a:t>
            </a:r>
            <a:r>
              <a:rPr lang="en-US" altLang="zh-CN" dirty="0"/>
              <a:t>– </a:t>
            </a:r>
            <a:r>
              <a:rPr lang="zh-CN" altLang="en-US" dirty="0"/>
              <a:t>制定项目管理计划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E2963-415A-880C-4092-553618DD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项目章程；其他规划过程输出；</a:t>
            </a:r>
            <a:r>
              <a:rPr lang="zh-CN" altLang="en-US" b="1" dirty="0">
                <a:solidFill>
                  <a:srgbClr val="FF0000"/>
                </a:solidFill>
              </a:rPr>
              <a:t>组织过程资产</a:t>
            </a:r>
            <a:r>
              <a:rPr lang="zh-CN" altLang="en-US" dirty="0"/>
              <a:t>；事业环境因素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工具与方法</a:t>
            </a:r>
            <a:endParaRPr lang="en-US" altLang="zh-CN" dirty="0"/>
          </a:p>
          <a:p>
            <a:pPr lvl="1"/>
            <a:r>
              <a:rPr lang="zh-CN" altLang="en-US" dirty="0"/>
              <a:t>专家判断；数据收集（</a:t>
            </a:r>
            <a:r>
              <a:rPr lang="zh-CN" altLang="en-US" dirty="0">
                <a:highlight>
                  <a:srgbClr val="00FFFF"/>
                </a:highlight>
              </a:rPr>
              <a:t>头脑风暴</a:t>
            </a:r>
            <a:r>
              <a:rPr lang="zh-CN" altLang="en-US" dirty="0"/>
              <a:t>、焦点小组、访谈）；</a:t>
            </a:r>
            <a:r>
              <a:rPr lang="zh-CN" altLang="en-US" dirty="0">
                <a:highlight>
                  <a:srgbClr val="00FFFF"/>
                </a:highlight>
              </a:rPr>
              <a:t>会议（开工会议）</a:t>
            </a:r>
            <a:endParaRPr lang="en-US" altLang="zh-CN" dirty="0">
              <a:highlight>
                <a:srgbClr val="00FFFF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项目管理计划（子计划</a:t>
            </a:r>
            <a:r>
              <a:rPr lang="en-US" altLang="zh-CN" dirty="0"/>
              <a:t>+</a:t>
            </a:r>
            <a:r>
              <a:rPr lang="zh-CN" altLang="en-US" dirty="0"/>
              <a:t>基准</a:t>
            </a:r>
            <a:r>
              <a:rPr lang="en-US" altLang="zh-CN" dirty="0"/>
              <a:t>+</a:t>
            </a:r>
            <a:r>
              <a:rPr lang="zh-CN" altLang="en-US" dirty="0"/>
              <a:t>生命周期</a:t>
            </a:r>
            <a:r>
              <a:rPr lang="en-US" altLang="zh-CN" dirty="0"/>
              <a:t>+</a:t>
            </a:r>
            <a:r>
              <a:rPr lang="zh-CN" altLang="en-US" dirty="0"/>
              <a:t>开发方法）</a:t>
            </a:r>
            <a:endParaRPr lang="en-US" altLang="zh-CN" dirty="0"/>
          </a:p>
          <a:p>
            <a:pPr lvl="1"/>
            <a:r>
              <a:rPr lang="zh-CN" altLang="en-US" dirty="0"/>
              <a:t>一份综合文件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29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873</Words>
  <Application>Microsoft Office PowerPoint</Application>
  <PresentationFormat>宽屏</PresentationFormat>
  <Paragraphs>111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项目定义</vt:lpstr>
      <vt:lpstr>项目经理</vt:lpstr>
      <vt:lpstr>项目生命周期与</vt:lpstr>
      <vt:lpstr>项目矩阵</vt:lpstr>
      <vt:lpstr>五大过程组</vt:lpstr>
      <vt:lpstr>项目启动 – 制定项目章程</vt:lpstr>
      <vt:lpstr>项目启动 – 识别干系人</vt:lpstr>
      <vt:lpstr>项目规划 – 制定项目管理计划</vt:lpstr>
      <vt:lpstr>项目规划 – 制定项目管理计划</vt:lpstr>
      <vt:lpstr>规划XX管理</vt:lpstr>
      <vt:lpstr>规划范围管理</vt:lpstr>
      <vt:lpstr>规划进度管理</vt:lpstr>
      <vt:lpstr>规划沟通管理</vt:lpstr>
      <vt:lpstr>规划沟通管理-沟通工具与技术</vt:lpstr>
      <vt:lpstr>项目规划 – 范围（规收定创）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柏强 王</dc:creator>
  <cp:lastModifiedBy>柏强 王</cp:lastModifiedBy>
  <cp:revision>48</cp:revision>
  <dcterms:created xsi:type="dcterms:W3CDTF">2024-07-03T14:38:09Z</dcterms:created>
  <dcterms:modified xsi:type="dcterms:W3CDTF">2024-07-04T01:19:23Z</dcterms:modified>
</cp:coreProperties>
</file>