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64" r:id="rId5"/>
    <p:sldId id="261" r:id="rId6"/>
    <p:sldId id="259" r:id="rId7"/>
    <p:sldId id="258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5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96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2023/4/13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zh-cn/docs/concepts/overview/working-with-objects/kubernetes-objects/#kubernetes-ob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K8S</a:t>
            </a:r>
            <a:r>
              <a:rPr lang="zh-CN" altLang="en-US"/>
              <a:t>概念及功能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5D992-D371-EC01-FAE9-A510239D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22291-5896-7AF2-317C-43F7407A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前端能不能使用容器化部署</a:t>
            </a:r>
          </a:p>
        </p:txBody>
      </p:sp>
    </p:spTree>
    <p:extLst>
      <p:ext uri="{BB962C8B-B14F-4D97-AF65-F5344CB8AC3E}">
        <p14:creationId xmlns:p14="http://schemas.microsoft.com/office/powerpoint/2010/main" val="18870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DFE4-1A08-6167-7132-09D64A5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规约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E5301-0235-8944-A3C6-627C91AF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apiVersion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.kind</a:t>
            </a:r>
            <a:endParaRPr lang="en-US" altLang="zh-CN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.metadata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.spec</a:t>
            </a: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spec.template</a:t>
            </a:r>
            <a:endParaRPr lang="en-US" altLang="zh-CN" dirty="0">
              <a:solidFill>
                <a:srgbClr val="222222"/>
              </a:solidFill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.spec.selector</a:t>
            </a: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spec.replicas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FF0000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SFMono-Regular"/>
              </a:rPr>
              <a:t>spec.strategy.type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FMono-Regular"/>
              </a:rPr>
              <a:t>==Recreate</a:t>
            </a:r>
            <a:r>
              <a:rPr lang="zh-CN" altLang="en-US" dirty="0">
                <a:solidFill>
                  <a:srgbClr val="FF0000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FMono-Regular"/>
              </a:rPr>
              <a:t>/ </a:t>
            </a:r>
            <a:r>
              <a:rPr lang="en-US" altLang="zh-CN" dirty="0" err="1">
                <a:solidFill>
                  <a:srgbClr val="FF0000"/>
                </a:solidFill>
                <a:latin typeface="SFMono-Regular"/>
              </a:rPr>
              <a:t>RollingUpdate</a:t>
            </a:r>
            <a:endParaRPr lang="en-US" altLang="zh-CN" dirty="0">
              <a:solidFill>
                <a:srgbClr val="FF0000"/>
              </a:solidFill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spec.strategy.rollingUpdate.maxUnavailable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spec.strategy.rollingUpdate.maxSurge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spec.minReadySeconds</a:t>
            </a:r>
            <a:endParaRPr lang="en-US" altLang="zh-CN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spec.revisionHistoryLimit</a:t>
            </a:r>
            <a:endParaRPr lang="zh-CN" altLang="en-US" b="0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1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A801-F662-021B-5B7E-90D5D56F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63CC-0925-7C33-C01F-01612AB4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是用来管理有状态应用的工作负载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对象。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不同的是，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为它们的每个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维护了一个有粘性的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无论怎么调度，每个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都有一个永久不变的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ID</a:t>
            </a:r>
          </a:p>
          <a:p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4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D615-ED2F-EC9C-FC10-2854EB7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80A9A-43B0-9749-A9F2-55221CEE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050" dirty="0" err="1"/>
              <a:t>apiVersion</a:t>
            </a:r>
            <a:r>
              <a:rPr lang="en-US" altLang="zh-CN" sz="1050" dirty="0"/>
              <a:t>: v1</a:t>
            </a:r>
          </a:p>
          <a:p>
            <a:pPr marL="0" indent="0">
              <a:buNone/>
            </a:pPr>
            <a:r>
              <a:rPr lang="en-US" altLang="zh-CN" sz="1050" dirty="0"/>
              <a:t>kind: Service</a:t>
            </a:r>
          </a:p>
          <a:p>
            <a:pPr marL="0" indent="0">
              <a:buNone/>
            </a:pPr>
            <a:r>
              <a:rPr lang="en-US" altLang="zh-CN" sz="1050" dirty="0"/>
              <a:t>metadata:</a:t>
            </a:r>
          </a:p>
          <a:p>
            <a:pPr marL="0" indent="0">
              <a:buNone/>
            </a:pPr>
            <a:r>
              <a:rPr lang="en-US" altLang="zh-CN" sz="1050" dirty="0"/>
              <a:t>  name: my-service</a:t>
            </a:r>
          </a:p>
          <a:p>
            <a:pPr marL="0" indent="0">
              <a:buNone/>
            </a:pPr>
            <a:r>
              <a:rPr lang="en-US" altLang="zh-CN" sz="1050" dirty="0"/>
              <a:t>spec:</a:t>
            </a:r>
          </a:p>
          <a:p>
            <a:pPr marL="0" indent="0">
              <a:buNone/>
            </a:pPr>
            <a:r>
              <a:rPr lang="en-US" altLang="zh-CN" sz="1050" dirty="0"/>
              <a:t>  selector:</a:t>
            </a:r>
          </a:p>
          <a:p>
            <a:pPr marL="0" indent="0">
              <a:buNone/>
            </a:pPr>
            <a:r>
              <a:rPr lang="en-US" altLang="zh-CN" sz="1050" dirty="0"/>
              <a:t>    app.kubernetes.io/name: </a:t>
            </a:r>
            <a:r>
              <a:rPr lang="en-US" altLang="zh-CN" sz="1050" dirty="0" err="1"/>
              <a:t>MyApp</a:t>
            </a: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  ports:</a:t>
            </a:r>
          </a:p>
          <a:p>
            <a:pPr marL="0" indent="0">
              <a:buNone/>
            </a:pPr>
            <a:r>
              <a:rPr lang="en-US" altLang="zh-CN" sz="1050" dirty="0"/>
              <a:t>    - name: http</a:t>
            </a:r>
          </a:p>
          <a:p>
            <a:pPr marL="0" indent="0">
              <a:buNone/>
            </a:pPr>
            <a:r>
              <a:rPr lang="en-US" altLang="zh-CN" sz="1050" dirty="0"/>
              <a:t>      protocol: TCP</a:t>
            </a:r>
          </a:p>
          <a:p>
            <a:pPr marL="0" indent="0">
              <a:buNone/>
            </a:pPr>
            <a:r>
              <a:rPr lang="en-US" altLang="zh-CN" sz="1050" dirty="0"/>
              <a:t>      port: 80</a:t>
            </a:r>
          </a:p>
          <a:p>
            <a:pPr marL="0" indent="0">
              <a:buNone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targetPort</a:t>
            </a:r>
            <a:r>
              <a:rPr lang="en-US" altLang="zh-CN" sz="1050" dirty="0"/>
              <a:t>: 9376</a:t>
            </a:r>
          </a:p>
          <a:p>
            <a:pPr marL="0" indent="0">
              <a:buNone/>
            </a:pPr>
            <a:r>
              <a:rPr lang="en-US" altLang="zh-CN" sz="1050" dirty="0"/>
              <a:t>    - name: https</a:t>
            </a:r>
          </a:p>
          <a:p>
            <a:pPr marL="0" indent="0">
              <a:buNone/>
            </a:pPr>
            <a:r>
              <a:rPr lang="en-US" altLang="zh-CN" sz="1050" dirty="0"/>
              <a:t>      protocol: TCP</a:t>
            </a:r>
          </a:p>
          <a:p>
            <a:pPr marL="0" indent="0">
              <a:buNone/>
            </a:pPr>
            <a:r>
              <a:rPr lang="en-US" altLang="zh-CN" sz="1050" dirty="0"/>
              <a:t>      port: 443</a:t>
            </a:r>
          </a:p>
          <a:p>
            <a:pPr marL="0" indent="0">
              <a:buNone/>
            </a:pPr>
            <a:r>
              <a:rPr lang="en-US" altLang="zh-CN" sz="1050" dirty="0"/>
              <a:t>      </a:t>
            </a:r>
            <a:r>
              <a:rPr lang="en-US" altLang="zh-CN" sz="1050" dirty="0" err="1"/>
              <a:t>targetPort</a:t>
            </a:r>
            <a:r>
              <a:rPr lang="en-US" altLang="zh-CN" sz="1050" dirty="0"/>
              <a:t>: 9377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617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D644-2D74-5017-EEEF-96413EE5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Service: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4C35-1431-A3F0-8FB9-9939156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部署成功后，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为该服务分配一个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地址（有时称为 “集群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多个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service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的</a:t>
            </a:r>
            <a:r>
              <a:rPr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cluster </a:t>
            </a:r>
            <a:r>
              <a:rPr lang="en-US" altLang="zh-CN" dirty="0" err="1">
                <a:solidFill>
                  <a:srgbClr val="222222"/>
                </a:solidFill>
                <a:latin typeface="open sans" panose="020B0606030504020204" pitchFamily="34" charset="0"/>
              </a:rPr>
              <a:t>ip</a:t>
            </a:r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是不是在同一个网段上</a:t>
            </a: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发布服务（服务类型）</a:t>
            </a:r>
          </a:p>
          <a:p>
            <a:pPr lvl="1"/>
            <a:r>
              <a:rPr lang="en-US" altLang="zh-CN" b="0" i="0" dirty="0" err="1">
                <a:solidFill>
                  <a:srgbClr val="222222"/>
                </a:solidFill>
                <a:effectLst/>
                <a:latin typeface="SFMono-Regular"/>
              </a:rPr>
              <a:t>ClusterIP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SFMono-Regular"/>
              </a:rPr>
              <a:t>	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Mono-Regular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通过集群的内部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暴露服务，选择该值时服务只能够在集群内部访问。默认值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altLang="zh-CN" dirty="0" err="1"/>
              <a:t>NodePort</a:t>
            </a:r>
            <a:r>
              <a:rPr lang="zh-CN" altLang="en-US" dirty="0"/>
              <a:t>：通过每个节点上的 </a:t>
            </a:r>
            <a:r>
              <a:rPr lang="en-US" altLang="zh-CN" dirty="0"/>
              <a:t>IP </a:t>
            </a:r>
            <a:r>
              <a:rPr lang="zh-CN" altLang="en-US" dirty="0"/>
              <a:t>和静态端口（</a:t>
            </a:r>
            <a:r>
              <a:rPr lang="en-US" altLang="zh-CN" dirty="0" err="1"/>
              <a:t>NodePort</a:t>
            </a:r>
            <a:r>
              <a:rPr lang="zh-CN" altLang="en-US" dirty="0"/>
              <a:t>）暴露服务</a:t>
            </a:r>
            <a:endParaRPr lang="en-US" altLang="zh-CN" dirty="0"/>
          </a:p>
          <a:p>
            <a:pPr lvl="1"/>
            <a:r>
              <a:rPr lang="en-US" altLang="zh-CN" dirty="0" err="1"/>
              <a:t>LoadBalancer</a:t>
            </a:r>
            <a:r>
              <a:rPr lang="zh-CN" altLang="en-US" dirty="0"/>
              <a:t>：使用云提供商的负载均衡器向外部暴露服务。 外部负载均衡器可以将流量路由到自动创建的 </a:t>
            </a:r>
            <a:r>
              <a:rPr lang="en-US" altLang="zh-CN" dirty="0" err="1"/>
              <a:t>NodePort</a:t>
            </a:r>
            <a:r>
              <a:rPr lang="en-US" altLang="zh-CN" dirty="0"/>
              <a:t> </a:t>
            </a:r>
            <a:r>
              <a:rPr lang="zh-CN" altLang="en-US" dirty="0"/>
              <a:t>服务和 </a:t>
            </a:r>
            <a:r>
              <a:rPr lang="en-US" altLang="zh-CN" dirty="0" err="1"/>
              <a:t>ClusterIP</a:t>
            </a:r>
            <a:r>
              <a:rPr lang="en-US" altLang="zh-CN" dirty="0"/>
              <a:t> </a:t>
            </a:r>
            <a:r>
              <a:rPr lang="zh-CN" altLang="en-US" dirty="0"/>
              <a:t>服务上。</a:t>
            </a:r>
            <a:endParaRPr lang="en-US" altLang="zh-CN" dirty="0"/>
          </a:p>
          <a:p>
            <a:pPr lvl="1"/>
            <a:r>
              <a:rPr lang="en-US" altLang="zh-CN" dirty="0" err="1"/>
              <a:t>ExternalName</a:t>
            </a:r>
            <a:r>
              <a:rPr lang="zh-CN" altLang="en-US" dirty="0"/>
              <a:t>：通过返回 </a:t>
            </a:r>
            <a:r>
              <a:rPr lang="en-US" altLang="zh-CN" dirty="0"/>
              <a:t>CNAME </a:t>
            </a:r>
            <a:r>
              <a:rPr lang="zh-CN" altLang="en-US" dirty="0"/>
              <a:t>记录和对应值，可以将服务映射到 </a:t>
            </a:r>
            <a:r>
              <a:rPr lang="en-US" altLang="zh-CN" dirty="0" err="1"/>
              <a:t>externalName</a:t>
            </a:r>
            <a:r>
              <a:rPr lang="en-US" altLang="zh-CN" dirty="0"/>
              <a:t> </a:t>
            </a:r>
            <a:r>
              <a:rPr lang="zh-CN" altLang="en-US" dirty="0"/>
              <a:t>字段的内容</a:t>
            </a:r>
            <a:br>
              <a:rPr lang="zh-CN" altLang="en-US" dirty="0"/>
            </a:br>
            <a:endParaRPr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8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405C5-E708-A4A5-5317-BB18BA03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NodePort</a:t>
            </a:r>
            <a:r>
              <a:rPr lang="en-US" altLang="zh-CN" dirty="0"/>
              <a:t> </a:t>
            </a:r>
            <a:r>
              <a:rPr lang="zh-CN" altLang="en-US" dirty="0"/>
              <a:t>示例清单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C80FA-601D-8191-D96D-8828E1E6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v1</a:t>
            </a:r>
          </a:p>
          <a:p>
            <a:pPr marL="0" indent="0">
              <a:buNone/>
            </a:pPr>
            <a:r>
              <a:rPr lang="en-US" altLang="zh-CN" dirty="0"/>
              <a:t>kind: Service</a:t>
            </a:r>
          </a:p>
          <a:p>
            <a:pPr marL="0" indent="0">
              <a:buNone/>
            </a:pPr>
            <a:r>
              <a:rPr lang="en-US" altLang="zh-CN" dirty="0"/>
              <a:t>metadata:</a:t>
            </a:r>
          </a:p>
          <a:p>
            <a:pPr marL="0" indent="0">
              <a:buNone/>
            </a:pPr>
            <a:r>
              <a:rPr lang="en-US" altLang="zh-CN" dirty="0"/>
              <a:t>  name: my-service</a:t>
            </a:r>
          </a:p>
          <a:p>
            <a:pPr marL="0" indent="0">
              <a:buNone/>
            </a:pPr>
            <a:r>
              <a:rPr lang="en-US" altLang="zh-CN" dirty="0"/>
              <a:t>spec:</a:t>
            </a:r>
          </a:p>
          <a:p>
            <a:pPr marL="0" indent="0">
              <a:buNone/>
            </a:pPr>
            <a:r>
              <a:rPr lang="en-US" altLang="zh-CN" dirty="0"/>
              <a:t>  type: 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selector:</a:t>
            </a:r>
          </a:p>
          <a:p>
            <a:pPr marL="0" indent="0">
              <a:buNone/>
            </a:pPr>
            <a:r>
              <a:rPr lang="en-US" altLang="zh-CN" dirty="0"/>
              <a:t>    app.kubernetes.io/name: </a:t>
            </a:r>
            <a:r>
              <a:rPr lang="en-US" altLang="zh-CN" dirty="0" err="1"/>
              <a:t>MyApp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ports: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默认情况下，为了方便起见，</a:t>
            </a:r>
            <a:r>
              <a:rPr lang="en-US" altLang="zh-CN" dirty="0"/>
              <a:t>`</a:t>
            </a:r>
            <a:r>
              <a:rPr lang="en-US" altLang="zh-CN" dirty="0" err="1"/>
              <a:t>targetPort</a:t>
            </a:r>
            <a:r>
              <a:rPr lang="en-US" altLang="zh-CN" dirty="0"/>
              <a:t>` </a:t>
            </a:r>
            <a:r>
              <a:rPr lang="zh-CN" altLang="en-US" dirty="0"/>
              <a:t>被设置为与 </a:t>
            </a:r>
            <a:r>
              <a:rPr lang="en-US" altLang="zh-CN" dirty="0"/>
              <a:t>`port` </a:t>
            </a:r>
            <a:r>
              <a:rPr lang="zh-CN" altLang="en-US" dirty="0"/>
              <a:t>字段相同的值。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 port: 80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80</a:t>
            </a:r>
          </a:p>
          <a:p>
            <a:pPr marL="0" indent="0">
              <a:buNone/>
            </a:pPr>
            <a:r>
              <a:rPr lang="en-US" altLang="zh-CN" dirty="0"/>
              <a:t>      # </a:t>
            </a:r>
            <a:r>
              <a:rPr lang="zh-CN" altLang="en-US" dirty="0"/>
              <a:t>可选字段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# </a:t>
            </a:r>
            <a:r>
              <a:rPr lang="zh-CN" altLang="en-US" dirty="0"/>
              <a:t>默认情况下，为了方便起见，</a:t>
            </a:r>
            <a:r>
              <a:rPr lang="en-US" altLang="zh-CN" dirty="0"/>
              <a:t>Kubernetes </a:t>
            </a:r>
            <a:r>
              <a:rPr lang="zh-CN" altLang="en-US" dirty="0"/>
              <a:t>控制平面会从某个范围内分配一个端口号（默认：</a:t>
            </a:r>
            <a:r>
              <a:rPr lang="en-US" altLang="zh-CN" dirty="0"/>
              <a:t>30000-32767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7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F227-2DB5-DB57-49E5-7EF0F0E0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E726A-68B1-1B21-1470-D6EC0CD4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apiVersion</a:t>
            </a:r>
            <a:r>
              <a:rPr lang="en-US" altLang="zh-CN" dirty="0"/>
              <a:t>: networking.k8s.io/v1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kind: Ingress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metadata: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name: ingress-wildcard-host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spec: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rules: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- host: "foo.bar.com"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http: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paths: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- </a:t>
            </a:r>
            <a:r>
              <a:rPr lang="en-US" altLang="zh-CN" dirty="0" err="1"/>
              <a:t>pathType</a:t>
            </a:r>
            <a:r>
              <a:rPr lang="en-US" altLang="zh-CN" dirty="0"/>
              <a:t>: Prefix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path: "/bar"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backend: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service: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name: service1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number: 80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- host: "*.foo.com"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http: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paths: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- </a:t>
            </a:r>
            <a:r>
              <a:rPr lang="en-US" altLang="zh-CN" dirty="0" err="1"/>
              <a:t>pathType</a:t>
            </a:r>
            <a:r>
              <a:rPr lang="en-US" altLang="zh-CN" dirty="0"/>
              <a:t>: Prefix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path: "/foo"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backend: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service: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name: service2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port: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number: 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36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B008-F0E4-E8C5-A97F-0D685B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ACFB5-DA92-4DA9-A4D0-9AD386A6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67" y="2106225"/>
            <a:ext cx="9134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F866-529A-4CC3-F12C-EF7B3A24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EDF5-FE44-E98A-7FCB-1A72EEC5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当前，创建 </a:t>
            </a:r>
            <a:r>
              <a:rPr lang="en-US" altLang="zh-CN" dirty="0"/>
              <a:t>Pod </a:t>
            </a:r>
            <a:r>
              <a:rPr lang="zh-CN" altLang="en-US" dirty="0"/>
              <a:t>时其主机名（从 </a:t>
            </a:r>
            <a:r>
              <a:rPr lang="en-US" altLang="zh-CN" dirty="0"/>
              <a:t>Pod </a:t>
            </a:r>
            <a:r>
              <a:rPr lang="zh-CN" altLang="en-US" dirty="0"/>
              <a:t>内部观察）取自 </a:t>
            </a:r>
            <a:r>
              <a:rPr lang="en-US" altLang="zh-CN" dirty="0"/>
              <a:t>Pod </a:t>
            </a:r>
            <a:r>
              <a:rPr lang="zh-CN" altLang="en-US" dirty="0"/>
              <a:t>的 </a:t>
            </a:r>
            <a:r>
              <a:rPr lang="en-US" altLang="zh-CN" dirty="0"/>
              <a:t>metadata.name 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6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C49B2-DB34-9327-9F05-1CB87EE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调度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4161-1D7C-0EB2-8F33-5AC1CF9B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https://kubernetes.io/zh-cn/docs/tasks/manage-gpus/scheduling-gpus/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5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FCE5-1515-6BD9-5B10-0DACE356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ECS OpenShift K8S 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54F07-4B84-7527-7210-CA54AC48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236853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ECS: Enterprise Container Service, PaaS</a:t>
            </a:r>
          </a:p>
          <a:p>
            <a:pPr algn="l"/>
            <a:r>
              <a:rPr lang="en-US" altLang="zh-CN" dirty="0">
                <a:latin typeface="+mn-ea"/>
              </a:rPr>
              <a:t>Docker</a:t>
            </a:r>
            <a:r>
              <a:rPr lang="zh-CN" altLang="en-US" dirty="0">
                <a:latin typeface="+mn-ea"/>
              </a:rPr>
              <a:t>：容器引擎，</a:t>
            </a:r>
            <a:r>
              <a:rPr lang="en-US" altLang="zh-CN" dirty="0">
                <a:latin typeface="+mn-ea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三大核心概念：镜像、容器、仓库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K8S: </a:t>
            </a:r>
            <a:r>
              <a:rPr lang="zh-CN" altLang="en-US" dirty="0">
                <a:latin typeface="+mn-ea"/>
              </a:rPr>
              <a:t>容器编排引擎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OpenShift: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 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Docker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作为容器引擎驱动，以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k8s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作为容器编排引擎组件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一套完整的基于容器的应用云平台，</a:t>
            </a:r>
            <a:r>
              <a:rPr lang="en-US" altLang="zh-CN" dirty="0">
                <a:latin typeface="+mn-ea"/>
              </a:rPr>
              <a:t>OpenShift = Kubernetes + Docker +</a:t>
            </a:r>
            <a:r>
              <a:rPr lang="en-US" altLang="zh-CN" b="0" i="0" dirty="0">
                <a:effectLst/>
                <a:latin typeface="+mn-ea"/>
              </a:rPr>
              <a:t> Extensions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8AE63-308F-A654-57C1-034A501DA4E1}"/>
              </a:ext>
            </a:extLst>
          </p:cNvPr>
          <p:cNvSpPr txBox="1"/>
          <p:nvPr/>
        </p:nvSpPr>
        <p:spPr>
          <a:xfrm>
            <a:off x="608400" y="4035567"/>
            <a:ext cx="609460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中几个常见的容器运行时：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effectLst/>
              </a:rPr>
              <a:t>C</a:t>
            </a:r>
            <a:r>
              <a:rPr lang="fr-FR" altLang="zh-CN" b="0" i="0" u="none" strike="noStrike" dirty="0">
                <a:effectLst/>
              </a:rPr>
              <a:t>ontainerd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CRI-O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Docker Engine</a:t>
            </a:r>
            <a:endParaRPr lang="fr-FR" altLang="zh-CN" b="0" i="0" dirty="0"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b="0" i="0" u="none" strike="noStrike" dirty="0">
                <a:effectLst/>
              </a:rPr>
              <a:t>Mirantis Container Runtime</a:t>
            </a:r>
            <a:endParaRPr lang="fr-FR" altLang="zh-C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185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kubernetes，简称</a:t>
            </a:r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一个可移植、可扩展的开源平台，用于管理容器化的工作负载和服务，可促进声明式配置和自动化。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容器编排系统</a:t>
            </a:r>
            <a:endParaRPr lang="en-US" altLang="zh-CN" dirty="0"/>
          </a:p>
        </p:txBody>
      </p:sp>
      <p:pic>
        <p:nvPicPr>
          <p:cNvPr id="100" name="图片 9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263" y="2591042"/>
            <a:ext cx="9510920" cy="2910782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E61C7C-CC7A-F685-107B-CC39041350B8}"/>
              </a:ext>
            </a:extLst>
          </p:cNvPr>
          <p:cNvSpPr txBox="1"/>
          <p:nvPr/>
        </p:nvSpPr>
        <p:spPr>
          <a:xfrm>
            <a:off x="1031293" y="5779669"/>
            <a:ext cx="10123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一个容器的本质就是一个进程，用户的应用进程实际上就是容器里 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PID=1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的进程，也是其他后续创建的所有进程的父进程。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>
            <a:extLst>
              <a:ext uri="{FF2B5EF4-FFF2-40B4-BE49-F238E27FC236}">
                <a16:creationId xmlns:a16="http://schemas.microsoft.com/office/drawing/2014/main" id="{EA403B7A-BB1A-8537-88AB-A0C4430EF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Kubernetes 的组件">
            <a:extLst>
              <a:ext uri="{FF2B5EF4-FFF2-40B4-BE49-F238E27FC236}">
                <a16:creationId xmlns:a16="http://schemas.microsoft.com/office/drawing/2014/main" id="{40F1C84E-E9FE-3112-DCB6-26706B6CC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B3D35-5208-18D2-2721-12A804B2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8" y="1408478"/>
            <a:ext cx="10525664" cy="494425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85F12628-C81E-69EF-7B26-1AF450D6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架构图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1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3794C7-C9C1-C9E3-DC0A-FF46ED8D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8" y="1372800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9F0D61-536F-AE6B-99AC-B95A3473C4C3}"/>
              </a:ext>
            </a:extLst>
          </p:cNvPr>
          <p:cNvSpPr txBox="1"/>
          <p:nvPr/>
        </p:nvSpPr>
        <p:spPr>
          <a:xfrm>
            <a:off x="6093000" y="1372800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集群由节点（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）组成，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Node + Work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-US" altLang="zh-CN" dirty="0"/>
              <a:t>Node</a:t>
            </a:r>
            <a:r>
              <a:rPr lang="zh-CN" altLang="en-US" dirty="0"/>
              <a:t>上都会运行</a:t>
            </a:r>
            <a:r>
              <a:rPr lang="en-US" altLang="zh-CN" dirty="0"/>
              <a:t>kubelet</a:t>
            </a:r>
            <a:r>
              <a:rPr lang="zh-CN" altLang="en-US" dirty="0"/>
              <a:t>和</a:t>
            </a:r>
            <a:r>
              <a:rPr lang="en-US" altLang="zh-CN" dirty="0"/>
              <a:t>k-proxy</a:t>
            </a:r>
            <a:r>
              <a:rPr lang="zh-CN" altLang="en-US" dirty="0"/>
              <a:t>这两个组件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kubelet</a:t>
            </a:r>
            <a:r>
              <a:rPr lang="zh-CN" altLang="en-US" dirty="0"/>
              <a:t>保证容器（</a:t>
            </a:r>
            <a:r>
              <a:rPr lang="en-US" altLang="zh-CN" dirty="0"/>
              <a:t>containers</a:t>
            </a:r>
            <a:r>
              <a:rPr lang="zh-CN" altLang="en-US" dirty="0"/>
              <a:t>）都运行在 </a:t>
            </a:r>
            <a:r>
              <a:rPr lang="en-US" altLang="zh-CN" dirty="0"/>
              <a:t>pod </a:t>
            </a:r>
            <a:r>
              <a:rPr lang="zh-CN" altLang="en-US" dirty="0"/>
              <a:t>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K-proxy</a:t>
            </a:r>
            <a:r>
              <a:rPr lang="zh-CN" altLang="en-US" dirty="0"/>
              <a:t>维护节点上的一些网络规则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Container</a:t>
            </a:r>
            <a:r>
              <a:rPr lang="zh-CN" altLang="en-US" dirty="0"/>
              <a:t>容器运行环境，为应用提供运行环境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C023EB-F9E5-392F-51C9-00AE003D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/>
              <a:t>Node vs Pod</a:t>
            </a:r>
          </a:p>
        </p:txBody>
      </p:sp>
    </p:spTree>
    <p:extLst>
      <p:ext uri="{BB962C8B-B14F-4D97-AF65-F5344CB8AC3E}">
        <p14:creationId xmlns:p14="http://schemas.microsoft.com/office/powerpoint/2010/main" val="35909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服务发现和负载均衡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通过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名称或自己的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地址来暴露容器，负载均衡并分配网络流量，从而使部署稳定。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存储编排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允许你自动挂载你选择的存储系统，例如本地存储、公共云提供商等。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自动部署和回滚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你可以使用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描述已部署容器的所需状态， 它可以以受控的速率将实际状态更改为期望状态。 例如，你可以自动化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来为你的部署创建新容器， 删除现有容器并将它们的所有资源用于新容器。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自动完成装箱计算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提供许多节点组成的集群，在这个集群上运行容器化的任务。 你告诉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每个容器需要多少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CPU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和内存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(RAM)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可以将这些容器按实际情况调度到你的节点上，以最佳方式利用你的资源。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自我修复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将重新启动失败的容器、替换容器、杀死不响应用户定义的运行状况检查的容器， 并且在准备好服务之前不将其通告给客户端。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密钥与配置管理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允许你存储和管理敏感信息，例如密码、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OAuth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令牌和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密钥。 你可以在不重建容器镜像的情况下部署和更新密钥和应用程序配置，也无需在堆栈配置中暴露密钥。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集群内每个节点上安装一个 </a:t>
            </a:r>
            <a:r>
              <a:rPr dirty="0" err="1"/>
              <a:t>容器运行时（CRI</a:t>
            </a:r>
            <a:r>
              <a:rPr dirty="0"/>
              <a:t>）</a:t>
            </a:r>
          </a:p>
          <a:p>
            <a:r>
              <a:rPr dirty="0"/>
              <a:t>Docker </a:t>
            </a:r>
            <a:r>
              <a:rPr dirty="0" err="1"/>
              <a:t>使用的是</a:t>
            </a:r>
            <a:r>
              <a:rPr dirty="0"/>
              <a:t> </a:t>
            </a:r>
            <a:r>
              <a:rPr dirty="0" err="1"/>
              <a:t>containerd</a:t>
            </a:r>
            <a:r>
              <a:rPr dirty="0"/>
              <a:t> </a:t>
            </a:r>
            <a:r>
              <a:rPr dirty="0" err="1"/>
              <a:t>作为其运行时</a:t>
            </a:r>
            <a:r>
              <a:rPr dirty="0"/>
              <a:t>；</a:t>
            </a:r>
          </a:p>
          <a:p>
            <a:r>
              <a:rPr dirty="0"/>
              <a:t>Kubernetes </a:t>
            </a:r>
            <a:r>
              <a:rPr dirty="0" err="1"/>
              <a:t>支持</a:t>
            </a:r>
            <a:r>
              <a:rPr dirty="0"/>
              <a:t> </a:t>
            </a:r>
            <a:r>
              <a:rPr dirty="0" err="1"/>
              <a:t>containerd，CRI-O</a:t>
            </a:r>
            <a:r>
              <a:rPr dirty="0"/>
              <a:t> </a:t>
            </a:r>
            <a:r>
              <a:rPr dirty="0" err="1"/>
              <a:t>等多种容器运行时</a:t>
            </a:r>
            <a:endParaRPr lang="en-US" dirty="0"/>
          </a:p>
          <a:p>
            <a:endParaRPr lang="en-US" dirty="0"/>
          </a:p>
          <a:p>
            <a:pPr algn="l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Container Runtime Interface (CRI)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CRI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（容器运行时接口）是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用来控制创建和管理容器的不同运行时的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，它使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更容易使用不同的容器运行时。它一个插件接口，这意味着任何符合该标准实现的容器运行时都可以被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Kubernetes 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所使用。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A98EB00-2F58-4856-8F6F-C211A20D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59" y="0"/>
            <a:ext cx="824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9DDBA-62CB-564A-85E9-A60B7F05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与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的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5F305-565B-8AE6-BE35-4627CD1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如果一组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（称为“后端”）为集群内的其他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（称为“前端”）提供功能， 那么前端如何找出并跟踪要连接的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地址，以便前端可以使用提供工作负载的后端部分？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API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是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的组成部分，它是一种抽象，帮助你通过网络暴露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组合。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中是一个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对象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（与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或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ConfigMap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类似的对象）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支持两种基本的服务发现模式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——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环境变量</a:t>
            </a:r>
          </a:p>
          <a:p>
            <a:pPr lvl="1"/>
            <a:r>
              <a:rPr lang="zh-CN" altLang="en-US" dirty="0"/>
              <a:t>在整个集群中都启用了 </a:t>
            </a:r>
            <a:r>
              <a:rPr lang="en-US" altLang="zh-CN" dirty="0"/>
              <a:t>DNS</a:t>
            </a:r>
            <a:r>
              <a:rPr lang="zh-CN" altLang="en-US" dirty="0"/>
              <a:t>，则所有 </a:t>
            </a:r>
            <a:r>
              <a:rPr lang="en-US" altLang="zh-CN" dirty="0"/>
              <a:t>Pod </a:t>
            </a:r>
            <a:r>
              <a:rPr lang="zh-CN" altLang="en-US" dirty="0"/>
              <a:t>都应该能够通过其 </a:t>
            </a:r>
            <a:r>
              <a:rPr lang="en-US" altLang="zh-CN" dirty="0"/>
              <a:t>DNS </a:t>
            </a:r>
            <a:r>
              <a:rPr lang="zh-CN" altLang="en-US" dirty="0"/>
              <a:t>名称自动解析服务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299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mNzNiYzQ1OTMxNTU2MjdkYTg0ZDEzYTQ2OGFj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1267</Words>
  <Application>Microsoft Office PowerPoint</Application>
  <PresentationFormat>宽屏</PresentationFormat>
  <Paragraphs>139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SFMono-Regular</vt:lpstr>
      <vt:lpstr>微软雅黑</vt:lpstr>
      <vt:lpstr>Arial</vt:lpstr>
      <vt:lpstr>Open Sans</vt:lpstr>
      <vt:lpstr>Wingdings</vt:lpstr>
      <vt:lpstr>Office 主题​​</vt:lpstr>
      <vt:lpstr>K8S概念及功能</vt:lpstr>
      <vt:lpstr>ECS OpenShift K8S Docker</vt:lpstr>
      <vt:lpstr>K8S</vt:lpstr>
      <vt:lpstr>K8S架构图</vt:lpstr>
      <vt:lpstr>Node vs Pod</vt:lpstr>
      <vt:lpstr>K8S功能</vt:lpstr>
      <vt:lpstr>PowerPoint 演示文稿</vt:lpstr>
      <vt:lpstr>PowerPoint 演示文稿</vt:lpstr>
      <vt:lpstr>Service 与 Pod 的 DNS</vt:lpstr>
      <vt:lpstr>PowerPoint 演示文稿</vt:lpstr>
      <vt:lpstr> Deployment 规约</vt:lpstr>
      <vt:lpstr>StatefulSet</vt:lpstr>
      <vt:lpstr>Service</vt:lpstr>
      <vt:lpstr>Service:服务发现</vt:lpstr>
      <vt:lpstr>NodePort 示例清单</vt:lpstr>
      <vt:lpstr>Ingress</vt:lpstr>
      <vt:lpstr>PowerPoint 演示文稿</vt:lpstr>
      <vt:lpstr>PowerPoint 演示文稿</vt:lpstr>
      <vt:lpstr>调度 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 柏强</cp:lastModifiedBy>
  <cp:revision>224</cp:revision>
  <dcterms:created xsi:type="dcterms:W3CDTF">2019-06-19T02:08:00Z</dcterms:created>
  <dcterms:modified xsi:type="dcterms:W3CDTF">2023-04-13T15:57:33Z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73F6FA58B2234F05934E4CF6975EBA03</vt:lpwstr>
  </property>
</Properties>
</file>