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7" r:id="rId5"/>
    <p:sldId id="262" r:id="rId6"/>
    <p:sldId id="281" r:id="rId7"/>
    <p:sldId id="268" r:id="rId8"/>
    <p:sldId id="265" r:id="rId9"/>
    <p:sldId id="282" r:id="rId10"/>
    <p:sldId id="283" r:id="rId11"/>
    <p:sldId id="284" r:id="rId12"/>
    <p:sldId id="258" r:id="rId13"/>
    <p:sldId id="272" r:id="rId14"/>
    <p:sldId id="285" r:id="rId15"/>
    <p:sldId id="273" r:id="rId16"/>
    <p:sldId id="286" r:id="rId17"/>
    <p:sldId id="271" r:id="rId18"/>
    <p:sldId id="274" r:id="rId19"/>
    <p:sldId id="275" r:id="rId20"/>
    <p:sldId id="276" r:id="rId21"/>
    <p:sldId id="277" r:id="rId22"/>
    <p:sldId id="27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703DB-43AA-C6C3-940C-5C1C6AF38B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434725-E763-32CD-A268-A13EED523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1F42BB-EDD7-B087-518E-809CB12E9143}"/>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C97174E4-7177-6D39-3876-A10FA97F4B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BAB4C7-1BC9-8359-BD2A-D7F175A99CE0}"/>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118118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96192-85A5-7830-9D9F-BEDB3599F9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B7CC30B-3307-3834-A5FF-04A46EE1B2B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9B3C11-AD2B-41BF-E741-7BBC61813A02}"/>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6E58C42F-7410-5C65-AFD5-5BC4F657CD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BFF3B0-D5F6-F2F8-A37E-1AF3A5196A64}"/>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233502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64AA85-594F-17F6-84AE-61A59EFEA57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2B82FA-435D-8C3F-93F6-124B69F1FE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A50474-0B25-C32C-89DE-E681E982BF94}"/>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6053B278-22DA-AD46-191C-6B60787C26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8B3CB2-7845-0A46-6EED-C5F606B0CB66}"/>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165348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D5780-6A46-3DC5-01EB-4871CB318E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9815B1-8D1A-E2BF-99EA-83F7E80C24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5F5093-DB73-8C5F-F1F4-40647E5C4E87}"/>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C778212D-2DB6-9DBB-5972-DD98203017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8FD104-73ED-C694-4354-AC67855ECD4E}"/>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410728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90303-B6B1-922F-B610-4F454D1339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FCB3D7E-979E-EA2A-391A-2EC20023B7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C53DCB6-E248-E823-D79C-B7AB796BADF1}"/>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A5DF79B4-9191-4671-4BC2-0BAAA4EAF6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789B2E-B5CF-9E62-1DF7-202F8959651E}"/>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380729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6F736-7101-4D12-FD01-BE9D028277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348199-8AEF-E24B-047D-BEFE0BC801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22EAE5-9272-7215-2F47-45050CFE592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CD767E2-9AD3-B101-D834-F8153B3497EA}"/>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7E5AAA60-92E4-1209-9E7A-FC958F3ED9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0E9645-1389-3CE1-29C3-0FBE144C816C}"/>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142365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CC3C1-63B5-0F36-8ED8-2501905F60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0ED465-93EB-FE35-370C-3B9FA2B07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74A5B3-6BD1-30D3-1162-9EBB8F1528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DB20B27-DDAB-6F3A-94CA-B8BA8B379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9C27196-D593-5EDD-E78B-6EA38729A7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4D7554D-DE87-52D3-136E-FFC4E8C2DB69}"/>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8" name="页脚占位符 7">
            <a:extLst>
              <a:ext uri="{FF2B5EF4-FFF2-40B4-BE49-F238E27FC236}">
                <a16:creationId xmlns:a16="http://schemas.microsoft.com/office/drawing/2014/main" id="{E76C0FD1-0BD2-BF73-CDBF-EC12C2F738C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9BAFC2-1A9F-D290-A5F7-86842B5ED8F7}"/>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277913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C9BF1-5E16-6D10-14A5-46449AA242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92A222-8AAA-315E-9BF4-1E205A531171}"/>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4" name="页脚占位符 3">
            <a:extLst>
              <a:ext uri="{FF2B5EF4-FFF2-40B4-BE49-F238E27FC236}">
                <a16:creationId xmlns:a16="http://schemas.microsoft.com/office/drawing/2014/main" id="{FA7EFE21-2811-2A93-D1F4-D069BC79A3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B790411-1E52-FC5A-5343-9EC008A25631}"/>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336630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B2FC87-AE11-ABFC-0908-C0E2335E61F3}"/>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3" name="页脚占位符 2">
            <a:extLst>
              <a:ext uri="{FF2B5EF4-FFF2-40B4-BE49-F238E27FC236}">
                <a16:creationId xmlns:a16="http://schemas.microsoft.com/office/drawing/2014/main" id="{5EFED5E3-3836-1198-1A68-ABB8437963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DEDBC8-1214-7BDD-765A-C944E7B8D213}"/>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421555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91CFE-D010-71B4-7F87-8C606B1D14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15ADF8-26E8-EAD9-BCBC-831808496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D890FC1-D657-67C7-2FC5-885969EE3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3DB6C5-7C2E-16C0-AD52-186C29E54688}"/>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EE7696F6-34A9-E7E7-B65C-D031ACF9A6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400CC1-4C06-87E7-9D3B-8163C485F3B4}"/>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17369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4DCF8-9DC6-08B1-5F7A-C19E7F5972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1FDBF6-BE5F-E199-4E39-28BC19C0B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04FAB91-E355-1148-A447-6F475A78E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6B6AE9-17CA-5095-FFAF-FC6321B5157C}"/>
              </a:ext>
            </a:extLst>
          </p:cNvPr>
          <p:cNvSpPr>
            <a:spLocks noGrp="1"/>
          </p:cNvSpPr>
          <p:nvPr>
            <p:ph type="dt" sz="half" idx="10"/>
          </p:nvPr>
        </p:nvSpPr>
        <p:spPr/>
        <p:txBody>
          <a:bodyPr/>
          <a:lstStyle/>
          <a:p>
            <a:fld id="{ADBA1131-D53A-4E75-AC3E-C5E7359B8BC6}"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3939291C-9C2E-A1EA-FF61-1216783356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803942-7FCC-7F64-1D00-58CE08D2A5F1}"/>
              </a:ext>
            </a:extLst>
          </p:cNvPr>
          <p:cNvSpPr>
            <a:spLocks noGrp="1"/>
          </p:cNvSpPr>
          <p:nvPr>
            <p:ph type="sldNum" sz="quarter" idx="12"/>
          </p:nvPr>
        </p:nvSpPr>
        <p:spPr/>
        <p:txBody>
          <a:body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399786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2FB3F6-9215-01A8-677F-DC7C4F692D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38720C-3508-57FC-58D3-CCBF940D1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873CF6-0DEF-137C-1609-C8B5B76F1D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A1131-D53A-4E75-AC3E-C5E7359B8BC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2D7F01EC-CEF6-1860-F56C-706B9C592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5266FD-2FC1-28F2-4E9C-AA811698C9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EE8EA-44F8-44B9-B03F-D7973648457D}" type="slidenum">
              <a:rPr lang="zh-CN" altLang="en-US" smtClean="0"/>
              <a:t>‹#›</a:t>
            </a:fld>
            <a:endParaRPr lang="zh-CN" altLang="en-US"/>
          </a:p>
        </p:txBody>
      </p:sp>
    </p:spTree>
    <p:extLst>
      <p:ext uri="{BB962C8B-B14F-4D97-AF65-F5344CB8AC3E}">
        <p14:creationId xmlns:p14="http://schemas.microsoft.com/office/powerpoint/2010/main" val="101825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35DEC-656D-488A-D123-F53DC2F3F456}"/>
              </a:ext>
            </a:extLst>
          </p:cNvPr>
          <p:cNvSpPr>
            <a:spLocks noGrp="1"/>
          </p:cNvSpPr>
          <p:nvPr>
            <p:ph type="ctrTitle"/>
          </p:nvPr>
        </p:nvSpPr>
        <p:spPr/>
        <p:txBody>
          <a:bodyPr/>
          <a:lstStyle/>
          <a:p>
            <a:r>
              <a:rPr lang="zh-CN" altLang="en-US" dirty="0"/>
              <a:t>金融基础知识分享</a:t>
            </a:r>
            <a:br>
              <a:rPr lang="en-US" altLang="zh-CN" dirty="0"/>
            </a:br>
            <a:r>
              <a:rPr lang="zh-CN" altLang="en-US" sz="4800" dirty="0"/>
              <a:t>权益 </a:t>
            </a:r>
            <a:r>
              <a:rPr lang="en-US" altLang="zh-CN" sz="4800" dirty="0"/>
              <a:t>Equity</a:t>
            </a:r>
            <a:endParaRPr lang="zh-CN" altLang="en-US" dirty="0"/>
          </a:p>
        </p:txBody>
      </p:sp>
      <p:sp>
        <p:nvSpPr>
          <p:cNvPr id="3" name="副标题 2">
            <a:extLst>
              <a:ext uri="{FF2B5EF4-FFF2-40B4-BE49-F238E27FC236}">
                <a16:creationId xmlns:a16="http://schemas.microsoft.com/office/drawing/2014/main" id="{BA21ED86-D716-11E3-39AA-CBD201BC4BD1}"/>
              </a:ext>
            </a:extLst>
          </p:cNvPr>
          <p:cNvSpPr>
            <a:spLocks noGrp="1"/>
          </p:cNvSpPr>
          <p:nvPr>
            <p:ph type="subTitle" idx="1"/>
          </p:nvPr>
        </p:nvSpPr>
        <p:spPr/>
        <p:txBody>
          <a:bodyPr/>
          <a:lstStyle/>
          <a:p>
            <a:r>
              <a:rPr lang="en-US" altLang="zh-CN" dirty="0"/>
              <a:t>BW52699</a:t>
            </a:r>
          </a:p>
          <a:p>
            <a:r>
              <a:rPr lang="en-US" altLang="zh-CN" dirty="0"/>
              <a:t>2024-10-25</a:t>
            </a:r>
            <a:endParaRPr lang="zh-CN" altLang="en-US" dirty="0"/>
          </a:p>
        </p:txBody>
      </p:sp>
    </p:spTree>
    <p:extLst>
      <p:ext uri="{BB962C8B-B14F-4D97-AF65-F5344CB8AC3E}">
        <p14:creationId xmlns:p14="http://schemas.microsoft.com/office/powerpoint/2010/main" val="110184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71EC5-6B46-7535-0EFA-A9F8DC05797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E433B07-9F1F-DDE6-C1BB-4D9830802568}"/>
              </a:ext>
            </a:extLst>
          </p:cNvPr>
          <p:cNvSpPr>
            <a:spLocks noGrp="1"/>
          </p:cNvSpPr>
          <p:nvPr>
            <p:ph type="title"/>
          </p:nvPr>
        </p:nvSpPr>
        <p:spPr/>
        <p:txBody>
          <a:bodyPr/>
          <a:lstStyle/>
          <a:p>
            <a:r>
              <a:rPr lang="zh-CN" altLang="en-US" dirty="0"/>
              <a:t>金融资产</a:t>
            </a:r>
            <a:r>
              <a:rPr lang="en-US" altLang="zh-CN" dirty="0"/>
              <a:t>Financial Asset Class</a:t>
            </a:r>
          </a:p>
        </p:txBody>
      </p:sp>
      <p:sp>
        <p:nvSpPr>
          <p:cNvPr id="3" name="内容占位符 2">
            <a:extLst>
              <a:ext uri="{FF2B5EF4-FFF2-40B4-BE49-F238E27FC236}">
                <a16:creationId xmlns:a16="http://schemas.microsoft.com/office/drawing/2014/main" id="{93455410-2414-B17D-71FE-EC3914A32E97}"/>
              </a:ext>
            </a:extLst>
          </p:cNvPr>
          <p:cNvSpPr>
            <a:spLocks noGrp="1"/>
          </p:cNvSpPr>
          <p:nvPr>
            <p:ph idx="1"/>
          </p:nvPr>
        </p:nvSpPr>
        <p:spPr/>
        <p:txBody>
          <a:bodyPr>
            <a:normAutofit fontScale="92500" lnSpcReduction="10000"/>
          </a:bodyPr>
          <a:lstStyle/>
          <a:p>
            <a:r>
              <a:rPr lang="en-US" altLang="zh-CN" dirty="0"/>
              <a:t>Securities </a:t>
            </a:r>
            <a:r>
              <a:rPr lang="zh-CN" altLang="en-US" dirty="0"/>
              <a:t>证券</a:t>
            </a:r>
            <a:endParaRPr lang="en-US" altLang="zh-CN" dirty="0"/>
          </a:p>
          <a:p>
            <a:r>
              <a:rPr lang="en-US" altLang="zh-CN" dirty="0"/>
              <a:t>Currency </a:t>
            </a:r>
            <a:r>
              <a:rPr lang="zh-CN" altLang="en-US" dirty="0"/>
              <a:t>货币</a:t>
            </a:r>
            <a:endParaRPr lang="en-US" altLang="zh-CN" dirty="0"/>
          </a:p>
          <a:p>
            <a:r>
              <a:rPr lang="en-US" altLang="zh-CN" dirty="0"/>
              <a:t>Derivatives Contacts </a:t>
            </a:r>
            <a:r>
              <a:rPr lang="zh-CN" altLang="en-US" dirty="0"/>
              <a:t>衍生品合约</a:t>
            </a:r>
            <a:endParaRPr lang="en-US" altLang="zh-CN" dirty="0"/>
          </a:p>
          <a:p>
            <a:r>
              <a:rPr lang="en-US" altLang="zh-CN" dirty="0"/>
              <a:t>Commodity </a:t>
            </a:r>
            <a:r>
              <a:rPr lang="zh-CN" altLang="en-US" dirty="0"/>
              <a:t>大宗商品</a:t>
            </a:r>
            <a:endParaRPr lang="en-US" altLang="zh-CN" dirty="0"/>
          </a:p>
          <a:p>
            <a:pPr lvl="1"/>
            <a:r>
              <a:rPr lang="en-US" altLang="zh-CN" dirty="0"/>
              <a:t>Metals </a:t>
            </a:r>
            <a:r>
              <a:rPr lang="zh-CN" altLang="en-US" dirty="0"/>
              <a:t>金属</a:t>
            </a:r>
            <a:endParaRPr lang="en-US" altLang="zh-CN" dirty="0"/>
          </a:p>
          <a:p>
            <a:pPr lvl="1"/>
            <a:r>
              <a:rPr lang="en-US" altLang="zh-CN" dirty="0"/>
              <a:t>Energy </a:t>
            </a:r>
            <a:r>
              <a:rPr lang="zh-CN" altLang="en-US" dirty="0"/>
              <a:t>能源</a:t>
            </a:r>
            <a:endParaRPr lang="en-US" altLang="zh-CN" dirty="0"/>
          </a:p>
          <a:p>
            <a:pPr lvl="1"/>
            <a:r>
              <a:rPr lang="en-US" altLang="zh-CN" dirty="0"/>
              <a:t>Carbon Credit </a:t>
            </a:r>
            <a:r>
              <a:rPr lang="zh-CN" altLang="en-US" dirty="0"/>
              <a:t>碳积分</a:t>
            </a:r>
            <a:endParaRPr lang="en-US" altLang="zh-CN" dirty="0"/>
          </a:p>
          <a:p>
            <a:pPr lvl="1"/>
            <a:r>
              <a:rPr lang="en-US" altLang="zh-CN" dirty="0"/>
              <a:t>Agricultural </a:t>
            </a:r>
            <a:r>
              <a:rPr lang="zh-CN" altLang="en-US" dirty="0"/>
              <a:t>农作物</a:t>
            </a:r>
            <a:endParaRPr lang="en-US" altLang="zh-CN" dirty="0"/>
          </a:p>
          <a:p>
            <a:r>
              <a:rPr lang="en-US" altLang="zh-CN" dirty="0"/>
              <a:t>Real assets </a:t>
            </a:r>
            <a:r>
              <a:rPr lang="zh-CN" altLang="en-US" dirty="0"/>
              <a:t>实物资产 </a:t>
            </a:r>
            <a:r>
              <a:rPr lang="en-US" altLang="zh-CN" dirty="0"/>
              <a:t>(Physical asset )</a:t>
            </a:r>
            <a:r>
              <a:rPr lang="zh-CN" altLang="en-US" dirty="0"/>
              <a:t> </a:t>
            </a:r>
            <a:endParaRPr lang="en-US" altLang="zh-CN" dirty="0"/>
          </a:p>
          <a:p>
            <a:pPr lvl="1"/>
            <a:r>
              <a:rPr lang="en-US" altLang="zh-CN" dirty="0"/>
              <a:t>Estate Asset</a:t>
            </a:r>
            <a:r>
              <a:rPr lang="zh-CN" altLang="en-US" dirty="0"/>
              <a:t>房地产</a:t>
            </a:r>
            <a:endParaRPr lang="en-US" altLang="zh-CN" dirty="0"/>
          </a:p>
          <a:p>
            <a:pPr lvl="1"/>
            <a:r>
              <a:rPr lang="en-US" altLang="zh-CN" dirty="0"/>
              <a:t>Equipment</a:t>
            </a:r>
            <a:r>
              <a:rPr lang="zh-CN" altLang="en-US" dirty="0"/>
              <a:t>设备</a:t>
            </a:r>
          </a:p>
        </p:txBody>
      </p:sp>
    </p:spTree>
    <p:extLst>
      <p:ext uri="{BB962C8B-B14F-4D97-AF65-F5344CB8AC3E}">
        <p14:creationId xmlns:p14="http://schemas.microsoft.com/office/powerpoint/2010/main" val="216205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86D40-8D3D-EC5D-782F-97A3D5DA3CC1}"/>
              </a:ext>
            </a:extLst>
          </p:cNvPr>
          <p:cNvSpPr>
            <a:spLocks noGrp="1"/>
          </p:cNvSpPr>
          <p:nvPr>
            <p:ph type="title"/>
          </p:nvPr>
        </p:nvSpPr>
        <p:spPr/>
        <p:txBody>
          <a:bodyPr/>
          <a:lstStyle/>
          <a:p>
            <a:r>
              <a:rPr lang="zh-CN" altLang="en-US" dirty="0"/>
              <a:t>权益证券</a:t>
            </a:r>
          </a:p>
        </p:txBody>
      </p:sp>
      <p:sp>
        <p:nvSpPr>
          <p:cNvPr id="3" name="内容占位符 2">
            <a:extLst>
              <a:ext uri="{FF2B5EF4-FFF2-40B4-BE49-F238E27FC236}">
                <a16:creationId xmlns:a16="http://schemas.microsoft.com/office/drawing/2014/main" id="{5D2F33D5-8764-4D48-C75A-13B3EA1A48C9}"/>
              </a:ext>
            </a:extLst>
          </p:cNvPr>
          <p:cNvSpPr>
            <a:spLocks noGrp="1"/>
          </p:cNvSpPr>
          <p:nvPr>
            <p:ph idx="1"/>
          </p:nvPr>
        </p:nvSpPr>
        <p:spPr/>
        <p:txBody>
          <a:bodyPr/>
          <a:lstStyle/>
          <a:p>
            <a:r>
              <a:rPr lang="zh-CN" altLang="en-US" dirty="0"/>
              <a:t>普通股</a:t>
            </a:r>
            <a:endParaRPr lang="en-US" altLang="zh-CN" dirty="0"/>
          </a:p>
          <a:p>
            <a:r>
              <a:rPr lang="zh-CN" altLang="en-US" dirty="0"/>
              <a:t>优先股</a:t>
            </a:r>
            <a:endParaRPr lang="en-US" altLang="zh-CN" dirty="0"/>
          </a:p>
          <a:p>
            <a:r>
              <a:rPr lang="zh-CN" altLang="en-US" dirty="0"/>
              <a:t>权证</a:t>
            </a:r>
            <a:endParaRPr lang="en-US" altLang="zh-CN" dirty="0"/>
          </a:p>
          <a:p>
            <a:r>
              <a:rPr lang="zh-CN" altLang="en-US" dirty="0"/>
              <a:t>存托凭证</a:t>
            </a:r>
          </a:p>
        </p:txBody>
      </p:sp>
    </p:spTree>
    <p:extLst>
      <p:ext uri="{BB962C8B-B14F-4D97-AF65-F5344CB8AC3E}">
        <p14:creationId xmlns:p14="http://schemas.microsoft.com/office/powerpoint/2010/main" val="363290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4D692-EB52-9E49-6462-AA37DA89E494}"/>
              </a:ext>
            </a:extLst>
          </p:cNvPr>
          <p:cNvSpPr>
            <a:spLocks noGrp="1"/>
          </p:cNvSpPr>
          <p:nvPr>
            <p:ph type="title"/>
          </p:nvPr>
        </p:nvSpPr>
        <p:spPr/>
        <p:txBody>
          <a:bodyPr/>
          <a:lstStyle/>
          <a:p>
            <a:r>
              <a:rPr lang="zh-CN" altLang="en-US" dirty="0"/>
              <a:t>权益证券 </a:t>
            </a:r>
            <a:r>
              <a:rPr lang="en-US" altLang="zh-CN" dirty="0"/>
              <a:t>- </a:t>
            </a:r>
            <a:r>
              <a:rPr lang="zh-CN" altLang="en-US" dirty="0"/>
              <a:t>普通股 </a:t>
            </a:r>
            <a:r>
              <a:rPr lang="en-US" altLang="zh-CN" dirty="0"/>
              <a:t>Common Shares</a:t>
            </a:r>
            <a:endParaRPr lang="zh-CN" altLang="en-US" dirty="0"/>
          </a:p>
        </p:txBody>
      </p:sp>
      <p:sp>
        <p:nvSpPr>
          <p:cNvPr id="3" name="内容占位符 2">
            <a:extLst>
              <a:ext uri="{FF2B5EF4-FFF2-40B4-BE49-F238E27FC236}">
                <a16:creationId xmlns:a16="http://schemas.microsoft.com/office/drawing/2014/main" id="{4BC50CD2-8D87-A44E-9241-6804FC918406}"/>
              </a:ext>
            </a:extLst>
          </p:cNvPr>
          <p:cNvSpPr>
            <a:spLocks noGrp="1"/>
          </p:cNvSpPr>
          <p:nvPr>
            <p:ph idx="1"/>
          </p:nvPr>
        </p:nvSpPr>
        <p:spPr/>
        <p:txBody>
          <a:bodyPr>
            <a:normAutofit/>
          </a:bodyPr>
          <a:lstStyle/>
          <a:p>
            <a:pPr>
              <a:lnSpc>
                <a:spcPct val="150000"/>
              </a:lnSpc>
            </a:pPr>
            <a:r>
              <a:rPr lang="zh-CN" altLang="en-US" dirty="0"/>
              <a:t>普通股基本特征</a:t>
            </a:r>
            <a:endParaRPr lang="en-US" altLang="zh-CN" dirty="0"/>
          </a:p>
          <a:p>
            <a:pPr lvl="1">
              <a:lnSpc>
                <a:spcPct val="150000"/>
              </a:lnSpc>
            </a:pPr>
            <a:r>
              <a:rPr lang="zh-CN" altLang="en-US" dirty="0"/>
              <a:t>代表一家公司的所有者权益（</a:t>
            </a:r>
            <a:r>
              <a:rPr lang="en-US" altLang="zh-CN" dirty="0"/>
              <a:t>ownership interest</a:t>
            </a:r>
            <a:r>
              <a:rPr lang="zh-CN" altLang="en-US" dirty="0"/>
              <a:t>）</a:t>
            </a:r>
            <a:endParaRPr lang="en-US" altLang="zh-CN" dirty="0"/>
          </a:p>
          <a:p>
            <a:pPr lvl="1">
              <a:lnSpc>
                <a:spcPct val="150000"/>
              </a:lnSpc>
            </a:pPr>
            <a:r>
              <a:rPr lang="zh-CN" altLang="en-US" dirty="0"/>
              <a:t>具有投票权 </a:t>
            </a:r>
            <a:r>
              <a:rPr lang="en-US" altLang="zh-CN" dirty="0"/>
              <a:t>Voting Right</a:t>
            </a:r>
          </a:p>
          <a:p>
            <a:pPr lvl="1">
              <a:lnSpc>
                <a:spcPct val="150000"/>
              </a:lnSpc>
            </a:pPr>
            <a:r>
              <a:rPr lang="zh-CN" altLang="en-US" dirty="0"/>
              <a:t>可以分享公司的经营成果（公司利润归股东所有）</a:t>
            </a:r>
            <a:endParaRPr lang="en-US" altLang="zh-CN" dirty="0"/>
          </a:p>
          <a:p>
            <a:pPr lvl="1">
              <a:lnSpc>
                <a:spcPct val="150000"/>
              </a:lnSpc>
            </a:pPr>
            <a:r>
              <a:rPr lang="zh-CN" altLang="en-US" dirty="0"/>
              <a:t>具有分红权（但公司没有义务给股东分红）</a:t>
            </a:r>
            <a:endParaRPr lang="en-US" altLang="zh-CN" dirty="0"/>
          </a:p>
          <a:p>
            <a:pPr lvl="1">
              <a:lnSpc>
                <a:spcPct val="150000"/>
              </a:lnSpc>
            </a:pPr>
            <a:r>
              <a:rPr lang="zh-CN" altLang="en-US" dirty="0"/>
              <a:t>公司清算时，剩余求偿（</a:t>
            </a:r>
            <a:r>
              <a:rPr lang="en-US" altLang="zh-CN" dirty="0"/>
              <a:t>residual claim</a:t>
            </a:r>
            <a:r>
              <a:rPr lang="zh-CN" altLang="en-US" dirty="0"/>
              <a:t>）</a:t>
            </a:r>
            <a:endParaRPr lang="en-US" altLang="zh-CN" dirty="0"/>
          </a:p>
        </p:txBody>
      </p:sp>
    </p:spTree>
    <p:extLst>
      <p:ext uri="{BB962C8B-B14F-4D97-AF65-F5344CB8AC3E}">
        <p14:creationId xmlns:p14="http://schemas.microsoft.com/office/powerpoint/2010/main" val="77430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9D096-B54B-CBD7-3654-328176F912D2}"/>
              </a:ext>
            </a:extLst>
          </p:cNvPr>
          <p:cNvSpPr>
            <a:spLocks noGrp="1"/>
          </p:cNvSpPr>
          <p:nvPr>
            <p:ph type="title"/>
          </p:nvPr>
        </p:nvSpPr>
        <p:spPr/>
        <p:txBody>
          <a:bodyPr/>
          <a:lstStyle/>
          <a:p>
            <a:r>
              <a:rPr lang="zh-CN" altLang="en-US" dirty="0"/>
              <a:t>权益证券 </a:t>
            </a:r>
            <a:r>
              <a:rPr lang="en-US" altLang="zh-CN" dirty="0"/>
              <a:t>- </a:t>
            </a:r>
            <a:r>
              <a:rPr lang="zh-CN" altLang="en-US" dirty="0"/>
              <a:t>普通股 </a:t>
            </a:r>
            <a:r>
              <a:rPr lang="en-US" altLang="zh-CN" dirty="0"/>
              <a:t>Common Shares</a:t>
            </a:r>
            <a:endParaRPr lang="zh-CN" altLang="en-US" dirty="0"/>
          </a:p>
        </p:txBody>
      </p:sp>
      <p:sp>
        <p:nvSpPr>
          <p:cNvPr id="3" name="内容占位符 2">
            <a:extLst>
              <a:ext uri="{FF2B5EF4-FFF2-40B4-BE49-F238E27FC236}">
                <a16:creationId xmlns:a16="http://schemas.microsoft.com/office/drawing/2014/main" id="{7393F36D-A990-6B2D-4711-5EC682C3C613}"/>
              </a:ext>
            </a:extLst>
          </p:cNvPr>
          <p:cNvSpPr>
            <a:spLocks noGrp="1"/>
          </p:cNvSpPr>
          <p:nvPr>
            <p:ph idx="1"/>
          </p:nvPr>
        </p:nvSpPr>
        <p:spPr/>
        <p:txBody>
          <a:bodyPr>
            <a:normAutofit/>
          </a:bodyPr>
          <a:lstStyle/>
          <a:p>
            <a:pPr>
              <a:lnSpc>
                <a:spcPct val="100000"/>
              </a:lnSpc>
            </a:pPr>
            <a:r>
              <a:rPr lang="zh-CN" altLang="en-US" sz="3200" dirty="0"/>
              <a:t>普通股的投票权</a:t>
            </a:r>
            <a:endParaRPr lang="en-US" altLang="zh-CN" sz="3200" dirty="0"/>
          </a:p>
          <a:p>
            <a:pPr lvl="1">
              <a:lnSpc>
                <a:spcPct val="100000"/>
              </a:lnSpc>
            </a:pPr>
            <a:r>
              <a:rPr lang="zh-CN" altLang="en-US" sz="2800" dirty="0"/>
              <a:t>代理投票制度 </a:t>
            </a:r>
            <a:r>
              <a:rPr lang="en-US" altLang="zh-CN" sz="2800" dirty="0"/>
              <a:t>proxy voting</a:t>
            </a:r>
          </a:p>
          <a:p>
            <a:pPr lvl="1">
              <a:lnSpc>
                <a:spcPct val="100000"/>
              </a:lnSpc>
            </a:pPr>
            <a:r>
              <a:rPr lang="zh-CN" altLang="en-US" sz="2800" dirty="0"/>
              <a:t>同股不同权 </a:t>
            </a:r>
            <a:r>
              <a:rPr lang="en-US" altLang="zh-CN" sz="2800" dirty="0"/>
              <a:t>dual-share class, AB</a:t>
            </a:r>
            <a:r>
              <a:rPr lang="zh-CN" altLang="en-US" sz="2800" dirty="0"/>
              <a:t>股</a:t>
            </a:r>
            <a:endParaRPr lang="en-US" altLang="zh-CN" sz="2800" dirty="0"/>
          </a:p>
          <a:p>
            <a:pPr lvl="1">
              <a:lnSpc>
                <a:spcPct val="100000"/>
              </a:lnSpc>
            </a:pPr>
            <a:r>
              <a:rPr lang="zh-CN" altLang="en-US" sz="2800" dirty="0"/>
              <a:t>法定投票制度和累计投票制度</a:t>
            </a:r>
            <a:endParaRPr lang="en-US" altLang="zh-CN" sz="2800" dirty="0"/>
          </a:p>
          <a:p>
            <a:pPr lvl="2">
              <a:lnSpc>
                <a:spcPct val="100000"/>
              </a:lnSpc>
            </a:pPr>
            <a:r>
              <a:rPr lang="zh-CN" altLang="en-US" sz="2400" dirty="0"/>
              <a:t>法定投票制度：一股一票</a:t>
            </a:r>
            <a:endParaRPr lang="en-US" altLang="zh-CN" sz="2400" dirty="0"/>
          </a:p>
          <a:p>
            <a:pPr lvl="2">
              <a:lnSpc>
                <a:spcPct val="100000"/>
              </a:lnSpc>
            </a:pPr>
            <a:r>
              <a:rPr lang="zh-CN" altLang="en-US" sz="2400" dirty="0"/>
              <a:t>累积投票制度：投票权总数</a:t>
            </a:r>
            <a:r>
              <a:rPr lang="en-US" altLang="zh-CN" sz="2400" dirty="0"/>
              <a:t>=</a:t>
            </a:r>
            <a:r>
              <a:rPr lang="zh-CN" altLang="en-US" sz="2400" dirty="0"/>
              <a:t>股东所持有的股票数</a:t>
            </a:r>
            <a:r>
              <a:rPr lang="en-US" altLang="zh-CN" sz="2400" dirty="0"/>
              <a:t>*</a:t>
            </a:r>
            <a:r>
              <a:rPr lang="zh-CN" altLang="en-US" sz="2400" dirty="0"/>
              <a:t>应选董事人数</a:t>
            </a:r>
            <a:endParaRPr lang="en-US" altLang="zh-CN" dirty="0"/>
          </a:p>
        </p:txBody>
      </p:sp>
    </p:spTree>
    <p:extLst>
      <p:ext uri="{BB962C8B-B14F-4D97-AF65-F5344CB8AC3E}">
        <p14:creationId xmlns:p14="http://schemas.microsoft.com/office/powerpoint/2010/main" val="397571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4D214-84E1-9BA7-4031-B90B8BA18FC7}"/>
              </a:ext>
            </a:extLst>
          </p:cNvPr>
          <p:cNvSpPr>
            <a:spLocks noGrp="1"/>
          </p:cNvSpPr>
          <p:nvPr>
            <p:ph type="title"/>
          </p:nvPr>
        </p:nvSpPr>
        <p:spPr/>
        <p:txBody>
          <a:bodyPr/>
          <a:lstStyle/>
          <a:p>
            <a:r>
              <a:rPr lang="zh-CN" altLang="en-US" dirty="0"/>
              <a:t>权益证券 </a:t>
            </a:r>
            <a:r>
              <a:rPr lang="en-US" altLang="zh-CN" dirty="0"/>
              <a:t>- </a:t>
            </a:r>
            <a:r>
              <a:rPr lang="zh-CN" altLang="en-US" dirty="0"/>
              <a:t>普通股 </a:t>
            </a:r>
            <a:r>
              <a:rPr lang="en-US" altLang="zh-CN" dirty="0"/>
              <a:t>Common Shares</a:t>
            </a:r>
            <a:endParaRPr lang="zh-CN" altLang="en-US" dirty="0"/>
          </a:p>
        </p:txBody>
      </p:sp>
      <p:sp>
        <p:nvSpPr>
          <p:cNvPr id="3" name="内容占位符 2">
            <a:extLst>
              <a:ext uri="{FF2B5EF4-FFF2-40B4-BE49-F238E27FC236}">
                <a16:creationId xmlns:a16="http://schemas.microsoft.com/office/drawing/2014/main" id="{FCF57FF9-F155-9472-03AA-076CB6053599}"/>
              </a:ext>
            </a:extLst>
          </p:cNvPr>
          <p:cNvSpPr>
            <a:spLocks noGrp="1"/>
          </p:cNvSpPr>
          <p:nvPr>
            <p:ph idx="1"/>
          </p:nvPr>
        </p:nvSpPr>
        <p:spPr/>
        <p:txBody>
          <a:bodyPr/>
          <a:lstStyle/>
          <a:p>
            <a:r>
              <a:rPr lang="zh-CN" altLang="en-US" dirty="0"/>
              <a:t>一共</a:t>
            </a:r>
            <a:r>
              <a:rPr lang="en-US" altLang="zh-CN" dirty="0"/>
              <a:t>100</a:t>
            </a:r>
            <a:r>
              <a:rPr lang="zh-CN" altLang="en-US" dirty="0"/>
              <a:t>股，大股东持股</a:t>
            </a:r>
            <a:r>
              <a:rPr lang="en-US" altLang="zh-CN" dirty="0"/>
              <a:t>60%</a:t>
            </a:r>
            <a:r>
              <a:rPr lang="zh-CN" altLang="en-US" dirty="0"/>
              <a:t>，小股东持股</a:t>
            </a:r>
            <a:r>
              <a:rPr lang="en-US" altLang="zh-CN" dirty="0"/>
              <a:t>40%</a:t>
            </a:r>
            <a:r>
              <a:rPr lang="zh-CN" altLang="en-US" dirty="0"/>
              <a:t>，选</a:t>
            </a:r>
            <a:r>
              <a:rPr lang="en-US" altLang="zh-CN" dirty="0"/>
              <a:t>5</a:t>
            </a:r>
            <a:r>
              <a:rPr lang="zh-CN" altLang="en-US" dirty="0"/>
              <a:t>位董事</a:t>
            </a:r>
            <a:endParaRPr lang="en-US" altLang="zh-CN" dirty="0"/>
          </a:p>
          <a:p>
            <a:r>
              <a:rPr lang="zh-CN" altLang="en-US" dirty="0"/>
              <a:t>法定投票制：大股东能控制所有董事席位</a:t>
            </a:r>
            <a:endParaRPr lang="en-US" altLang="zh-CN" dirty="0"/>
          </a:p>
          <a:p>
            <a:r>
              <a:rPr lang="zh-CN" altLang="en-US" dirty="0"/>
              <a:t>累计投票制：大股东共有</a:t>
            </a:r>
            <a:r>
              <a:rPr lang="en-US" altLang="zh-CN" dirty="0"/>
              <a:t>300</a:t>
            </a:r>
            <a:r>
              <a:rPr lang="zh-CN" altLang="en-US" dirty="0"/>
              <a:t>票，小股东共有</a:t>
            </a:r>
            <a:r>
              <a:rPr lang="en-US" altLang="zh-CN" dirty="0"/>
              <a:t>200</a:t>
            </a:r>
            <a:r>
              <a:rPr lang="zh-CN" altLang="en-US" dirty="0"/>
              <a:t>票</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64B8BD27-7533-ADAA-BBA5-76EBE2DED503}"/>
              </a:ext>
            </a:extLst>
          </p:cNvPr>
          <p:cNvGraphicFramePr>
            <a:graphicFrameLocks noGrp="1"/>
          </p:cNvGraphicFramePr>
          <p:nvPr>
            <p:extLst>
              <p:ext uri="{D42A27DB-BD31-4B8C-83A1-F6EECF244321}">
                <p14:modId xmlns:p14="http://schemas.microsoft.com/office/powerpoint/2010/main" val="4009953407"/>
              </p:ext>
            </p:extLst>
          </p:nvPr>
        </p:nvGraphicFramePr>
        <p:xfrm>
          <a:off x="2050472" y="3527520"/>
          <a:ext cx="7472220" cy="2784380"/>
        </p:xfrm>
        <a:graphic>
          <a:graphicData uri="http://schemas.openxmlformats.org/drawingml/2006/table">
            <a:tbl>
              <a:tblPr firstRow="1" bandRow="1">
                <a:tableStyleId>{5C22544A-7EE6-4342-B048-85BDC9FD1C3A}</a:tableStyleId>
              </a:tblPr>
              <a:tblGrid>
                <a:gridCol w="1868055">
                  <a:extLst>
                    <a:ext uri="{9D8B030D-6E8A-4147-A177-3AD203B41FA5}">
                      <a16:colId xmlns:a16="http://schemas.microsoft.com/office/drawing/2014/main" val="3251433839"/>
                    </a:ext>
                  </a:extLst>
                </a:gridCol>
                <a:gridCol w="1868055">
                  <a:extLst>
                    <a:ext uri="{9D8B030D-6E8A-4147-A177-3AD203B41FA5}">
                      <a16:colId xmlns:a16="http://schemas.microsoft.com/office/drawing/2014/main" val="1331362448"/>
                    </a:ext>
                  </a:extLst>
                </a:gridCol>
                <a:gridCol w="1868055">
                  <a:extLst>
                    <a:ext uri="{9D8B030D-6E8A-4147-A177-3AD203B41FA5}">
                      <a16:colId xmlns:a16="http://schemas.microsoft.com/office/drawing/2014/main" val="2643566891"/>
                    </a:ext>
                  </a:extLst>
                </a:gridCol>
                <a:gridCol w="1868055">
                  <a:extLst>
                    <a:ext uri="{9D8B030D-6E8A-4147-A177-3AD203B41FA5}">
                      <a16:colId xmlns:a16="http://schemas.microsoft.com/office/drawing/2014/main" val="1328169529"/>
                    </a:ext>
                  </a:extLst>
                </a:gridCol>
              </a:tblGrid>
              <a:tr h="714525">
                <a:tc>
                  <a:txBody>
                    <a:bodyPr/>
                    <a:lstStyle/>
                    <a:p>
                      <a:pPr algn="ctr"/>
                      <a:r>
                        <a:rPr lang="zh-CN" altLang="en-US" sz="1400" dirty="0"/>
                        <a:t>大股东提名的候选人</a:t>
                      </a:r>
                    </a:p>
                  </a:txBody>
                  <a:tcPr/>
                </a:tc>
                <a:tc>
                  <a:txBody>
                    <a:bodyPr/>
                    <a:lstStyle/>
                    <a:p>
                      <a:pPr algn="ctr"/>
                      <a:r>
                        <a:rPr lang="zh-CN" altLang="en-US" sz="1400" dirty="0"/>
                        <a:t>投票分布（</a:t>
                      </a:r>
                      <a:r>
                        <a:rPr lang="en-US" altLang="zh-CN" sz="1400" dirty="0"/>
                        <a:t>300</a:t>
                      </a:r>
                      <a:r>
                        <a:rPr lang="zh-CN" altLang="en-US" sz="1400" dirty="0"/>
                        <a:t>票）</a:t>
                      </a:r>
                    </a:p>
                  </a:txBody>
                  <a:tcPr/>
                </a:tc>
                <a:tc>
                  <a:txBody>
                    <a:bodyPr/>
                    <a:lstStyle/>
                    <a:p>
                      <a:pPr algn="ctr"/>
                      <a:r>
                        <a:rPr lang="zh-CN" altLang="en-US" sz="1400" dirty="0"/>
                        <a:t>小股东提名的候选人</a:t>
                      </a:r>
                    </a:p>
                  </a:txBody>
                  <a:tcPr/>
                </a:tc>
                <a:tc>
                  <a:txBody>
                    <a:bodyPr/>
                    <a:lstStyle/>
                    <a:p>
                      <a:pPr algn="ctr"/>
                      <a:r>
                        <a:rPr lang="zh-CN" altLang="en-US" sz="1400" dirty="0"/>
                        <a:t>投票分布（</a:t>
                      </a:r>
                      <a:r>
                        <a:rPr lang="en-US" altLang="zh-CN" sz="1400" dirty="0"/>
                        <a:t>200</a:t>
                      </a:r>
                      <a:r>
                        <a:rPr lang="zh-CN" altLang="en-US" sz="1400" dirty="0"/>
                        <a:t>票）</a:t>
                      </a:r>
                    </a:p>
                  </a:txBody>
                  <a:tcPr/>
                </a:tc>
                <a:extLst>
                  <a:ext uri="{0D108BD9-81ED-4DB2-BD59-A6C34878D82A}">
                    <a16:rowId xmlns:a16="http://schemas.microsoft.com/office/drawing/2014/main" val="1980779849"/>
                  </a:ext>
                </a:extLst>
              </a:tr>
              <a:tr h="413971">
                <a:tc>
                  <a:txBody>
                    <a:bodyPr/>
                    <a:lstStyle/>
                    <a:p>
                      <a:pPr algn="ctr"/>
                      <a:r>
                        <a:rPr lang="en-US" altLang="zh-CN" dirty="0">
                          <a:solidFill>
                            <a:srgbClr val="FF0000"/>
                          </a:solidFill>
                        </a:rPr>
                        <a:t>A</a:t>
                      </a:r>
                      <a:endParaRPr lang="zh-CN" altLang="en-US" dirty="0">
                        <a:solidFill>
                          <a:srgbClr val="FF0000"/>
                        </a:solidFill>
                      </a:endParaRPr>
                    </a:p>
                  </a:txBody>
                  <a:tcPr/>
                </a:tc>
                <a:tc>
                  <a:txBody>
                    <a:bodyPr/>
                    <a:lstStyle/>
                    <a:p>
                      <a:pPr algn="ctr"/>
                      <a:r>
                        <a:rPr lang="en-US" altLang="zh-CN" dirty="0">
                          <a:solidFill>
                            <a:srgbClr val="FF0000"/>
                          </a:solidFill>
                        </a:rPr>
                        <a:t>120</a:t>
                      </a:r>
                      <a:endParaRPr lang="zh-CN" altLang="en-US" dirty="0">
                        <a:solidFill>
                          <a:srgbClr val="FF0000"/>
                        </a:solidFill>
                      </a:endParaRPr>
                    </a:p>
                  </a:txBody>
                  <a:tcPr/>
                </a:tc>
                <a:tc>
                  <a:txBody>
                    <a:bodyPr/>
                    <a:lstStyle/>
                    <a:p>
                      <a:pPr algn="ctr"/>
                      <a:r>
                        <a:rPr lang="en-US" altLang="zh-CN" dirty="0">
                          <a:solidFill>
                            <a:srgbClr val="FF0000"/>
                          </a:solidFill>
                        </a:rPr>
                        <a:t>X</a:t>
                      </a:r>
                      <a:endParaRPr lang="zh-CN" altLang="en-US" dirty="0">
                        <a:solidFill>
                          <a:srgbClr val="FF0000"/>
                        </a:solidFill>
                      </a:endParaRPr>
                    </a:p>
                  </a:txBody>
                  <a:tcPr/>
                </a:tc>
                <a:tc>
                  <a:txBody>
                    <a:bodyPr/>
                    <a:lstStyle/>
                    <a:p>
                      <a:pPr algn="ctr"/>
                      <a:r>
                        <a:rPr lang="en-US" altLang="zh-CN" dirty="0">
                          <a:solidFill>
                            <a:srgbClr val="FF0000"/>
                          </a:solidFill>
                        </a:rPr>
                        <a:t>68</a:t>
                      </a:r>
                      <a:endParaRPr lang="zh-CN" altLang="en-US" dirty="0">
                        <a:solidFill>
                          <a:srgbClr val="FF0000"/>
                        </a:solidFill>
                      </a:endParaRPr>
                    </a:p>
                  </a:txBody>
                  <a:tcPr/>
                </a:tc>
                <a:extLst>
                  <a:ext uri="{0D108BD9-81ED-4DB2-BD59-A6C34878D82A}">
                    <a16:rowId xmlns:a16="http://schemas.microsoft.com/office/drawing/2014/main" val="997549145"/>
                  </a:ext>
                </a:extLst>
              </a:tr>
              <a:tr h="413971">
                <a:tc>
                  <a:txBody>
                    <a:bodyPr/>
                    <a:lstStyle/>
                    <a:p>
                      <a:pPr algn="ctr"/>
                      <a:r>
                        <a:rPr lang="en-US" altLang="zh-CN" dirty="0">
                          <a:solidFill>
                            <a:srgbClr val="FF0000"/>
                          </a:solidFill>
                        </a:rPr>
                        <a:t>B</a:t>
                      </a:r>
                      <a:endParaRPr lang="zh-CN" altLang="en-US" dirty="0">
                        <a:solidFill>
                          <a:srgbClr val="FF0000"/>
                        </a:solidFill>
                      </a:endParaRPr>
                    </a:p>
                  </a:txBody>
                  <a:tcPr/>
                </a:tc>
                <a:tc>
                  <a:txBody>
                    <a:bodyPr/>
                    <a:lstStyle/>
                    <a:p>
                      <a:pPr algn="ctr"/>
                      <a:r>
                        <a:rPr lang="en-US" altLang="zh-CN" dirty="0">
                          <a:solidFill>
                            <a:srgbClr val="FF0000"/>
                          </a:solidFill>
                        </a:rPr>
                        <a:t>120</a:t>
                      </a:r>
                      <a:endParaRPr lang="zh-CN" altLang="en-US" dirty="0">
                        <a:solidFill>
                          <a:srgbClr val="FF0000"/>
                        </a:solidFill>
                      </a:endParaRPr>
                    </a:p>
                  </a:txBody>
                  <a:tcPr/>
                </a:tc>
                <a:tc>
                  <a:txBody>
                    <a:bodyPr/>
                    <a:lstStyle/>
                    <a:p>
                      <a:pPr algn="ctr"/>
                      <a:r>
                        <a:rPr lang="en-US" altLang="zh-CN" dirty="0">
                          <a:solidFill>
                            <a:srgbClr val="FF0000"/>
                          </a:solidFill>
                        </a:rPr>
                        <a:t>Y</a:t>
                      </a:r>
                      <a:endParaRPr lang="zh-CN" altLang="en-US" dirty="0">
                        <a:solidFill>
                          <a:srgbClr val="FF0000"/>
                        </a:solidFill>
                      </a:endParaRPr>
                    </a:p>
                  </a:txBody>
                  <a:tcPr/>
                </a:tc>
                <a:tc>
                  <a:txBody>
                    <a:bodyPr/>
                    <a:lstStyle/>
                    <a:p>
                      <a:pPr algn="ctr"/>
                      <a:r>
                        <a:rPr lang="en-US" altLang="zh-CN" dirty="0">
                          <a:solidFill>
                            <a:srgbClr val="FF0000"/>
                          </a:solidFill>
                        </a:rPr>
                        <a:t>66</a:t>
                      </a:r>
                      <a:endParaRPr lang="zh-CN" altLang="en-US" dirty="0">
                        <a:solidFill>
                          <a:srgbClr val="FF0000"/>
                        </a:solidFill>
                      </a:endParaRPr>
                    </a:p>
                  </a:txBody>
                  <a:tcPr/>
                </a:tc>
                <a:extLst>
                  <a:ext uri="{0D108BD9-81ED-4DB2-BD59-A6C34878D82A}">
                    <a16:rowId xmlns:a16="http://schemas.microsoft.com/office/drawing/2014/main" val="498699440"/>
                  </a:ext>
                </a:extLst>
              </a:tr>
              <a:tr h="413971">
                <a:tc>
                  <a:txBody>
                    <a:bodyPr/>
                    <a:lstStyle/>
                    <a:p>
                      <a:pPr algn="ctr"/>
                      <a:r>
                        <a:rPr lang="en-US" altLang="zh-CN" dirty="0"/>
                        <a:t>C</a:t>
                      </a:r>
                      <a:endParaRPr lang="zh-CN" altLang="en-US" dirty="0"/>
                    </a:p>
                  </a:txBody>
                  <a:tcPr/>
                </a:tc>
                <a:tc>
                  <a:txBody>
                    <a:bodyPr/>
                    <a:lstStyle/>
                    <a:p>
                      <a:pPr algn="ctr"/>
                      <a:r>
                        <a:rPr lang="en-US" altLang="zh-CN" dirty="0"/>
                        <a:t>25</a:t>
                      </a:r>
                      <a:endParaRPr lang="zh-CN" altLang="en-US" dirty="0"/>
                    </a:p>
                  </a:txBody>
                  <a:tcPr/>
                </a:tc>
                <a:tc>
                  <a:txBody>
                    <a:bodyPr/>
                    <a:lstStyle/>
                    <a:p>
                      <a:pPr algn="ctr"/>
                      <a:r>
                        <a:rPr lang="en-US" altLang="zh-CN" dirty="0">
                          <a:solidFill>
                            <a:srgbClr val="FF0000"/>
                          </a:solidFill>
                        </a:rPr>
                        <a:t>Z</a:t>
                      </a:r>
                      <a:endParaRPr lang="zh-CN" altLang="en-US" dirty="0">
                        <a:solidFill>
                          <a:srgbClr val="FF0000"/>
                        </a:solidFill>
                      </a:endParaRPr>
                    </a:p>
                  </a:txBody>
                  <a:tcPr/>
                </a:tc>
                <a:tc>
                  <a:txBody>
                    <a:bodyPr/>
                    <a:lstStyle/>
                    <a:p>
                      <a:pPr algn="ctr"/>
                      <a:r>
                        <a:rPr lang="en-US" altLang="zh-CN" dirty="0">
                          <a:solidFill>
                            <a:srgbClr val="FF0000"/>
                          </a:solidFill>
                        </a:rPr>
                        <a:t>66</a:t>
                      </a:r>
                      <a:endParaRPr lang="zh-CN" altLang="en-US" dirty="0">
                        <a:solidFill>
                          <a:srgbClr val="FF0000"/>
                        </a:solidFill>
                      </a:endParaRPr>
                    </a:p>
                  </a:txBody>
                  <a:tcPr/>
                </a:tc>
                <a:extLst>
                  <a:ext uri="{0D108BD9-81ED-4DB2-BD59-A6C34878D82A}">
                    <a16:rowId xmlns:a16="http://schemas.microsoft.com/office/drawing/2014/main" val="3011666496"/>
                  </a:ext>
                </a:extLst>
              </a:tr>
              <a:tr h="413971">
                <a:tc>
                  <a:txBody>
                    <a:bodyPr/>
                    <a:lstStyle/>
                    <a:p>
                      <a:pPr algn="ctr"/>
                      <a:r>
                        <a:rPr lang="en-US" altLang="zh-CN" dirty="0"/>
                        <a:t>D</a:t>
                      </a:r>
                      <a:endParaRPr lang="zh-CN" altLang="en-US" dirty="0"/>
                    </a:p>
                  </a:txBody>
                  <a:tcPr/>
                </a:tc>
                <a:tc>
                  <a:txBody>
                    <a:bodyPr/>
                    <a:lstStyle/>
                    <a:p>
                      <a:pPr algn="ctr"/>
                      <a:r>
                        <a:rPr lang="en-US" altLang="zh-CN" dirty="0"/>
                        <a:t>25</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1234704690"/>
                  </a:ext>
                </a:extLst>
              </a:tr>
              <a:tr h="413971">
                <a:tc>
                  <a:txBody>
                    <a:bodyPr/>
                    <a:lstStyle/>
                    <a:p>
                      <a:pPr algn="ctr"/>
                      <a:r>
                        <a:rPr lang="en-US" altLang="zh-CN" dirty="0"/>
                        <a:t>E</a:t>
                      </a:r>
                      <a:endParaRPr lang="zh-CN" altLang="en-US" dirty="0"/>
                    </a:p>
                  </a:txBody>
                  <a:tcPr/>
                </a:tc>
                <a:tc>
                  <a:txBody>
                    <a:bodyPr/>
                    <a:lstStyle/>
                    <a:p>
                      <a:pPr algn="ctr"/>
                      <a:r>
                        <a:rPr lang="en-US" altLang="zh-CN" dirty="0"/>
                        <a:t>10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2994389070"/>
                  </a:ext>
                </a:extLst>
              </a:tr>
            </a:tbl>
          </a:graphicData>
        </a:graphic>
      </p:graphicFrame>
    </p:spTree>
    <p:extLst>
      <p:ext uri="{BB962C8B-B14F-4D97-AF65-F5344CB8AC3E}">
        <p14:creationId xmlns:p14="http://schemas.microsoft.com/office/powerpoint/2010/main" val="247968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795C6-186F-3F23-9160-92DAE1F83335}"/>
              </a:ext>
            </a:extLst>
          </p:cNvPr>
          <p:cNvSpPr>
            <a:spLocks noGrp="1"/>
          </p:cNvSpPr>
          <p:nvPr>
            <p:ph type="title"/>
          </p:nvPr>
        </p:nvSpPr>
        <p:spPr/>
        <p:txBody>
          <a:bodyPr/>
          <a:lstStyle/>
          <a:p>
            <a:r>
              <a:rPr lang="zh-CN" altLang="en-US" dirty="0"/>
              <a:t>权益证券 </a:t>
            </a:r>
            <a:r>
              <a:rPr lang="en-US" altLang="zh-CN" dirty="0"/>
              <a:t>- </a:t>
            </a:r>
            <a:r>
              <a:rPr lang="zh-CN" altLang="en-US" dirty="0"/>
              <a:t>普通股 </a:t>
            </a:r>
            <a:r>
              <a:rPr lang="en-US" altLang="zh-CN" dirty="0"/>
              <a:t>Common Shares</a:t>
            </a:r>
            <a:endParaRPr lang="zh-CN" altLang="en-US" dirty="0"/>
          </a:p>
        </p:txBody>
      </p:sp>
      <p:sp>
        <p:nvSpPr>
          <p:cNvPr id="3" name="内容占位符 2">
            <a:extLst>
              <a:ext uri="{FF2B5EF4-FFF2-40B4-BE49-F238E27FC236}">
                <a16:creationId xmlns:a16="http://schemas.microsoft.com/office/drawing/2014/main" id="{74A30592-EE76-F7C7-33FE-68616556B3CD}"/>
              </a:ext>
            </a:extLst>
          </p:cNvPr>
          <p:cNvSpPr>
            <a:spLocks noGrp="1"/>
          </p:cNvSpPr>
          <p:nvPr>
            <p:ph idx="1"/>
          </p:nvPr>
        </p:nvSpPr>
        <p:spPr/>
        <p:txBody>
          <a:bodyPr/>
          <a:lstStyle/>
          <a:p>
            <a:r>
              <a:rPr lang="zh-CN" altLang="en-US" dirty="0"/>
              <a:t>普通股嵌入期权</a:t>
            </a:r>
            <a:endParaRPr lang="en-US" altLang="zh-CN" dirty="0"/>
          </a:p>
          <a:p>
            <a:pPr lvl="1"/>
            <a:r>
              <a:rPr lang="zh-CN" altLang="en-US" dirty="0"/>
              <a:t>可赎回普通股 </a:t>
            </a:r>
            <a:r>
              <a:rPr lang="en-US" altLang="zh-CN" dirty="0"/>
              <a:t>Callable Common Shares</a:t>
            </a:r>
          </a:p>
          <a:p>
            <a:pPr lvl="2"/>
            <a:r>
              <a:rPr lang="zh-CN" altLang="en-US" dirty="0"/>
              <a:t>在普通股的基础上加一份以普通股为标的的看涨期权，约定上市公司可以在未来某一个时间点以一定的价格从投资者手上把股票买回来</a:t>
            </a:r>
            <a:endParaRPr lang="en-US" altLang="zh-CN" dirty="0"/>
          </a:p>
          <a:p>
            <a:pPr lvl="2"/>
            <a:r>
              <a:rPr lang="zh-CN" altLang="en-US" dirty="0"/>
              <a:t>是给予上市公司的权利</a:t>
            </a:r>
            <a:endParaRPr lang="en-US" altLang="zh-CN" dirty="0"/>
          </a:p>
          <a:p>
            <a:pPr lvl="1"/>
            <a:r>
              <a:rPr lang="zh-CN" altLang="en-US" dirty="0"/>
              <a:t>可售出普通股 </a:t>
            </a:r>
            <a:r>
              <a:rPr lang="en-US" altLang="zh-CN" dirty="0"/>
              <a:t>Puttable Common Shares</a:t>
            </a:r>
          </a:p>
          <a:p>
            <a:pPr lvl="2"/>
            <a:r>
              <a:rPr lang="zh-CN" altLang="en-US" dirty="0"/>
              <a:t>在普通股的基础上加一份以普通股为标的的看跌期权，约定投资者可以在未来某一个时间点以一定的价格把股票卖给上市公司</a:t>
            </a:r>
            <a:endParaRPr lang="en-US" altLang="zh-CN" dirty="0"/>
          </a:p>
          <a:p>
            <a:pPr lvl="2"/>
            <a:r>
              <a:rPr lang="zh-CN" altLang="en-US" dirty="0"/>
              <a:t>是基于投资者的权利</a:t>
            </a:r>
            <a:endParaRPr lang="en-US" altLang="zh-CN" dirty="0"/>
          </a:p>
        </p:txBody>
      </p:sp>
    </p:spTree>
    <p:extLst>
      <p:ext uri="{BB962C8B-B14F-4D97-AF65-F5344CB8AC3E}">
        <p14:creationId xmlns:p14="http://schemas.microsoft.com/office/powerpoint/2010/main" val="381097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E8E1E-3C99-4785-1BCC-2EAF55D572A9}"/>
              </a:ext>
            </a:extLst>
          </p:cNvPr>
          <p:cNvSpPr>
            <a:spLocks noGrp="1"/>
          </p:cNvSpPr>
          <p:nvPr>
            <p:ph type="title"/>
          </p:nvPr>
        </p:nvSpPr>
        <p:spPr/>
        <p:txBody>
          <a:bodyPr/>
          <a:lstStyle/>
          <a:p>
            <a:r>
              <a:rPr lang="en-US" altLang="zh-CN" dirty="0"/>
              <a:t>Question 3</a:t>
            </a:r>
            <a:endParaRPr lang="zh-CN" altLang="en-US" dirty="0"/>
          </a:p>
        </p:txBody>
      </p:sp>
      <p:sp>
        <p:nvSpPr>
          <p:cNvPr id="3" name="内容占位符 2">
            <a:extLst>
              <a:ext uri="{FF2B5EF4-FFF2-40B4-BE49-F238E27FC236}">
                <a16:creationId xmlns:a16="http://schemas.microsoft.com/office/drawing/2014/main" id="{76829CBE-2DDD-9023-B6C5-A2D87FCE8851}"/>
              </a:ext>
            </a:extLst>
          </p:cNvPr>
          <p:cNvSpPr>
            <a:spLocks noGrp="1"/>
          </p:cNvSpPr>
          <p:nvPr>
            <p:ph idx="1"/>
          </p:nvPr>
        </p:nvSpPr>
        <p:spPr/>
        <p:txBody>
          <a:bodyPr/>
          <a:lstStyle/>
          <a:p>
            <a:r>
              <a:rPr lang="zh-CN" altLang="en-US" dirty="0"/>
              <a:t>买了一手</a:t>
            </a:r>
            <a:r>
              <a:rPr lang="en-US" altLang="zh-CN" dirty="0"/>
              <a:t>A</a:t>
            </a:r>
            <a:r>
              <a:rPr lang="zh-CN" altLang="en-US" dirty="0"/>
              <a:t>公司的股票，能去参加股东大会吗？</a:t>
            </a:r>
          </a:p>
        </p:txBody>
      </p:sp>
    </p:spTree>
    <p:extLst>
      <p:ext uri="{BB962C8B-B14F-4D97-AF65-F5344CB8AC3E}">
        <p14:creationId xmlns:p14="http://schemas.microsoft.com/office/powerpoint/2010/main" val="77501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0B206-66E3-BDE8-4DDA-595E0F4FABA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06AB694-A9A1-FC28-C92B-90507A503C92}"/>
              </a:ext>
            </a:extLst>
          </p:cNvPr>
          <p:cNvSpPr>
            <a:spLocks noGrp="1"/>
          </p:cNvSpPr>
          <p:nvPr>
            <p:ph type="title"/>
          </p:nvPr>
        </p:nvSpPr>
        <p:spPr/>
        <p:txBody>
          <a:bodyPr/>
          <a:lstStyle/>
          <a:p>
            <a:r>
              <a:rPr lang="zh-CN" altLang="en-US" dirty="0"/>
              <a:t>权益证券 </a:t>
            </a:r>
            <a:r>
              <a:rPr lang="en-US" altLang="zh-CN" dirty="0"/>
              <a:t>– </a:t>
            </a:r>
            <a:r>
              <a:rPr lang="zh-CN" altLang="en-US" dirty="0"/>
              <a:t>优先股 </a:t>
            </a:r>
            <a:r>
              <a:rPr lang="en-US" altLang="zh-CN" dirty="0"/>
              <a:t>Preferred Shares</a:t>
            </a:r>
            <a:endParaRPr lang="zh-CN" altLang="en-US" dirty="0"/>
          </a:p>
        </p:txBody>
      </p:sp>
      <p:sp>
        <p:nvSpPr>
          <p:cNvPr id="3" name="内容占位符 2">
            <a:extLst>
              <a:ext uri="{FF2B5EF4-FFF2-40B4-BE49-F238E27FC236}">
                <a16:creationId xmlns:a16="http://schemas.microsoft.com/office/drawing/2014/main" id="{BEA6F3F2-2285-33C4-3511-36A3A31677B3}"/>
              </a:ext>
            </a:extLst>
          </p:cNvPr>
          <p:cNvSpPr>
            <a:spLocks noGrp="1"/>
          </p:cNvSpPr>
          <p:nvPr>
            <p:ph idx="1"/>
          </p:nvPr>
        </p:nvSpPr>
        <p:spPr/>
        <p:txBody>
          <a:bodyPr/>
          <a:lstStyle/>
          <a:p>
            <a:r>
              <a:rPr lang="zh-CN" altLang="en-US" dirty="0"/>
              <a:t>优先股基本特征</a:t>
            </a:r>
            <a:endParaRPr lang="en-US" altLang="zh-CN" dirty="0"/>
          </a:p>
          <a:p>
            <a:pPr lvl="1"/>
            <a:r>
              <a:rPr lang="zh-CN" altLang="en-US" dirty="0"/>
              <a:t>股息固定，不能分享公司的成长</a:t>
            </a:r>
            <a:endParaRPr lang="en-US" altLang="zh-CN" dirty="0"/>
          </a:p>
          <a:p>
            <a:pPr lvl="1"/>
            <a:r>
              <a:rPr lang="zh-CN" altLang="en-US" dirty="0"/>
              <a:t>没有投票权，不能参与公司经营决策</a:t>
            </a:r>
            <a:endParaRPr lang="en-US" altLang="zh-CN" dirty="0"/>
          </a:p>
          <a:p>
            <a:pPr lvl="1"/>
            <a:r>
              <a:rPr lang="zh-CN" altLang="en-US" dirty="0"/>
              <a:t>股利优先</a:t>
            </a:r>
            <a:endParaRPr lang="en-US" altLang="zh-CN" dirty="0"/>
          </a:p>
          <a:p>
            <a:pPr lvl="1"/>
            <a:r>
              <a:rPr lang="zh-CN" altLang="en-US" dirty="0"/>
              <a:t>清算优先</a:t>
            </a:r>
            <a:endParaRPr lang="en-US" altLang="zh-CN" dirty="0"/>
          </a:p>
          <a:p>
            <a:pPr lvl="1"/>
            <a:r>
              <a:rPr lang="zh-CN" altLang="en-US" dirty="0"/>
              <a:t>优先股没有固定期限，可以永续</a:t>
            </a:r>
            <a:endParaRPr lang="en-US" altLang="zh-CN" dirty="0"/>
          </a:p>
          <a:p>
            <a:pPr marL="457200" lvl="1" indent="0">
              <a:buNone/>
            </a:pPr>
            <a:endParaRPr lang="en-US" altLang="zh-CN" dirty="0"/>
          </a:p>
          <a:p>
            <a:pPr marL="457200" lvl="1" indent="0">
              <a:buNone/>
            </a:pPr>
            <a:r>
              <a:rPr lang="zh-CN" altLang="en-US" sz="2000" i="1" dirty="0"/>
              <a:t>优先股一般只会面向高净值客户或者机构客户出售，如：</a:t>
            </a:r>
            <a:r>
              <a:rPr lang="en-US" altLang="zh-CN" sz="2000" i="1" dirty="0"/>
              <a:t>2008</a:t>
            </a:r>
            <a:r>
              <a:rPr lang="zh-CN" altLang="en-US" sz="2000" i="1" dirty="0"/>
              <a:t>年金融危机高盛向巴菲特出售优先股</a:t>
            </a:r>
            <a:endParaRPr lang="en-US" altLang="zh-CN" sz="2000" i="1" dirty="0"/>
          </a:p>
        </p:txBody>
      </p:sp>
    </p:spTree>
    <p:extLst>
      <p:ext uri="{BB962C8B-B14F-4D97-AF65-F5344CB8AC3E}">
        <p14:creationId xmlns:p14="http://schemas.microsoft.com/office/powerpoint/2010/main" val="312423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D6C54-34E9-16ED-A441-9BADB8E1465C}"/>
              </a:ext>
            </a:extLst>
          </p:cNvPr>
          <p:cNvSpPr>
            <a:spLocks noGrp="1"/>
          </p:cNvSpPr>
          <p:nvPr>
            <p:ph type="title"/>
          </p:nvPr>
        </p:nvSpPr>
        <p:spPr/>
        <p:txBody>
          <a:bodyPr/>
          <a:lstStyle/>
          <a:p>
            <a:r>
              <a:rPr lang="zh-CN" altLang="en-US" dirty="0"/>
              <a:t>权益证券 </a:t>
            </a:r>
            <a:r>
              <a:rPr lang="en-US" altLang="zh-CN" dirty="0"/>
              <a:t>–</a:t>
            </a:r>
            <a:r>
              <a:rPr lang="zh-CN" altLang="en-US" dirty="0"/>
              <a:t>优先股 </a:t>
            </a:r>
            <a:r>
              <a:rPr lang="en-US" altLang="zh-CN" dirty="0"/>
              <a:t>Preferred Shares</a:t>
            </a:r>
            <a:endParaRPr lang="zh-CN" altLang="en-US" dirty="0"/>
          </a:p>
        </p:txBody>
      </p:sp>
      <p:sp>
        <p:nvSpPr>
          <p:cNvPr id="3" name="内容占位符 2">
            <a:extLst>
              <a:ext uri="{FF2B5EF4-FFF2-40B4-BE49-F238E27FC236}">
                <a16:creationId xmlns:a16="http://schemas.microsoft.com/office/drawing/2014/main" id="{F898B93C-6968-66A7-4BF8-9C89F57EF45D}"/>
              </a:ext>
            </a:extLst>
          </p:cNvPr>
          <p:cNvSpPr>
            <a:spLocks noGrp="1"/>
          </p:cNvSpPr>
          <p:nvPr>
            <p:ph idx="1"/>
          </p:nvPr>
        </p:nvSpPr>
        <p:spPr/>
        <p:txBody>
          <a:bodyPr/>
          <a:lstStyle/>
          <a:p>
            <a:r>
              <a:rPr lang="zh-CN" altLang="en-US" dirty="0"/>
              <a:t>优先股的附加特性</a:t>
            </a:r>
            <a:endParaRPr lang="en-US" altLang="zh-CN" dirty="0"/>
          </a:p>
          <a:p>
            <a:pPr lvl="1"/>
            <a:r>
              <a:rPr lang="zh-CN" altLang="en-US" dirty="0"/>
              <a:t>可累计优先股 </a:t>
            </a:r>
            <a:r>
              <a:rPr lang="en-US" altLang="zh-CN" dirty="0"/>
              <a:t>Cumulative Preferred Shares</a:t>
            </a:r>
          </a:p>
          <a:p>
            <a:pPr lvl="2"/>
            <a:r>
              <a:rPr lang="zh-CN" altLang="en-US" dirty="0"/>
              <a:t>过去公司没有给优先股发股息可以累计到后面一起发放，可以先欠着</a:t>
            </a:r>
            <a:endParaRPr lang="en-US" altLang="zh-CN" dirty="0"/>
          </a:p>
          <a:p>
            <a:pPr lvl="1"/>
            <a:r>
              <a:rPr lang="zh-CN" altLang="en-US" dirty="0"/>
              <a:t>参与型优先股</a:t>
            </a:r>
            <a:endParaRPr lang="en-US" altLang="zh-CN" dirty="0"/>
          </a:p>
          <a:p>
            <a:pPr lvl="2"/>
            <a:r>
              <a:rPr lang="zh-CN" altLang="en-US" dirty="0"/>
              <a:t>除了固定股息之外，参与型优先股也有权和普通股东一起参与剩余利润分配</a:t>
            </a:r>
            <a:endParaRPr lang="en-US" altLang="zh-CN" dirty="0"/>
          </a:p>
          <a:p>
            <a:pPr lvl="1"/>
            <a:r>
              <a:rPr lang="zh-CN" altLang="en-US" dirty="0"/>
              <a:t>可转优先股</a:t>
            </a:r>
            <a:endParaRPr lang="en-US" altLang="zh-CN" dirty="0"/>
          </a:p>
          <a:p>
            <a:pPr lvl="2"/>
            <a:r>
              <a:rPr lang="zh-CN" altLang="en-US" dirty="0"/>
              <a:t>允许优先股持有者在一定条件下转化为数额的普通股</a:t>
            </a:r>
          </a:p>
        </p:txBody>
      </p:sp>
    </p:spTree>
    <p:extLst>
      <p:ext uri="{BB962C8B-B14F-4D97-AF65-F5344CB8AC3E}">
        <p14:creationId xmlns:p14="http://schemas.microsoft.com/office/powerpoint/2010/main" val="3748487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092F4-8BEE-7199-5CF1-632F21CFE3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1733965-E63C-FEAF-58B4-3FA7F04B65DE}"/>
              </a:ext>
            </a:extLst>
          </p:cNvPr>
          <p:cNvSpPr>
            <a:spLocks noGrp="1"/>
          </p:cNvSpPr>
          <p:nvPr>
            <p:ph type="title"/>
          </p:nvPr>
        </p:nvSpPr>
        <p:spPr/>
        <p:txBody>
          <a:bodyPr/>
          <a:lstStyle/>
          <a:p>
            <a:r>
              <a:rPr lang="zh-CN" altLang="en-US" dirty="0"/>
              <a:t>权益证券 </a:t>
            </a:r>
            <a:r>
              <a:rPr lang="en-US" altLang="zh-CN" dirty="0"/>
              <a:t>– </a:t>
            </a:r>
            <a:r>
              <a:rPr lang="zh-CN" altLang="en-US" dirty="0"/>
              <a:t>私募股权</a:t>
            </a:r>
            <a:r>
              <a:rPr lang="en-US" altLang="zh-CN" dirty="0"/>
              <a:t>Private Equity</a:t>
            </a:r>
            <a:endParaRPr lang="zh-CN" altLang="en-US" dirty="0"/>
          </a:p>
        </p:txBody>
      </p:sp>
      <p:sp>
        <p:nvSpPr>
          <p:cNvPr id="3" name="内容占位符 2">
            <a:extLst>
              <a:ext uri="{FF2B5EF4-FFF2-40B4-BE49-F238E27FC236}">
                <a16:creationId xmlns:a16="http://schemas.microsoft.com/office/drawing/2014/main" id="{AFEA80F5-E52D-B4F0-6226-E5EA7A3A966A}"/>
              </a:ext>
            </a:extLst>
          </p:cNvPr>
          <p:cNvSpPr>
            <a:spLocks noGrp="1"/>
          </p:cNvSpPr>
          <p:nvPr>
            <p:ph idx="1"/>
          </p:nvPr>
        </p:nvSpPr>
        <p:spPr/>
        <p:txBody>
          <a:bodyPr/>
          <a:lstStyle/>
          <a:p>
            <a:r>
              <a:rPr lang="zh-CN" altLang="en-US" dirty="0"/>
              <a:t>私募股权的特性</a:t>
            </a:r>
            <a:endParaRPr lang="en-US" altLang="zh-CN" dirty="0"/>
          </a:p>
          <a:p>
            <a:pPr lvl="1"/>
            <a:r>
              <a:rPr lang="zh-CN" altLang="en-US" dirty="0"/>
              <a:t>流动性差</a:t>
            </a:r>
            <a:endParaRPr lang="en-US" altLang="zh-CN" dirty="0"/>
          </a:p>
          <a:p>
            <a:pPr lvl="1"/>
            <a:r>
              <a:rPr lang="zh-CN" altLang="en-US" dirty="0"/>
              <a:t>信息不透明</a:t>
            </a:r>
            <a:endParaRPr lang="en-US" altLang="zh-CN" dirty="0"/>
          </a:p>
          <a:p>
            <a:pPr lvl="1"/>
            <a:r>
              <a:rPr lang="zh-CN" altLang="en-US" dirty="0"/>
              <a:t>长期收益可能很大</a:t>
            </a:r>
            <a:endParaRPr lang="en-US" altLang="zh-CN" dirty="0"/>
          </a:p>
          <a:p>
            <a:pPr lvl="1"/>
            <a:r>
              <a:rPr lang="zh-CN" altLang="en-US" dirty="0"/>
              <a:t>投资公司上市，则早期投资者能获得巨大收益</a:t>
            </a:r>
            <a:endParaRPr lang="en-US" altLang="zh-CN" dirty="0"/>
          </a:p>
          <a:p>
            <a:pPr lvl="1"/>
            <a:r>
              <a:rPr lang="zh-CN" altLang="en-US" dirty="0"/>
              <a:t>私募股权的监管较松</a:t>
            </a:r>
            <a:endParaRPr lang="en-US" altLang="zh-CN" dirty="0"/>
          </a:p>
          <a:p>
            <a:r>
              <a:rPr lang="zh-CN" altLang="en-US" dirty="0"/>
              <a:t>私募投资方式</a:t>
            </a:r>
            <a:endParaRPr lang="en-US" altLang="zh-CN" dirty="0"/>
          </a:p>
          <a:p>
            <a:pPr lvl="1"/>
            <a:r>
              <a:rPr lang="zh-CN" altLang="en-US" dirty="0"/>
              <a:t>风险投资</a:t>
            </a:r>
            <a:r>
              <a:rPr lang="en-US" altLang="zh-CN" dirty="0"/>
              <a:t>Venture Capital, VC</a:t>
            </a:r>
          </a:p>
          <a:p>
            <a:pPr lvl="1"/>
            <a:r>
              <a:rPr lang="zh-CN" altLang="en-US" dirty="0"/>
              <a:t>杠杆收购 </a:t>
            </a:r>
            <a:r>
              <a:rPr lang="en-US" altLang="zh-CN" dirty="0"/>
              <a:t>Leveraged Buyout, LBO</a:t>
            </a:r>
            <a:r>
              <a:rPr lang="zh-CN" altLang="en-US" dirty="0"/>
              <a:t> </a:t>
            </a:r>
            <a:r>
              <a:rPr lang="en-US" altLang="zh-CN" dirty="0"/>
              <a:t>Musk</a:t>
            </a:r>
            <a:r>
              <a:rPr lang="zh-CN" altLang="en-US" dirty="0"/>
              <a:t>收购</a:t>
            </a:r>
            <a:r>
              <a:rPr lang="en-US" altLang="zh-CN" dirty="0"/>
              <a:t>Twitter	</a:t>
            </a:r>
          </a:p>
          <a:p>
            <a:pPr lvl="1"/>
            <a:r>
              <a:rPr lang="zh-CN" altLang="en-US" dirty="0"/>
              <a:t>私募股权投资上市公司</a:t>
            </a:r>
            <a:r>
              <a:rPr lang="en-US" altLang="zh-CN" dirty="0"/>
              <a:t>private investment in public equity PIPE</a:t>
            </a:r>
            <a:endParaRPr lang="zh-CN" altLang="en-US" dirty="0"/>
          </a:p>
        </p:txBody>
      </p:sp>
    </p:spTree>
    <p:extLst>
      <p:ext uri="{BB962C8B-B14F-4D97-AF65-F5344CB8AC3E}">
        <p14:creationId xmlns:p14="http://schemas.microsoft.com/office/powerpoint/2010/main" val="424431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B2C44-0809-3BD0-C049-0FF466A254A5}"/>
              </a:ext>
            </a:extLst>
          </p:cNvPr>
          <p:cNvSpPr>
            <a:spLocks noGrp="1"/>
          </p:cNvSpPr>
          <p:nvPr>
            <p:ph type="title"/>
          </p:nvPr>
        </p:nvSpPr>
        <p:spPr/>
        <p:txBody>
          <a:bodyPr/>
          <a:lstStyle/>
          <a:p>
            <a:r>
              <a:rPr lang="zh-CN" altLang="en-US" dirty="0"/>
              <a:t>了解金融市场</a:t>
            </a:r>
          </a:p>
        </p:txBody>
      </p:sp>
      <p:sp>
        <p:nvSpPr>
          <p:cNvPr id="3" name="内容占位符 2">
            <a:extLst>
              <a:ext uri="{FF2B5EF4-FFF2-40B4-BE49-F238E27FC236}">
                <a16:creationId xmlns:a16="http://schemas.microsoft.com/office/drawing/2014/main" id="{E8D0D945-F89C-B851-DE94-E98BA0C5E242}"/>
              </a:ext>
            </a:extLst>
          </p:cNvPr>
          <p:cNvSpPr>
            <a:spLocks noGrp="1"/>
          </p:cNvSpPr>
          <p:nvPr>
            <p:ph idx="1"/>
          </p:nvPr>
        </p:nvSpPr>
        <p:spPr/>
        <p:txBody>
          <a:bodyPr>
            <a:normAutofit fontScale="92500" lnSpcReduction="10000"/>
          </a:bodyPr>
          <a:lstStyle/>
          <a:p>
            <a:r>
              <a:rPr lang="zh-CN" altLang="en-US" sz="2400" dirty="0"/>
              <a:t>不同的分析师在不同的金融市场做出不同的经济决策，金融市场就是金融分析师的道场</a:t>
            </a:r>
            <a:endParaRPr lang="en-US" altLang="zh-CN" sz="2400" dirty="0"/>
          </a:p>
          <a:p>
            <a:r>
              <a:rPr lang="zh-CN" altLang="en-US" sz="2400" dirty="0"/>
              <a:t>金融市场参与者的六个目标</a:t>
            </a:r>
            <a:endParaRPr lang="en-US" altLang="zh-CN" sz="2400" dirty="0"/>
          </a:p>
          <a:p>
            <a:pPr lvl="1"/>
            <a:r>
              <a:rPr lang="zh-CN" altLang="en-US" sz="2000" dirty="0"/>
              <a:t>为未来储蓄</a:t>
            </a:r>
            <a:endParaRPr lang="en-US" altLang="zh-CN" sz="2000" dirty="0"/>
          </a:p>
          <a:p>
            <a:pPr lvl="1"/>
            <a:r>
              <a:rPr lang="zh-CN" altLang="en-US" sz="2000" dirty="0"/>
              <a:t>为当前需求借贷</a:t>
            </a:r>
            <a:endParaRPr lang="en-US" altLang="zh-CN" sz="2000" dirty="0"/>
          </a:p>
          <a:p>
            <a:pPr lvl="1"/>
            <a:r>
              <a:rPr lang="zh-CN" altLang="en-US" sz="2000" dirty="0"/>
              <a:t>募集权益资本</a:t>
            </a:r>
            <a:endParaRPr lang="en-US" altLang="zh-CN" sz="2000" dirty="0"/>
          </a:p>
          <a:p>
            <a:pPr lvl="1"/>
            <a:r>
              <a:rPr lang="zh-CN" altLang="en-US" sz="2000" dirty="0"/>
              <a:t>管理风险</a:t>
            </a:r>
            <a:endParaRPr lang="en-US" altLang="zh-CN" sz="2000" dirty="0"/>
          </a:p>
          <a:p>
            <a:pPr lvl="1"/>
            <a:r>
              <a:rPr lang="zh-CN" altLang="en-US" sz="2000" dirty="0"/>
              <a:t>在即期市场中交换资产</a:t>
            </a:r>
            <a:endParaRPr lang="en-US" altLang="zh-CN" sz="2000" dirty="0"/>
          </a:p>
          <a:p>
            <a:pPr lvl="1"/>
            <a:r>
              <a:rPr lang="zh-CN" altLang="en-US" sz="2000" dirty="0"/>
              <a:t>基于信息进行交易</a:t>
            </a:r>
            <a:endParaRPr lang="en-US" altLang="zh-CN" sz="2000" dirty="0"/>
          </a:p>
          <a:p>
            <a:r>
              <a:rPr lang="zh-CN" altLang="en-US" sz="2400" dirty="0"/>
              <a:t>金融系统的三个职能</a:t>
            </a:r>
            <a:endParaRPr lang="en-US" altLang="zh-CN" sz="2400" dirty="0"/>
          </a:p>
          <a:p>
            <a:pPr lvl="1"/>
            <a:r>
              <a:rPr lang="zh-CN" altLang="en-US" sz="2000" dirty="0"/>
              <a:t>满足市场参与者的需求 </a:t>
            </a:r>
            <a:endParaRPr lang="en-US" altLang="zh-CN" sz="2000" dirty="0"/>
          </a:p>
          <a:p>
            <a:pPr lvl="1"/>
            <a:r>
              <a:rPr lang="zh-CN" altLang="en-US" sz="2000" dirty="0"/>
              <a:t>决定均衡利率</a:t>
            </a:r>
            <a:endParaRPr lang="en-US" altLang="zh-CN" sz="2000" dirty="0"/>
          </a:p>
          <a:p>
            <a:pPr lvl="1"/>
            <a:r>
              <a:rPr lang="zh-CN" altLang="en-US" sz="2000" dirty="0"/>
              <a:t>实现资源的有效配置</a:t>
            </a:r>
          </a:p>
        </p:txBody>
      </p:sp>
    </p:spTree>
    <p:extLst>
      <p:ext uri="{BB962C8B-B14F-4D97-AF65-F5344CB8AC3E}">
        <p14:creationId xmlns:p14="http://schemas.microsoft.com/office/powerpoint/2010/main" val="772692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58AE-CA0E-A902-6112-BA63568F2F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E25B483-28E2-6293-D33C-0834DEB7C419}"/>
              </a:ext>
            </a:extLst>
          </p:cNvPr>
          <p:cNvSpPr>
            <a:spLocks noGrp="1"/>
          </p:cNvSpPr>
          <p:nvPr>
            <p:ph type="title"/>
          </p:nvPr>
        </p:nvSpPr>
        <p:spPr/>
        <p:txBody>
          <a:bodyPr/>
          <a:lstStyle/>
          <a:p>
            <a:r>
              <a:rPr lang="zh-CN" altLang="en-US" dirty="0"/>
              <a:t>权益证券 </a:t>
            </a:r>
            <a:r>
              <a:rPr lang="en-US" altLang="zh-CN" dirty="0"/>
              <a:t>– </a:t>
            </a:r>
            <a:r>
              <a:rPr lang="zh-CN" altLang="en-US" dirty="0"/>
              <a:t>存托凭证</a:t>
            </a:r>
            <a:r>
              <a:rPr lang="en-US" altLang="zh-CN" dirty="0"/>
              <a:t>Depository Receipts</a:t>
            </a:r>
            <a:endParaRPr lang="zh-CN" altLang="en-US" dirty="0"/>
          </a:p>
        </p:txBody>
      </p:sp>
      <p:sp>
        <p:nvSpPr>
          <p:cNvPr id="3" name="内容占位符 2">
            <a:extLst>
              <a:ext uri="{FF2B5EF4-FFF2-40B4-BE49-F238E27FC236}">
                <a16:creationId xmlns:a16="http://schemas.microsoft.com/office/drawing/2014/main" id="{68C0A5F4-D48C-97F0-8C21-07964D007332}"/>
              </a:ext>
            </a:extLst>
          </p:cNvPr>
          <p:cNvSpPr>
            <a:spLocks noGrp="1"/>
          </p:cNvSpPr>
          <p:nvPr>
            <p:ph idx="1"/>
          </p:nvPr>
        </p:nvSpPr>
        <p:spPr/>
        <p:txBody>
          <a:bodyPr>
            <a:normAutofit/>
          </a:bodyPr>
          <a:lstStyle/>
          <a:p>
            <a:r>
              <a:rPr lang="en-US" altLang="zh-CN" sz="2400" dirty="0"/>
              <a:t>A</a:t>
            </a:r>
            <a:r>
              <a:rPr lang="zh-CN" altLang="en-US" sz="2400" dirty="0"/>
              <a:t>国上市公司为了使其股票能在国外流通，将部分股票委托在某银行保管，由保管银行在外国发行代表该股份的存托凭证，存托凭证的价格变动与该公司股票价格挂钩</a:t>
            </a:r>
          </a:p>
        </p:txBody>
      </p:sp>
      <p:pic>
        <p:nvPicPr>
          <p:cNvPr id="5" name="图片 4">
            <a:extLst>
              <a:ext uri="{FF2B5EF4-FFF2-40B4-BE49-F238E27FC236}">
                <a16:creationId xmlns:a16="http://schemas.microsoft.com/office/drawing/2014/main" id="{1BB4624E-85CC-E124-429C-0956964C2A32}"/>
              </a:ext>
            </a:extLst>
          </p:cNvPr>
          <p:cNvPicPr>
            <a:picLocks noChangeAspect="1"/>
          </p:cNvPicPr>
          <p:nvPr/>
        </p:nvPicPr>
        <p:blipFill>
          <a:blip r:embed="rId2"/>
          <a:stretch>
            <a:fillRect/>
          </a:stretch>
        </p:blipFill>
        <p:spPr>
          <a:xfrm>
            <a:off x="2560866" y="3308927"/>
            <a:ext cx="7070267" cy="2675900"/>
          </a:xfrm>
          <a:prstGeom prst="rect">
            <a:avLst/>
          </a:prstGeom>
        </p:spPr>
      </p:pic>
    </p:spTree>
    <p:extLst>
      <p:ext uri="{BB962C8B-B14F-4D97-AF65-F5344CB8AC3E}">
        <p14:creationId xmlns:p14="http://schemas.microsoft.com/office/powerpoint/2010/main" val="3441201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1EA3F-F67B-E1D1-6542-01E3B73706C4}"/>
              </a:ext>
            </a:extLst>
          </p:cNvPr>
          <p:cNvSpPr>
            <a:spLocks noGrp="1"/>
          </p:cNvSpPr>
          <p:nvPr>
            <p:ph type="title"/>
          </p:nvPr>
        </p:nvSpPr>
        <p:spPr/>
        <p:txBody>
          <a:bodyPr/>
          <a:lstStyle/>
          <a:p>
            <a:r>
              <a:rPr lang="zh-CN" altLang="en-US" dirty="0"/>
              <a:t>权益证券作用</a:t>
            </a:r>
          </a:p>
        </p:txBody>
      </p:sp>
      <p:sp>
        <p:nvSpPr>
          <p:cNvPr id="3" name="内容占位符 2">
            <a:extLst>
              <a:ext uri="{FF2B5EF4-FFF2-40B4-BE49-F238E27FC236}">
                <a16:creationId xmlns:a16="http://schemas.microsoft.com/office/drawing/2014/main" id="{19F44E2B-8D8A-A672-07E6-CA4525901D50}"/>
              </a:ext>
            </a:extLst>
          </p:cNvPr>
          <p:cNvSpPr>
            <a:spLocks noGrp="1"/>
          </p:cNvSpPr>
          <p:nvPr>
            <p:ph idx="1"/>
          </p:nvPr>
        </p:nvSpPr>
        <p:spPr/>
        <p:txBody>
          <a:bodyPr/>
          <a:lstStyle/>
          <a:p>
            <a:r>
              <a:rPr lang="zh-CN" altLang="en-US" dirty="0"/>
              <a:t>作用</a:t>
            </a:r>
            <a:endParaRPr lang="en-US" altLang="zh-CN" dirty="0"/>
          </a:p>
          <a:p>
            <a:pPr lvl="1"/>
            <a:r>
              <a:rPr lang="zh-CN" altLang="en-US" dirty="0"/>
              <a:t>兼并收购时用于支付对价</a:t>
            </a:r>
            <a:endParaRPr lang="en-US" altLang="zh-CN" dirty="0"/>
          </a:p>
          <a:p>
            <a:pPr lvl="1"/>
            <a:r>
              <a:rPr lang="zh-CN" altLang="en-US" dirty="0"/>
              <a:t>股权激励用于公司管理</a:t>
            </a:r>
            <a:endParaRPr lang="en-US" altLang="zh-CN" dirty="0"/>
          </a:p>
          <a:p>
            <a:pPr lvl="1"/>
            <a:r>
              <a:rPr lang="zh-CN" altLang="en-US" dirty="0"/>
              <a:t>股权融资用于企业发展</a:t>
            </a:r>
            <a:endParaRPr lang="en-US" altLang="zh-CN" dirty="0"/>
          </a:p>
          <a:p>
            <a:r>
              <a:rPr lang="zh-CN" altLang="en-US" dirty="0"/>
              <a:t>收益与风险特征</a:t>
            </a:r>
            <a:endParaRPr lang="en-US" altLang="zh-CN" dirty="0"/>
          </a:p>
          <a:p>
            <a:pPr lvl="1"/>
            <a:r>
              <a:rPr lang="zh-CN" altLang="en-US" dirty="0"/>
              <a:t>收益：资本利得</a:t>
            </a:r>
            <a:r>
              <a:rPr lang="en-US" altLang="zh-CN" dirty="0"/>
              <a:t>price change</a:t>
            </a:r>
            <a:r>
              <a:rPr lang="zh-CN" altLang="en-US" dirty="0"/>
              <a:t>，股利分红</a:t>
            </a:r>
            <a:r>
              <a:rPr lang="en-US" altLang="zh-CN" dirty="0"/>
              <a:t>dividend</a:t>
            </a:r>
            <a:r>
              <a:rPr lang="zh-CN" altLang="en-US" dirty="0"/>
              <a:t>，外汇损益</a:t>
            </a:r>
            <a:r>
              <a:rPr lang="en-US" altLang="zh-CN" dirty="0"/>
              <a:t>FX</a:t>
            </a:r>
          </a:p>
          <a:p>
            <a:pPr lvl="1"/>
            <a:r>
              <a:rPr lang="zh-CN" altLang="en-US" dirty="0"/>
              <a:t>风险特征</a:t>
            </a:r>
            <a:endParaRPr lang="en-US" altLang="zh-CN" dirty="0"/>
          </a:p>
          <a:p>
            <a:pPr lvl="2"/>
            <a:r>
              <a:rPr lang="zh-CN" altLang="en-US" dirty="0"/>
              <a:t>优先股 </a:t>
            </a:r>
            <a:r>
              <a:rPr lang="en-US" altLang="zh-CN" dirty="0"/>
              <a:t>&lt; </a:t>
            </a:r>
            <a:r>
              <a:rPr lang="zh-CN" altLang="en-US" dirty="0"/>
              <a:t>普通股</a:t>
            </a:r>
            <a:endParaRPr lang="en-US" altLang="zh-CN" dirty="0"/>
          </a:p>
          <a:p>
            <a:pPr lvl="2"/>
            <a:r>
              <a:rPr lang="zh-CN" altLang="en-US" dirty="0"/>
              <a:t>嵌入可售期权的股票 </a:t>
            </a:r>
            <a:r>
              <a:rPr lang="en-US" altLang="zh-CN" dirty="0"/>
              <a:t>&lt; </a:t>
            </a:r>
            <a:r>
              <a:rPr lang="zh-CN" altLang="en-US" dirty="0"/>
              <a:t>嵌入可回购期权的股票</a:t>
            </a:r>
            <a:endParaRPr lang="en-US" altLang="zh-CN" dirty="0"/>
          </a:p>
        </p:txBody>
      </p:sp>
    </p:spTree>
    <p:extLst>
      <p:ext uri="{BB962C8B-B14F-4D97-AF65-F5344CB8AC3E}">
        <p14:creationId xmlns:p14="http://schemas.microsoft.com/office/powerpoint/2010/main" val="30883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D83E9-3846-4B1B-7E33-EA685F0211F7}"/>
              </a:ext>
            </a:extLst>
          </p:cNvPr>
          <p:cNvSpPr>
            <a:spLocks noGrp="1"/>
          </p:cNvSpPr>
          <p:nvPr>
            <p:ph type="title"/>
          </p:nvPr>
        </p:nvSpPr>
        <p:spPr/>
        <p:txBody>
          <a:bodyPr/>
          <a:lstStyle/>
          <a:p>
            <a:r>
              <a:rPr lang="en-US" altLang="zh-CN" dirty="0"/>
              <a:t>End</a:t>
            </a:r>
            <a:endParaRPr lang="zh-CN" altLang="en-US" dirty="0"/>
          </a:p>
        </p:txBody>
      </p:sp>
    </p:spTree>
    <p:extLst>
      <p:ext uri="{BB962C8B-B14F-4D97-AF65-F5344CB8AC3E}">
        <p14:creationId xmlns:p14="http://schemas.microsoft.com/office/powerpoint/2010/main" val="282628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388B8-32EF-D1D4-A43D-40ACA0DAD34A}"/>
              </a:ext>
            </a:extLst>
          </p:cNvPr>
          <p:cNvSpPr>
            <a:spLocks noGrp="1"/>
          </p:cNvSpPr>
          <p:nvPr>
            <p:ph type="title"/>
          </p:nvPr>
        </p:nvSpPr>
        <p:spPr/>
        <p:txBody>
          <a:bodyPr/>
          <a:lstStyle/>
          <a:p>
            <a:r>
              <a:rPr lang="zh-CN" altLang="en-US" dirty="0"/>
              <a:t>金融市场的分类</a:t>
            </a:r>
          </a:p>
        </p:txBody>
      </p:sp>
      <p:sp>
        <p:nvSpPr>
          <p:cNvPr id="3" name="内容占位符 2">
            <a:extLst>
              <a:ext uri="{FF2B5EF4-FFF2-40B4-BE49-F238E27FC236}">
                <a16:creationId xmlns:a16="http://schemas.microsoft.com/office/drawing/2014/main" id="{BDEB665C-8871-7EF9-8D74-373F5A1AF8E2}"/>
              </a:ext>
            </a:extLst>
          </p:cNvPr>
          <p:cNvSpPr>
            <a:spLocks noGrp="1"/>
          </p:cNvSpPr>
          <p:nvPr>
            <p:ph idx="1"/>
          </p:nvPr>
        </p:nvSpPr>
        <p:spPr/>
        <p:txBody>
          <a:bodyPr>
            <a:normAutofit lnSpcReduction="10000"/>
          </a:bodyPr>
          <a:lstStyle/>
          <a:p>
            <a:r>
              <a:rPr lang="zh-CN" altLang="en-US" sz="2000" dirty="0"/>
              <a:t>按交割日期分类 </a:t>
            </a:r>
            <a:r>
              <a:rPr lang="en-US" altLang="zh-CN" sz="2000" dirty="0"/>
              <a:t>Delivery Date</a:t>
            </a:r>
          </a:p>
          <a:p>
            <a:pPr lvl="1"/>
            <a:r>
              <a:rPr lang="zh-CN" altLang="en-US" sz="1800" dirty="0"/>
              <a:t>现货市场 </a:t>
            </a:r>
            <a:r>
              <a:rPr lang="en-US" altLang="zh-CN" sz="1800" dirty="0"/>
              <a:t>Spot Market :</a:t>
            </a:r>
            <a:r>
              <a:rPr lang="zh-CN" altLang="en-US" sz="1800" dirty="0"/>
              <a:t> 现货交付</a:t>
            </a:r>
            <a:endParaRPr lang="en-US" altLang="zh-CN" sz="1800" dirty="0"/>
          </a:p>
          <a:p>
            <a:pPr lvl="1"/>
            <a:r>
              <a:rPr lang="zh-CN" altLang="en-US" sz="1800" dirty="0"/>
              <a:t>期货市场</a:t>
            </a:r>
            <a:r>
              <a:rPr lang="en-US" altLang="zh-CN" sz="1800" dirty="0"/>
              <a:t> Futures Market : </a:t>
            </a:r>
            <a:r>
              <a:rPr lang="zh-CN" altLang="en-US" sz="1800" dirty="0"/>
              <a:t>交付在未来发生</a:t>
            </a:r>
            <a:endParaRPr lang="en-US" altLang="zh-CN" sz="1800" dirty="0"/>
          </a:p>
          <a:p>
            <a:r>
              <a:rPr lang="zh-CN" altLang="en-US" sz="2000" dirty="0"/>
              <a:t>按资产期限分类 </a:t>
            </a:r>
            <a:r>
              <a:rPr lang="en-US" altLang="zh-CN" sz="2000" dirty="0"/>
              <a:t>Maturity</a:t>
            </a:r>
          </a:p>
          <a:p>
            <a:pPr lvl="1"/>
            <a:r>
              <a:rPr lang="zh-CN" altLang="en-US" sz="1800" dirty="0"/>
              <a:t>货币市场</a:t>
            </a:r>
            <a:r>
              <a:rPr lang="en-US" altLang="zh-CN" sz="1800" dirty="0"/>
              <a:t> Money Market : </a:t>
            </a:r>
            <a:r>
              <a:rPr lang="zh-CN" altLang="en-US" sz="1800" dirty="0"/>
              <a:t>期限小于一年的投资品种市场</a:t>
            </a:r>
            <a:endParaRPr lang="en-US" altLang="zh-CN" sz="1800" dirty="0"/>
          </a:p>
          <a:p>
            <a:pPr lvl="1"/>
            <a:r>
              <a:rPr lang="zh-CN" altLang="en-US" sz="1800" dirty="0"/>
              <a:t>资本市场 </a:t>
            </a:r>
            <a:r>
              <a:rPr lang="en-US" altLang="zh-CN" sz="1800" dirty="0"/>
              <a:t>Capital Market : </a:t>
            </a:r>
            <a:r>
              <a:rPr lang="zh-CN" altLang="en-US" sz="1800" dirty="0"/>
              <a:t>期限大于一年的投资品种市场</a:t>
            </a:r>
            <a:endParaRPr lang="en-US" altLang="zh-CN" sz="1800" dirty="0"/>
          </a:p>
          <a:p>
            <a:r>
              <a:rPr lang="zh-CN" altLang="en-US" sz="2000" dirty="0"/>
              <a:t>按资产种类分类 </a:t>
            </a:r>
            <a:r>
              <a:rPr lang="en-US" altLang="zh-CN" sz="2000" dirty="0"/>
              <a:t>Underlying assets</a:t>
            </a:r>
          </a:p>
          <a:p>
            <a:pPr lvl="1"/>
            <a:r>
              <a:rPr lang="zh-CN" altLang="en-US" sz="1800" dirty="0"/>
              <a:t>传统市场 </a:t>
            </a:r>
            <a:r>
              <a:rPr lang="en-US" altLang="zh-CN" sz="1800" dirty="0"/>
              <a:t>Traditional Market :</a:t>
            </a:r>
            <a:r>
              <a:rPr lang="zh-CN" altLang="en-US" sz="1800" dirty="0"/>
              <a:t> 股票、债券的多头头寸投资市场，我们接触到的最多的市场</a:t>
            </a:r>
            <a:endParaRPr lang="en-US" altLang="zh-CN" sz="1800" dirty="0"/>
          </a:p>
          <a:p>
            <a:pPr lvl="1"/>
            <a:r>
              <a:rPr lang="zh-CN" altLang="en-US" sz="1800" dirty="0"/>
              <a:t>另类市场 </a:t>
            </a:r>
            <a:r>
              <a:rPr lang="en-US" altLang="zh-CN" sz="1800" dirty="0"/>
              <a:t>Alternative Market :</a:t>
            </a:r>
            <a:r>
              <a:rPr lang="zh-CN" altLang="en-US" sz="1800" dirty="0"/>
              <a:t> 传统投资外的其他所有资产、头寸投资市场，如空头，合约，</a:t>
            </a:r>
            <a:r>
              <a:rPr lang="en-US" altLang="zh-CN" sz="1800" dirty="0"/>
              <a:t>BTC</a:t>
            </a:r>
          </a:p>
          <a:p>
            <a:r>
              <a:rPr lang="zh-CN" altLang="en-US" sz="2000" dirty="0"/>
              <a:t>按资金流向分类 </a:t>
            </a:r>
            <a:r>
              <a:rPr lang="en-US" altLang="zh-CN" sz="2000" dirty="0"/>
              <a:t>Capital Flow</a:t>
            </a:r>
          </a:p>
          <a:p>
            <a:pPr lvl="1"/>
            <a:r>
              <a:rPr lang="zh-CN" altLang="en-US" sz="1800" dirty="0"/>
              <a:t>一级市场</a:t>
            </a:r>
            <a:r>
              <a:rPr lang="en-US" altLang="zh-CN" sz="1800" dirty="0"/>
              <a:t> Primary Market : </a:t>
            </a:r>
            <a:r>
              <a:rPr lang="zh-CN" altLang="en-US" sz="1800" dirty="0"/>
              <a:t>资金从投资者流向发行人，如</a:t>
            </a:r>
            <a:r>
              <a:rPr lang="en-US" altLang="zh-CN" sz="1800" dirty="0"/>
              <a:t>: IPO initial public offering, </a:t>
            </a:r>
            <a:r>
              <a:rPr lang="zh-CN" altLang="en-US" sz="1800" dirty="0"/>
              <a:t>增发</a:t>
            </a:r>
            <a:endParaRPr lang="en-US" altLang="zh-CN" sz="1800" dirty="0"/>
          </a:p>
          <a:p>
            <a:pPr lvl="1"/>
            <a:r>
              <a:rPr lang="zh-CN" altLang="en-US" sz="1800" dirty="0"/>
              <a:t>二级市场 </a:t>
            </a:r>
            <a:r>
              <a:rPr lang="en-US" altLang="zh-CN" sz="1800" dirty="0"/>
              <a:t>Secondary Market : </a:t>
            </a:r>
            <a:r>
              <a:rPr lang="zh-CN" altLang="en-US" sz="1800" dirty="0"/>
              <a:t>资金在投资者之间流动，如</a:t>
            </a:r>
            <a:r>
              <a:rPr lang="en-US" altLang="zh-CN" sz="1800" dirty="0"/>
              <a:t>: </a:t>
            </a:r>
            <a:r>
              <a:rPr lang="zh-CN" altLang="en-US" sz="1800" dirty="0"/>
              <a:t>买卖一支股票</a:t>
            </a:r>
            <a:endParaRPr lang="en-US" altLang="zh-CN" sz="1800" dirty="0"/>
          </a:p>
          <a:p>
            <a:pPr lvl="1"/>
            <a:r>
              <a:rPr lang="zh-CN" altLang="en-US" sz="1800" dirty="0">
                <a:solidFill>
                  <a:schemeClr val="bg1">
                    <a:lumMod val="65000"/>
                  </a:schemeClr>
                </a:solidFill>
              </a:rPr>
              <a:t>三级市场 </a:t>
            </a:r>
            <a:r>
              <a:rPr lang="en-US" altLang="zh-CN" sz="1800" dirty="0">
                <a:solidFill>
                  <a:schemeClr val="bg1">
                    <a:lumMod val="65000"/>
                  </a:schemeClr>
                </a:solidFill>
              </a:rPr>
              <a:t>Tertiary market : </a:t>
            </a:r>
            <a:r>
              <a:rPr lang="zh-CN" altLang="en-US" sz="1800" dirty="0">
                <a:solidFill>
                  <a:schemeClr val="bg1">
                    <a:lumMod val="65000"/>
                  </a:schemeClr>
                </a:solidFill>
              </a:rPr>
              <a:t>场外交易市场上市的股票的市场，达不到主板要求，如</a:t>
            </a:r>
            <a:r>
              <a:rPr lang="en-US" altLang="zh-CN" sz="1800" dirty="0">
                <a:solidFill>
                  <a:schemeClr val="bg1">
                    <a:lumMod val="65000"/>
                  </a:schemeClr>
                </a:solidFill>
              </a:rPr>
              <a:t>: </a:t>
            </a:r>
            <a:r>
              <a:rPr lang="zh-CN" altLang="en-US" sz="1800" dirty="0">
                <a:solidFill>
                  <a:schemeClr val="bg1">
                    <a:lumMod val="65000"/>
                  </a:schemeClr>
                </a:solidFill>
              </a:rPr>
              <a:t>新三板</a:t>
            </a:r>
            <a:endParaRPr lang="en-US" altLang="zh-CN" sz="1800" dirty="0">
              <a:solidFill>
                <a:schemeClr val="bg1">
                  <a:lumMod val="65000"/>
                </a:schemeClr>
              </a:solidFill>
            </a:endParaRPr>
          </a:p>
        </p:txBody>
      </p:sp>
    </p:spTree>
    <p:extLst>
      <p:ext uri="{BB962C8B-B14F-4D97-AF65-F5344CB8AC3E}">
        <p14:creationId xmlns:p14="http://schemas.microsoft.com/office/powerpoint/2010/main" val="28874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53108-83B7-5D0C-F4F3-F0FC28868ABE}"/>
              </a:ext>
            </a:extLst>
          </p:cNvPr>
          <p:cNvSpPr>
            <a:spLocks noGrp="1"/>
          </p:cNvSpPr>
          <p:nvPr>
            <p:ph type="title"/>
          </p:nvPr>
        </p:nvSpPr>
        <p:spPr/>
        <p:txBody>
          <a:bodyPr/>
          <a:lstStyle/>
          <a:p>
            <a:r>
              <a:rPr lang="en-US" altLang="zh-CN" dirty="0"/>
              <a:t>Question 1</a:t>
            </a:r>
            <a:endParaRPr lang="zh-CN" altLang="en-US" dirty="0"/>
          </a:p>
        </p:txBody>
      </p:sp>
      <p:sp>
        <p:nvSpPr>
          <p:cNvPr id="3" name="内容占位符 2">
            <a:extLst>
              <a:ext uri="{FF2B5EF4-FFF2-40B4-BE49-F238E27FC236}">
                <a16:creationId xmlns:a16="http://schemas.microsoft.com/office/drawing/2014/main" id="{C15779E0-98E0-B6BD-6CF2-F987B0C39ACF}"/>
              </a:ext>
            </a:extLst>
          </p:cNvPr>
          <p:cNvSpPr>
            <a:spLocks noGrp="1"/>
          </p:cNvSpPr>
          <p:nvPr>
            <p:ph idx="1"/>
          </p:nvPr>
        </p:nvSpPr>
        <p:spPr/>
        <p:txBody>
          <a:bodyPr/>
          <a:lstStyle/>
          <a:p>
            <a:r>
              <a:rPr lang="en-US" altLang="zh-CN" dirty="0"/>
              <a:t>2022</a:t>
            </a:r>
            <a:r>
              <a:rPr lang="zh-CN" altLang="en-US" dirty="0"/>
              <a:t>年</a:t>
            </a:r>
            <a:r>
              <a:rPr lang="en-US" altLang="zh-CN" dirty="0"/>
              <a:t>1</a:t>
            </a:r>
            <a:r>
              <a:rPr lang="zh-CN" altLang="en-US" dirty="0"/>
              <a:t>月</a:t>
            </a:r>
            <a:r>
              <a:rPr lang="en-US" altLang="zh-CN" dirty="0"/>
              <a:t>1</a:t>
            </a:r>
            <a:r>
              <a:rPr lang="zh-CN" altLang="en-US" dirty="0"/>
              <a:t>日购入一份三年期国债，今天是</a:t>
            </a:r>
            <a:r>
              <a:rPr lang="en-US" altLang="zh-CN" dirty="0"/>
              <a:t>2024</a:t>
            </a:r>
            <a:r>
              <a:rPr lang="zh-CN" altLang="en-US" dirty="0"/>
              <a:t>年</a:t>
            </a:r>
            <a:r>
              <a:rPr lang="en-US" altLang="zh-CN" dirty="0"/>
              <a:t>10</a:t>
            </a:r>
            <a:r>
              <a:rPr lang="zh-CN" altLang="en-US" dirty="0"/>
              <a:t>月</a:t>
            </a:r>
            <a:r>
              <a:rPr lang="en-US" altLang="zh-CN" dirty="0"/>
              <a:t>25</a:t>
            </a:r>
            <a:r>
              <a:rPr lang="zh-CN" altLang="en-US" dirty="0"/>
              <a:t>日，按资产期限划分，属于哪类市场？</a:t>
            </a:r>
            <a:endParaRPr lang="en-US" altLang="zh-CN" dirty="0"/>
          </a:p>
          <a:p>
            <a:pPr lvl="1"/>
            <a:r>
              <a:rPr lang="en-US" altLang="zh-CN" dirty="0"/>
              <a:t>A. </a:t>
            </a:r>
            <a:r>
              <a:rPr lang="zh-CN" altLang="en-US" dirty="0"/>
              <a:t>货币市场</a:t>
            </a:r>
            <a:endParaRPr lang="en-US" altLang="zh-CN" dirty="0"/>
          </a:p>
          <a:p>
            <a:pPr lvl="1"/>
            <a:r>
              <a:rPr lang="en-US" altLang="zh-CN" dirty="0"/>
              <a:t>B. </a:t>
            </a:r>
            <a:r>
              <a:rPr lang="zh-CN" altLang="en-US" dirty="0"/>
              <a:t>资本市场</a:t>
            </a:r>
            <a:endParaRPr lang="en-US" altLang="zh-CN" dirty="0"/>
          </a:p>
        </p:txBody>
      </p:sp>
    </p:spTree>
    <p:extLst>
      <p:ext uri="{BB962C8B-B14F-4D97-AF65-F5344CB8AC3E}">
        <p14:creationId xmlns:p14="http://schemas.microsoft.com/office/powerpoint/2010/main" val="39249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08C27-AABF-D317-39BC-90AA861AF441}"/>
              </a:ext>
            </a:extLst>
          </p:cNvPr>
          <p:cNvSpPr>
            <a:spLocks noGrp="1"/>
          </p:cNvSpPr>
          <p:nvPr>
            <p:ph type="title"/>
          </p:nvPr>
        </p:nvSpPr>
        <p:spPr/>
        <p:txBody>
          <a:bodyPr/>
          <a:lstStyle/>
          <a:p>
            <a:r>
              <a:rPr lang="zh-CN" altLang="en-US" dirty="0"/>
              <a:t>金融中介 </a:t>
            </a:r>
            <a:r>
              <a:rPr lang="en-US" altLang="zh-CN" dirty="0"/>
              <a:t>Financial Intermediaries</a:t>
            </a:r>
          </a:p>
        </p:txBody>
      </p:sp>
      <p:sp>
        <p:nvSpPr>
          <p:cNvPr id="3" name="内容占位符 2">
            <a:extLst>
              <a:ext uri="{FF2B5EF4-FFF2-40B4-BE49-F238E27FC236}">
                <a16:creationId xmlns:a16="http://schemas.microsoft.com/office/drawing/2014/main" id="{88213925-D9C3-4206-F816-D15D48DE93FB}"/>
              </a:ext>
            </a:extLst>
          </p:cNvPr>
          <p:cNvSpPr>
            <a:spLocks noGrp="1"/>
          </p:cNvSpPr>
          <p:nvPr>
            <p:ph idx="1"/>
          </p:nvPr>
        </p:nvSpPr>
        <p:spPr/>
        <p:txBody>
          <a:bodyPr>
            <a:normAutofit fontScale="92500" lnSpcReduction="10000"/>
          </a:bodyPr>
          <a:lstStyle/>
          <a:p>
            <a:r>
              <a:rPr lang="en-US" altLang="zh-CN" sz="2000" dirty="0"/>
              <a:t>Broker </a:t>
            </a:r>
            <a:r>
              <a:rPr lang="zh-CN" altLang="en-US" sz="2000" dirty="0"/>
              <a:t>经纪商</a:t>
            </a:r>
            <a:endParaRPr lang="en-US" altLang="zh-CN" sz="2000" dirty="0"/>
          </a:p>
          <a:p>
            <a:pPr lvl="1"/>
            <a:r>
              <a:rPr lang="zh-CN" altLang="en-US" sz="1800" dirty="0"/>
              <a:t>为客户寻找原因与其交易的对手方，不直接与客户交易，起到撮合的作用，与客户是委托关系，收取佣金作为报酬</a:t>
            </a:r>
            <a:endParaRPr lang="en-US" altLang="zh-CN" sz="1800" dirty="0"/>
          </a:p>
          <a:p>
            <a:pPr lvl="1"/>
            <a:r>
              <a:rPr lang="en-US" altLang="zh-CN" sz="1800" dirty="0"/>
              <a:t>Block broker </a:t>
            </a:r>
            <a:r>
              <a:rPr lang="zh-CN" altLang="en-US" sz="1800" dirty="0"/>
              <a:t>大宗经纪商，为客户执行大单交易。</a:t>
            </a:r>
            <a:endParaRPr lang="en-US" altLang="zh-CN" sz="1800" dirty="0"/>
          </a:p>
          <a:p>
            <a:r>
              <a:rPr lang="en-US" altLang="zh-CN" sz="2000" dirty="0"/>
              <a:t>Investment Bank </a:t>
            </a:r>
            <a:r>
              <a:rPr lang="zh-CN" altLang="en-US" sz="2000" dirty="0"/>
              <a:t>投资银行</a:t>
            </a:r>
            <a:endParaRPr lang="en-US" altLang="zh-CN" sz="2000" dirty="0"/>
          </a:p>
          <a:p>
            <a:pPr lvl="1"/>
            <a:r>
              <a:rPr lang="zh-CN" altLang="en-US" sz="1800" dirty="0"/>
              <a:t>为机构和公司客户的</a:t>
            </a:r>
            <a:r>
              <a:rPr lang="en-US" altLang="zh-CN" sz="1800" dirty="0"/>
              <a:t>IPO</a:t>
            </a:r>
            <a:r>
              <a:rPr lang="zh-CN" altLang="en-US" sz="1800" dirty="0"/>
              <a:t>、增发、兼并收购提供建议和服务</a:t>
            </a:r>
            <a:endParaRPr lang="en-US" altLang="zh-CN" sz="1800" dirty="0"/>
          </a:p>
          <a:p>
            <a:r>
              <a:rPr lang="en-US" altLang="zh-CN" sz="2000" dirty="0"/>
              <a:t>Exchange </a:t>
            </a:r>
            <a:r>
              <a:rPr lang="zh-CN" altLang="en-US" sz="2000" dirty="0"/>
              <a:t>交易所</a:t>
            </a:r>
            <a:endParaRPr lang="en-US" altLang="zh-CN" sz="2000" dirty="0"/>
          </a:p>
          <a:p>
            <a:pPr lvl="1"/>
            <a:r>
              <a:rPr lang="zh-CN" altLang="en-US" sz="1800" dirty="0"/>
              <a:t>交易的场所，提供交易撮合服务，交易所需要承担一部分监管的职能，交易所与经纪商的界限日益模糊</a:t>
            </a:r>
            <a:endParaRPr lang="en-US" altLang="zh-CN" sz="1800" dirty="0"/>
          </a:p>
          <a:p>
            <a:r>
              <a:rPr lang="en-US" altLang="zh-CN" sz="2000" dirty="0"/>
              <a:t>ATS (Alternative Trading System) </a:t>
            </a:r>
            <a:r>
              <a:rPr lang="zh-CN" altLang="en-US" sz="2000" dirty="0"/>
              <a:t>另类交易系统</a:t>
            </a:r>
            <a:endParaRPr lang="en-US" altLang="zh-CN" sz="2000" dirty="0"/>
          </a:p>
          <a:p>
            <a:pPr lvl="1"/>
            <a:r>
              <a:rPr lang="zh-CN" altLang="en-US" sz="1800" dirty="0"/>
              <a:t>与交易所类似，但不承担监管职能，根据一定的规则自动聚集并撮合投资者的委托指令，属于场外交易场所</a:t>
            </a:r>
            <a:endParaRPr lang="en-US" altLang="zh-CN" sz="1800" dirty="0"/>
          </a:p>
          <a:p>
            <a:r>
              <a:rPr lang="en-US" altLang="zh-CN" sz="2000" dirty="0"/>
              <a:t>Dealers </a:t>
            </a:r>
            <a:r>
              <a:rPr lang="zh-CN" altLang="en-US" sz="2000" dirty="0"/>
              <a:t>做市商</a:t>
            </a:r>
            <a:endParaRPr lang="en-US" altLang="zh-CN" sz="2000" dirty="0"/>
          </a:p>
          <a:p>
            <a:pPr lvl="1"/>
            <a:r>
              <a:rPr lang="zh-CN" altLang="en-US" sz="1800" dirty="0"/>
              <a:t>使用自有资金买卖证券，赚取差价</a:t>
            </a:r>
            <a:endParaRPr lang="en-US" altLang="zh-CN" sz="1800" dirty="0"/>
          </a:p>
          <a:p>
            <a:pPr lvl="1"/>
            <a:r>
              <a:rPr lang="zh-CN" altLang="en-US" sz="1800" dirty="0"/>
              <a:t>做市商在不同的时间点为市场提供流动性（时间维度上的搬运工）</a:t>
            </a:r>
            <a:endParaRPr lang="en-US" altLang="zh-CN" sz="1800" dirty="0"/>
          </a:p>
        </p:txBody>
      </p:sp>
    </p:spTree>
    <p:extLst>
      <p:ext uri="{BB962C8B-B14F-4D97-AF65-F5344CB8AC3E}">
        <p14:creationId xmlns:p14="http://schemas.microsoft.com/office/powerpoint/2010/main" val="78641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EF17-CB4C-B006-1350-43A324DE3CB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33EFDFC-8B5F-9E2C-207A-29FDE53DF9CA}"/>
              </a:ext>
            </a:extLst>
          </p:cNvPr>
          <p:cNvSpPr>
            <a:spLocks noGrp="1"/>
          </p:cNvSpPr>
          <p:nvPr>
            <p:ph type="title"/>
          </p:nvPr>
        </p:nvSpPr>
        <p:spPr/>
        <p:txBody>
          <a:bodyPr/>
          <a:lstStyle/>
          <a:p>
            <a:r>
              <a:rPr lang="zh-CN" altLang="en-US" dirty="0"/>
              <a:t>金融中介 </a:t>
            </a:r>
            <a:r>
              <a:rPr lang="en-US" altLang="zh-CN" dirty="0"/>
              <a:t>Financial Intermediaries</a:t>
            </a:r>
          </a:p>
        </p:txBody>
      </p:sp>
      <p:sp>
        <p:nvSpPr>
          <p:cNvPr id="3" name="内容占位符 2">
            <a:extLst>
              <a:ext uri="{FF2B5EF4-FFF2-40B4-BE49-F238E27FC236}">
                <a16:creationId xmlns:a16="http://schemas.microsoft.com/office/drawing/2014/main" id="{761BEC70-43D5-7310-0E5A-2388FFE541A2}"/>
              </a:ext>
            </a:extLst>
          </p:cNvPr>
          <p:cNvSpPr>
            <a:spLocks noGrp="1"/>
          </p:cNvSpPr>
          <p:nvPr>
            <p:ph idx="1"/>
          </p:nvPr>
        </p:nvSpPr>
        <p:spPr/>
        <p:txBody>
          <a:bodyPr>
            <a:normAutofit lnSpcReduction="10000"/>
          </a:bodyPr>
          <a:lstStyle/>
          <a:p>
            <a:r>
              <a:rPr lang="en-US" altLang="zh-CN" sz="2000" dirty="0"/>
              <a:t>Securitizes </a:t>
            </a:r>
            <a:r>
              <a:rPr lang="zh-CN" altLang="en-US" sz="2000" dirty="0"/>
              <a:t>证券化商</a:t>
            </a:r>
            <a:endParaRPr lang="en-US" altLang="zh-CN" sz="2000" dirty="0"/>
          </a:p>
          <a:p>
            <a:pPr lvl="1"/>
            <a:r>
              <a:rPr lang="zh-CN" altLang="en-US" sz="1800" dirty="0"/>
              <a:t>资产证券化的金融中介 </a:t>
            </a:r>
            <a:r>
              <a:rPr lang="en-US" altLang="zh-CN" sz="1800" dirty="0"/>
              <a:t>,</a:t>
            </a:r>
            <a:r>
              <a:rPr lang="zh-CN" altLang="en-US" sz="1800" dirty="0"/>
              <a:t>将资产放在资产池，然后出售资金池份额的过程</a:t>
            </a:r>
            <a:endParaRPr lang="en-US" altLang="zh-CN" sz="1800" dirty="0"/>
          </a:p>
          <a:p>
            <a:pPr lvl="1"/>
            <a:r>
              <a:rPr lang="en-US" altLang="zh-CN" sz="1800" dirty="0"/>
              <a:t>ABS Asset-backed Securities </a:t>
            </a:r>
            <a:r>
              <a:rPr lang="zh-CN" altLang="en-US" sz="1800" dirty="0"/>
              <a:t>，</a:t>
            </a:r>
            <a:r>
              <a:rPr lang="en-US" altLang="zh-CN" sz="1800" dirty="0"/>
              <a:t>MBS Mortgage Backed Security</a:t>
            </a:r>
          </a:p>
          <a:p>
            <a:r>
              <a:rPr lang="en-US" altLang="zh-CN" sz="2000" dirty="0"/>
              <a:t>Depository Institutions </a:t>
            </a:r>
            <a:r>
              <a:rPr lang="zh-CN" altLang="en-US" sz="2000" dirty="0"/>
              <a:t>存储机构</a:t>
            </a:r>
            <a:endParaRPr lang="en-US" altLang="zh-CN" sz="2000" dirty="0"/>
          </a:p>
          <a:p>
            <a:pPr lvl="1"/>
            <a:r>
              <a:rPr lang="zh-CN" altLang="en-US" sz="1800" dirty="0"/>
              <a:t>吸收存款，发放贷款，银行、储蓄机构、信用社</a:t>
            </a:r>
            <a:endParaRPr lang="en-US" altLang="zh-CN" sz="1800" dirty="0"/>
          </a:p>
          <a:p>
            <a:r>
              <a:rPr lang="en-US" altLang="zh-CN" sz="2000" dirty="0"/>
              <a:t>Insurance Company </a:t>
            </a:r>
            <a:r>
              <a:rPr lang="zh-CN" altLang="en-US" sz="2000" dirty="0"/>
              <a:t>保险公司</a:t>
            </a:r>
            <a:endParaRPr lang="en-US" altLang="zh-CN" sz="2000" dirty="0"/>
          </a:p>
          <a:p>
            <a:pPr lvl="1"/>
            <a:r>
              <a:rPr lang="zh-CN" altLang="en-US" sz="1800" dirty="0"/>
              <a:t>签订保险合同，当被保方出现损失，保险公司向受益人提供赔偿</a:t>
            </a:r>
            <a:endParaRPr lang="en-US" altLang="zh-CN" sz="1800" dirty="0"/>
          </a:p>
          <a:p>
            <a:r>
              <a:rPr lang="en-US" altLang="zh-CN" sz="2000" dirty="0"/>
              <a:t>Arbitrageurs </a:t>
            </a:r>
            <a:r>
              <a:rPr lang="zh-CN" altLang="en-US" sz="2000" dirty="0"/>
              <a:t>套利商</a:t>
            </a:r>
            <a:endParaRPr lang="en-US" altLang="zh-CN" sz="2000" dirty="0"/>
          </a:p>
          <a:p>
            <a:pPr lvl="1"/>
            <a:r>
              <a:rPr lang="zh-CN" altLang="en-US" sz="1800" dirty="0"/>
              <a:t>通过发现相同资产在不同市场出现价差，在不同市场上买卖相同资产获取无风险套利机会</a:t>
            </a:r>
            <a:endParaRPr lang="en-US" altLang="zh-CN" sz="1800" dirty="0"/>
          </a:p>
          <a:p>
            <a:pPr lvl="1"/>
            <a:r>
              <a:rPr lang="zh-CN" altLang="en-US" sz="1800" dirty="0"/>
              <a:t>如外汇市场，市场维度的搬运工</a:t>
            </a:r>
            <a:endParaRPr lang="en-US" altLang="zh-CN" sz="1800" dirty="0"/>
          </a:p>
          <a:p>
            <a:r>
              <a:rPr lang="en-US" altLang="zh-CN" sz="2000" dirty="0"/>
              <a:t>Settlement And Custodian Services </a:t>
            </a:r>
            <a:r>
              <a:rPr lang="zh-CN" altLang="en-US" sz="2000" dirty="0"/>
              <a:t>结算机构和托管机构</a:t>
            </a:r>
            <a:endParaRPr lang="en-US" altLang="zh-CN" sz="2000" dirty="0"/>
          </a:p>
          <a:p>
            <a:pPr lvl="1"/>
            <a:r>
              <a:rPr lang="zh-CN" altLang="en-US" sz="1600" dirty="0"/>
              <a:t>清算所（</a:t>
            </a:r>
            <a:r>
              <a:rPr lang="en-US" altLang="zh-CN" sz="1600" dirty="0"/>
              <a:t>clearing house</a:t>
            </a:r>
            <a:r>
              <a:rPr lang="zh-CN" altLang="en-US" sz="1600" dirty="0"/>
              <a:t>）为交易安排最终交割，保障交易能顺利进行</a:t>
            </a:r>
            <a:endParaRPr lang="en-US" altLang="zh-CN" sz="1600" dirty="0"/>
          </a:p>
          <a:p>
            <a:pPr lvl="1"/>
            <a:r>
              <a:rPr lang="zh-CN" altLang="en-US" sz="1600" dirty="0"/>
              <a:t>托管人</a:t>
            </a:r>
            <a:r>
              <a:rPr lang="en-US" altLang="zh-CN" sz="1600" dirty="0"/>
              <a:t>custodian</a:t>
            </a:r>
            <a:r>
              <a:rPr lang="zh-CN" altLang="en-US" sz="1600" dirty="0"/>
              <a:t>负责托管客户的证券，保证客户免受欺诈</a:t>
            </a:r>
          </a:p>
        </p:txBody>
      </p:sp>
    </p:spTree>
    <p:extLst>
      <p:ext uri="{BB962C8B-B14F-4D97-AF65-F5344CB8AC3E}">
        <p14:creationId xmlns:p14="http://schemas.microsoft.com/office/powerpoint/2010/main" val="351523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4A1AE-6683-F523-AFC4-16E187DC8640}"/>
              </a:ext>
            </a:extLst>
          </p:cNvPr>
          <p:cNvSpPr>
            <a:spLocks noGrp="1"/>
          </p:cNvSpPr>
          <p:nvPr>
            <p:ph type="title"/>
          </p:nvPr>
        </p:nvSpPr>
        <p:spPr/>
        <p:txBody>
          <a:bodyPr/>
          <a:lstStyle/>
          <a:p>
            <a:r>
              <a:rPr lang="en-US" altLang="zh-CN" dirty="0"/>
              <a:t>Question 2</a:t>
            </a:r>
            <a:endParaRPr lang="zh-CN" altLang="en-US" dirty="0"/>
          </a:p>
        </p:txBody>
      </p:sp>
      <p:sp>
        <p:nvSpPr>
          <p:cNvPr id="3" name="内容占位符 2">
            <a:extLst>
              <a:ext uri="{FF2B5EF4-FFF2-40B4-BE49-F238E27FC236}">
                <a16:creationId xmlns:a16="http://schemas.microsoft.com/office/drawing/2014/main" id="{7E7C7F36-9BF6-6633-1A16-E55E947A735E}"/>
              </a:ext>
            </a:extLst>
          </p:cNvPr>
          <p:cNvSpPr>
            <a:spLocks noGrp="1"/>
          </p:cNvSpPr>
          <p:nvPr>
            <p:ph idx="1"/>
          </p:nvPr>
        </p:nvSpPr>
        <p:spPr/>
        <p:txBody>
          <a:bodyPr/>
          <a:lstStyle/>
          <a:p>
            <a:r>
              <a:rPr lang="zh-CN" altLang="en-US" dirty="0"/>
              <a:t>花旗的主营业务，在金融市场中扮演哪些角色？</a:t>
            </a:r>
            <a:endParaRPr lang="en-US" altLang="zh-CN" dirty="0"/>
          </a:p>
        </p:txBody>
      </p:sp>
    </p:spTree>
    <p:extLst>
      <p:ext uri="{BB962C8B-B14F-4D97-AF65-F5344CB8AC3E}">
        <p14:creationId xmlns:p14="http://schemas.microsoft.com/office/powerpoint/2010/main" val="7184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BC307-8645-BE6F-3817-064E46BF1AE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316240-FA09-C3AE-22F8-4B6551012E71}"/>
              </a:ext>
            </a:extLst>
          </p:cNvPr>
          <p:cNvSpPr>
            <a:spLocks noGrp="1"/>
          </p:cNvSpPr>
          <p:nvPr>
            <p:ph type="title"/>
          </p:nvPr>
        </p:nvSpPr>
        <p:spPr/>
        <p:txBody>
          <a:bodyPr/>
          <a:lstStyle/>
          <a:p>
            <a:r>
              <a:rPr lang="zh-CN" altLang="en-US" dirty="0"/>
              <a:t>金融资产</a:t>
            </a:r>
            <a:r>
              <a:rPr lang="en-US" altLang="zh-CN" dirty="0"/>
              <a:t>Financial Asset Class</a:t>
            </a:r>
          </a:p>
        </p:txBody>
      </p:sp>
      <p:sp>
        <p:nvSpPr>
          <p:cNvPr id="3" name="内容占位符 2">
            <a:extLst>
              <a:ext uri="{FF2B5EF4-FFF2-40B4-BE49-F238E27FC236}">
                <a16:creationId xmlns:a16="http://schemas.microsoft.com/office/drawing/2014/main" id="{C4D0CD82-E53B-95B2-9077-67ECA6FFFFEA}"/>
              </a:ext>
            </a:extLst>
          </p:cNvPr>
          <p:cNvSpPr>
            <a:spLocks noGrp="1"/>
          </p:cNvSpPr>
          <p:nvPr>
            <p:ph idx="1"/>
          </p:nvPr>
        </p:nvSpPr>
        <p:spPr/>
        <p:txBody>
          <a:bodyPr>
            <a:normAutofit fontScale="92500"/>
          </a:bodyPr>
          <a:lstStyle/>
          <a:p>
            <a:r>
              <a:rPr lang="en-US" altLang="zh-CN" sz="2400" dirty="0"/>
              <a:t>Securities </a:t>
            </a:r>
            <a:r>
              <a:rPr lang="zh-CN" altLang="en-US" sz="2400" dirty="0"/>
              <a:t>证券</a:t>
            </a:r>
            <a:endParaRPr lang="en-US" altLang="zh-CN" sz="2400" dirty="0"/>
          </a:p>
          <a:p>
            <a:pPr lvl="1">
              <a:lnSpc>
                <a:spcPct val="150000"/>
              </a:lnSpc>
            </a:pPr>
            <a:r>
              <a:rPr lang="zh-CN" altLang="en-US" sz="1800" dirty="0"/>
              <a:t>固收证券</a:t>
            </a:r>
            <a:r>
              <a:rPr lang="en-US" altLang="zh-CN" sz="1800" dirty="0"/>
              <a:t>Fixed Income</a:t>
            </a:r>
            <a:r>
              <a:rPr lang="zh-CN" altLang="en-US" sz="1800" dirty="0"/>
              <a:t>：债券</a:t>
            </a:r>
            <a:r>
              <a:rPr lang="en-US" altLang="zh-CN" sz="1800" dirty="0"/>
              <a:t>(Bills, Notes, Bonds)</a:t>
            </a:r>
            <a:r>
              <a:rPr lang="zh-CN" altLang="en-US" sz="1800" dirty="0"/>
              <a:t>、回购协议、可转让存单</a:t>
            </a:r>
            <a:r>
              <a:rPr lang="en-US" altLang="zh-CN" sz="1800" dirty="0"/>
              <a:t>Certificate of Deposit</a:t>
            </a:r>
            <a:r>
              <a:rPr lang="zh-CN" altLang="en-US" sz="1800" dirty="0"/>
              <a:t>、可转换债券</a:t>
            </a:r>
            <a:r>
              <a:rPr lang="en-US" altLang="zh-CN" sz="1800" dirty="0"/>
              <a:t>Convertible bonds</a:t>
            </a:r>
            <a:r>
              <a:rPr lang="zh-CN" altLang="en-US" sz="1800" dirty="0"/>
              <a:t>、商业票据</a:t>
            </a:r>
            <a:r>
              <a:rPr lang="en-US" altLang="zh-CN" sz="1800" dirty="0"/>
              <a:t>Commercial Paper</a:t>
            </a:r>
          </a:p>
          <a:p>
            <a:pPr lvl="1">
              <a:lnSpc>
                <a:spcPct val="150000"/>
              </a:lnSpc>
            </a:pPr>
            <a:r>
              <a:rPr lang="zh-CN" altLang="en-US" sz="1800" dirty="0"/>
              <a:t>权益证券</a:t>
            </a:r>
            <a:r>
              <a:rPr lang="en-US" altLang="zh-CN" sz="1800" dirty="0"/>
              <a:t>Equity</a:t>
            </a:r>
            <a:r>
              <a:rPr lang="zh-CN" altLang="en-US" sz="1800" dirty="0"/>
              <a:t>：普通股、优先股、权证、存托凭证</a:t>
            </a:r>
            <a:endParaRPr lang="en-US" altLang="zh-CN" sz="1800" dirty="0"/>
          </a:p>
          <a:p>
            <a:pPr lvl="1">
              <a:lnSpc>
                <a:spcPct val="150000"/>
              </a:lnSpc>
            </a:pPr>
            <a:r>
              <a:rPr lang="zh-CN" altLang="en-US" sz="1800" dirty="0"/>
              <a:t>集合投资工具</a:t>
            </a:r>
            <a:r>
              <a:rPr lang="en-US" altLang="zh-CN" sz="1800" dirty="0"/>
              <a:t>Pooled Investment Vehicles</a:t>
            </a:r>
            <a:r>
              <a:rPr lang="zh-CN" altLang="en-US" sz="1800" dirty="0"/>
              <a:t>：开放式基金</a:t>
            </a:r>
            <a:r>
              <a:rPr lang="en-US" altLang="zh-CN" sz="1800" dirty="0"/>
              <a:t>Open ended fund</a:t>
            </a:r>
            <a:r>
              <a:rPr lang="zh-CN" altLang="en-US" sz="1800" dirty="0"/>
              <a:t>、封闭式基金</a:t>
            </a:r>
            <a:r>
              <a:rPr lang="en-US" altLang="zh-CN" sz="1800" dirty="0"/>
              <a:t>Close ended fund</a:t>
            </a:r>
            <a:r>
              <a:rPr lang="zh-CN" altLang="en-US" sz="1800" dirty="0"/>
              <a:t>、交易所交易证券</a:t>
            </a:r>
            <a:r>
              <a:rPr lang="en-US" altLang="zh-CN" sz="1800" dirty="0"/>
              <a:t>EFT (Exchange Traded Funds) </a:t>
            </a:r>
            <a:r>
              <a:rPr lang="zh-CN" altLang="en-US" sz="1800" dirty="0"/>
              <a:t>、资产支持证券 </a:t>
            </a:r>
            <a:r>
              <a:rPr lang="en-US" altLang="zh-CN" sz="1800" dirty="0"/>
              <a:t>ABS</a:t>
            </a:r>
            <a:r>
              <a:rPr lang="zh-CN" altLang="en-US" sz="1800" dirty="0"/>
              <a:t>、对冲基金</a:t>
            </a:r>
            <a:r>
              <a:rPr lang="en-US" altLang="zh-CN" sz="1800" dirty="0"/>
              <a:t>Hedge Fund</a:t>
            </a:r>
            <a:r>
              <a:rPr lang="zh-CN" altLang="en-US" sz="1800" dirty="0"/>
              <a:t>等</a:t>
            </a:r>
            <a:endParaRPr lang="en-US" altLang="zh-CN" sz="1800" dirty="0"/>
          </a:p>
          <a:p>
            <a:r>
              <a:rPr lang="en-US" altLang="zh-CN" sz="2400" dirty="0"/>
              <a:t>Currency </a:t>
            </a:r>
            <a:r>
              <a:rPr lang="zh-CN" altLang="en-US" sz="2400" dirty="0"/>
              <a:t>货币</a:t>
            </a:r>
            <a:endParaRPr lang="en-US" altLang="zh-CN" sz="2400" dirty="0"/>
          </a:p>
          <a:p>
            <a:r>
              <a:rPr lang="en-US" altLang="zh-CN" sz="2400" dirty="0"/>
              <a:t>Derivatives Contacts </a:t>
            </a:r>
            <a:r>
              <a:rPr lang="zh-CN" altLang="en-US" sz="2400" dirty="0"/>
              <a:t>衍生品合约</a:t>
            </a:r>
            <a:endParaRPr lang="en-US" altLang="zh-CN" sz="2400" dirty="0"/>
          </a:p>
          <a:p>
            <a:r>
              <a:rPr lang="en-US" altLang="zh-CN" sz="2400" dirty="0"/>
              <a:t>Commodity </a:t>
            </a:r>
            <a:r>
              <a:rPr lang="zh-CN" altLang="en-US" sz="2400" dirty="0"/>
              <a:t>大宗商品</a:t>
            </a:r>
            <a:endParaRPr lang="en-US" altLang="zh-CN" sz="2400" dirty="0"/>
          </a:p>
          <a:p>
            <a:r>
              <a:rPr lang="en-US" altLang="zh-CN" sz="2400" dirty="0"/>
              <a:t>Real assets </a:t>
            </a:r>
            <a:r>
              <a:rPr lang="zh-CN" altLang="en-US" sz="2400" dirty="0"/>
              <a:t>实物资产 </a:t>
            </a:r>
            <a:r>
              <a:rPr lang="en-US" altLang="zh-CN" sz="2400" dirty="0"/>
              <a:t>(Physical asset )</a:t>
            </a:r>
            <a:endParaRPr lang="zh-CN" altLang="en-US" sz="2400" dirty="0"/>
          </a:p>
        </p:txBody>
      </p:sp>
    </p:spTree>
    <p:extLst>
      <p:ext uri="{BB962C8B-B14F-4D97-AF65-F5344CB8AC3E}">
        <p14:creationId xmlns:p14="http://schemas.microsoft.com/office/powerpoint/2010/main" val="200867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ACBDF-7D3C-F7AF-C94D-8E21E36432E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A650AF2-B81D-75DD-7723-9B7646E9866E}"/>
              </a:ext>
            </a:extLst>
          </p:cNvPr>
          <p:cNvSpPr>
            <a:spLocks noGrp="1"/>
          </p:cNvSpPr>
          <p:nvPr>
            <p:ph type="title"/>
          </p:nvPr>
        </p:nvSpPr>
        <p:spPr/>
        <p:txBody>
          <a:bodyPr/>
          <a:lstStyle/>
          <a:p>
            <a:r>
              <a:rPr lang="zh-CN" altLang="en-US" dirty="0"/>
              <a:t>金融资产</a:t>
            </a:r>
            <a:r>
              <a:rPr lang="en-US" altLang="zh-CN" dirty="0"/>
              <a:t>Financial Asset Class</a:t>
            </a:r>
          </a:p>
        </p:txBody>
      </p:sp>
      <p:sp>
        <p:nvSpPr>
          <p:cNvPr id="3" name="内容占位符 2">
            <a:extLst>
              <a:ext uri="{FF2B5EF4-FFF2-40B4-BE49-F238E27FC236}">
                <a16:creationId xmlns:a16="http://schemas.microsoft.com/office/drawing/2014/main" id="{BDF4CF67-F631-F617-E117-29287A6D9F1C}"/>
              </a:ext>
            </a:extLst>
          </p:cNvPr>
          <p:cNvSpPr>
            <a:spLocks noGrp="1"/>
          </p:cNvSpPr>
          <p:nvPr>
            <p:ph idx="1"/>
          </p:nvPr>
        </p:nvSpPr>
        <p:spPr/>
        <p:txBody>
          <a:bodyPr>
            <a:normAutofit/>
          </a:bodyPr>
          <a:lstStyle/>
          <a:p>
            <a:r>
              <a:rPr lang="en-US" altLang="zh-CN" sz="2400" dirty="0"/>
              <a:t>Securities </a:t>
            </a:r>
            <a:r>
              <a:rPr lang="zh-CN" altLang="en-US" sz="2400" dirty="0"/>
              <a:t>证券</a:t>
            </a:r>
            <a:endParaRPr lang="en-US" altLang="zh-CN" sz="2400" dirty="0"/>
          </a:p>
          <a:p>
            <a:r>
              <a:rPr lang="en-US" altLang="zh-CN" sz="2400" dirty="0"/>
              <a:t>Currency </a:t>
            </a:r>
            <a:r>
              <a:rPr lang="zh-CN" altLang="en-US" sz="2400" dirty="0"/>
              <a:t>货币</a:t>
            </a:r>
            <a:endParaRPr lang="en-US" altLang="zh-CN" sz="2400" dirty="0"/>
          </a:p>
          <a:p>
            <a:r>
              <a:rPr lang="en-US" altLang="zh-CN" sz="2400" dirty="0"/>
              <a:t>Derivatives Contacts </a:t>
            </a:r>
            <a:r>
              <a:rPr lang="zh-CN" altLang="en-US" sz="2400" dirty="0"/>
              <a:t>衍生品合约</a:t>
            </a:r>
            <a:endParaRPr lang="en-US" altLang="zh-CN" sz="2400" dirty="0"/>
          </a:p>
          <a:p>
            <a:pPr lvl="1"/>
            <a:r>
              <a:rPr lang="zh-CN" altLang="en-US" sz="2000" dirty="0"/>
              <a:t>期货 </a:t>
            </a:r>
            <a:r>
              <a:rPr lang="en-US" altLang="zh-CN" sz="2000" dirty="0"/>
              <a:t>Futures</a:t>
            </a:r>
            <a:r>
              <a:rPr lang="zh-CN" altLang="en-US" sz="2000" dirty="0"/>
              <a:t>：标准化，场内交易，流动性好，违约风险低</a:t>
            </a:r>
            <a:endParaRPr lang="en-US" altLang="zh-CN" sz="2000" dirty="0"/>
          </a:p>
          <a:p>
            <a:pPr lvl="1"/>
            <a:r>
              <a:rPr lang="zh-CN" altLang="en-US" sz="2000" dirty="0"/>
              <a:t>远期 </a:t>
            </a:r>
            <a:r>
              <a:rPr lang="en-US" altLang="zh-CN" sz="2000" dirty="0"/>
              <a:t>Forward</a:t>
            </a:r>
            <a:r>
              <a:rPr lang="zh-CN" altLang="en-US" sz="2000" dirty="0"/>
              <a:t>：场外合约，到期时实现完全损益，一次性兑付</a:t>
            </a:r>
            <a:endParaRPr lang="en-US" altLang="zh-CN" sz="2000" dirty="0"/>
          </a:p>
          <a:p>
            <a:pPr lvl="1"/>
            <a:r>
              <a:rPr lang="zh-CN" altLang="en-US" sz="2000" dirty="0"/>
              <a:t>互换（掉期）</a:t>
            </a:r>
            <a:r>
              <a:rPr lang="en-US" altLang="zh-CN" sz="2000" dirty="0"/>
              <a:t>Swaps : </a:t>
            </a:r>
            <a:r>
              <a:rPr lang="zh-CN" altLang="en-US" sz="2000" dirty="0"/>
              <a:t>场外合约，无监管，有违约风险</a:t>
            </a:r>
            <a:endParaRPr lang="en-US" altLang="zh-CN" sz="2000" dirty="0"/>
          </a:p>
          <a:p>
            <a:pPr lvl="1"/>
            <a:r>
              <a:rPr lang="zh-CN" altLang="en-US" sz="2000" dirty="0"/>
              <a:t>期权 </a:t>
            </a:r>
            <a:r>
              <a:rPr lang="en-US" altLang="zh-CN" sz="2000" dirty="0"/>
              <a:t>Options</a:t>
            </a:r>
            <a:r>
              <a:rPr lang="zh-CN" altLang="en-US" sz="2000" dirty="0"/>
              <a:t>：场内场外都可能的衍生品合约，看涨期权，看跌期权</a:t>
            </a:r>
            <a:endParaRPr lang="en-US" altLang="zh-CN" sz="2000" dirty="0"/>
          </a:p>
          <a:p>
            <a:pPr lvl="1"/>
            <a:r>
              <a:rPr lang="zh-CN" altLang="en-US" sz="2000" dirty="0"/>
              <a:t>其他合约</a:t>
            </a:r>
            <a:endParaRPr lang="en-US" altLang="zh-CN" sz="2000" dirty="0"/>
          </a:p>
          <a:p>
            <a:r>
              <a:rPr lang="en-US" altLang="zh-CN" sz="2400" dirty="0"/>
              <a:t>Commodity </a:t>
            </a:r>
            <a:r>
              <a:rPr lang="zh-CN" altLang="en-US" sz="2400" dirty="0"/>
              <a:t>大宗商品</a:t>
            </a:r>
            <a:endParaRPr lang="en-US" altLang="zh-CN" sz="2400" dirty="0"/>
          </a:p>
          <a:p>
            <a:r>
              <a:rPr lang="en-US" altLang="zh-CN" sz="2400" dirty="0"/>
              <a:t>Real assets </a:t>
            </a:r>
            <a:r>
              <a:rPr lang="zh-CN" altLang="en-US" sz="2400" dirty="0"/>
              <a:t>实物资产 </a:t>
            </a:r>
            <a:r>
              <a:rPr lang="en-US" altLang="zh-CN" sz="2400" dirty="0"/>
              <a:t>(Physical asset )</a:t>
            </a:r>
            <a:r>
              <a:rPr lang="zh-CN" altLang="en-US" sz="2400" dirty="0"/>
              <a:t> </a:t>
            </a:r>
            <a:endParaRPr lang="en-US" altLang="zh-CN" sz="2400" dirty="0"/>
          </a:p>
        </p:txBody>
      </p:sp>
    </p:spTree>
    <p:extLst>
      <p:ext uri="{BB962C8B-B14F-4D97-AF65-F5344CB8AC3E}">
        <p14:creationId xmlns:p14="http://schemas.microsoft.com/office/powerpoint/2010/main" val="17571908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1502</Words>
  <Application>Microsoft Office PowerPoint</Application>
  <PresentationFormat>宽屏</PresentationFormat>
  <Paragraphs>189</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等线</vt:lpstr>
      <vt:lpstr>等线 Light</vt:lpstr>
      <vt:lpstr>Arial</vt:lpstr>
      <vt:lpstr>Office 主题​​</vt:lpstr>
      <vt:lpstr>金融基础知识分享 权益 Equity</vt:lpstr>
      <vt:lpstr>了解金融市场</vt:lpstr>
      <vt:lpstr>金融市场的分类</vt:lpstr>
      <vt:lpstr>Question 1</vt:lpstr>
      <vt:lpstr>金融中介 Financial Intermediaries</vt:lpstr>
      <vt:lpstr>金融中介 Financial Intermediaries</vt:lpstr>
      <vt:lpstr>Question 2</vt:lpstr>
      <vt:lpstr>金融资产Financial Asset Class</vt:lpstr>
      <vt:lpstr>金融资产Financial Asset Class</vt:lpstr>
      <vt:lpstr>金融资产Financial Asset Class</vt:lpstr>
      <vt:lpstr>权益证券</vt:lpstr>
      <vt:lpstr>权益证券 - 普通股 Common Shares</vt:lpstr>
      <vt:lpstr>权益证券 - 普通股 Common Shares</vt:lpstr>
      <vt:lpstr>权益证券 - 普通股 Common Shares</vt:lpstr>
      <vt:lpstr>权益证券 - 普通股 Common Shares</vt:lpstr>
      <vt:lpstr>Question 3</vt:lpstr>
      <vt:lpstr>权益证券 – 优先股 Preferred Shares</vt:lpstr>
      <vt:lpstr>权益证券 –优先股 Preferred Shares</vt:lpstr>
      <vt:lpstr>权益证券 – 私募股权Private Equity</vt:lpstr>
      <vt:lpstr>权益证券 – 存托凭证Depository Receipts</vt:lpstr>
      <vt:lpstr>权益证券作用</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柏强 王</dc:creator>
  <cp:lastModifiedBy>柏强 王</cp:lastModifiedBy>
  <cp:revision>144</cp:revision>
  <dcterms:created xsi:type="dcterms:W3CDTF">2024-10-23T12:54:49Z</dcterms:created>
  <dcterms:modified xsi:type="dcterms:W3CDTF">2024-10-24T16:59:53Z</dcterms:modified>
</cp:coreProperties>
</file>