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0"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6858000" cx="12192000"/>
  <p:notesSz cx="6858000" cy="9144000"/>
  <p:embeddedFontLst>
    <p:embeddedFont>
      <p:font typeface="Quattrocento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0" roundtripDataSignature="AMtx7mgyIAmbr+8n8yhaVGK3AsBtBlff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QuattrocentoSans-regular.fntdata"/><Relationship Id="rId25" Type="http://schemas.openxmlformats.org/officeDocument/2006/relationships/slide" Target="slides/slide18.xml"/><Relationship Id="rId28" Type="http://schemas.openxmlformats.org/officeDocument/2006/relationships/font" Target="fonts/QuattrocentoSans-italic.fntdata"/><Relationship Id="rId27" Type="http://schemas.openxmlformats.org/officeDocument/2006/relationships/font" Target="fonts/QuattrocentoSans-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QuattrocentoSans-bold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562f0c78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8562f0c78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562f0c781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8562f0c78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562f0c781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8562f0c781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562f0c781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8562f0c781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562f0c781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8562f0c781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562f0c781_1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8562f0c781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562f0c781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562f0c781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562f0c781_1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8562f0c781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562f0c781_1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8562f0c781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562f0c78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8562f0c78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10"/>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2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2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90" name="Shape 90"/>
        <p:cNvGrpSpPr/>
        <p:nvPr/>
      </p:nvGrpSpPr>
      <p:grpSpPr>
        <a:xfrm>
          <a:off x="0" y="0"/>
          <a:ext cx="0" cy="0"/>
          <a:chOff x="0" y="0"/>
          <a:chExt cx="0" cy="0"/>
        </a:xfrm>
      </p:grpSpPr>
      <p:sp>
        <p:nvSpPr>
          <p:cNvPr id="91" name="Google Shape;91;p12"/>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D24726"/>
              </a:buClr>
              <a:buSzPts val="3600"/>
              <a:buFont typeface="Quattrocento Sans"/>
              <a:buNone/>
              <a:defRPr sz="3600">
                <a:solidFill>
                  <a:srgbClr val="D24726"/>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2"/>
          <p:cNvSpPr txBox="1"/>
          <p:nvPr>
            <p:ph idx="1" type="body"/>
          </p:nvPr>
        </p:nvSpPr>
        <p:spPr>
          <a:xfrm>
            <a:off x="838200" y="1625936"/>
            <a:ext cx="10515600" cy="4351200"/>
          </a:xfrm>
          <a:prstGeom prst="rect">
            <a:avLst/>
          </a:prstGeom>
          <a:noFill/>
          <a:ln>
            <a:noFill/>
          </a:ln>
        </p:spPr>
        <p:txBody>
          <a:bodyPr anchorCtr="0" anchor="t" bIns="45700" lIns="91425" spcFirstLastPara="1" rIns="91425" wrap="square" tIns="45700">
            <a:noAutofit/>
          </a:bodyPr>
          <a:lstStyle>
            <a:lvl1pPr indent="-317500" lvl="0" marL="457200" rtl="0" algn="l">
              <a:lnSpc>
                <a:spcPct val="90000"/>
              </a:lnSpc>
              <a:spcBef>
                <a:spcPts val="1000"/>
              </a:spcBef>
              <a:spcAft>
                <a:spcPts val="0"/>
              </a:spcAft>
              <a:buClr>
                <a:srgbClr val="595959"/>
              </a:buClr>
              <a:buSzPts val="1400"/>
              <a:buChar char="•"/>
              <a:defRPr sz="1400">
                <a:solidFill>
                  <a:srgbClr val="595959"/>
                </a:solidFill>
                <a:latin typeface="Quattrocento Sans"/>
                <a:ea typeface="Quattrocento Sans"/>
                <a:cs typeface="Quattrocento Sans"/>
                <a:sym typeface="Quattrocento Sans"/>
              </a:defRPr>
            </a:lvl1pPr>
            <a:lvl2pPr indent="-304800" lvl="1" marL="914400" rtl="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2pPr>
            <a:lvl3pPr indent="-304800" lvl="2" marL="1371600" rtl="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3pPr>
            <a:lvl4pPr indent="-304800" lvl="3" marL="1828800" rtl="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4pPr>
            <a:lvl5pPr indent="-304800" lvl="4" marL="2286000" rtl="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3" name="Google Shape;93;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6" name="Google Shape;96;p12"/>
          <p:cNvCxnSpPr/>
          <p:nvPr/>
        </p:nvCxnSpPr>
        <p:spPr>
          <a:xfrm>
            <a:off x="952500" y="1284718"/>
            <a:ext cx="10363200"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3" name="Shape 103"/>
        <p:cNvGrpSpPr/>
        <p:nvPr/>
      </p:nvGrpSpPr>
      <p:grpSpPr>
        <a:xfrm>
          <a:off x="0" y="0"/>
          <a:ext cx="0" cy="0"/>
          <a:chOff x="0" y="0"/>
          <a:chExt cx="0" cy="0"/>
        </a:xfrm>
      </p:grpSpPr>
      <p:sp>
        <p:nvSpPr>
          <p:cNvPr id="104" name="Google Shape;104;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06" name="Google Shape;106;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 name="Google Shape;24;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1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1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 name="Google Shape;36;p1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1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3" name="Google Shape;43;p1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4" name="Google Shape;44;p1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5" name="Google Shape;45;p1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6" name="Google Shape;46;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2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2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22"/>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Quattrocento Sans"/>
              <a:buNone/>
              <a:defRPr b="0" i="0" sz="4400" u="none" cap="none" strike="noStrike">
                <a:solidFill>
                  <a:schemeClr val="dk1"/>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6" name="Google Shape;86;p1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87" name="Google Shape;87;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88" name="Google Shape;88;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89" name="Google Shape;89;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7" name="Shape 97"/>
        <p:cNvGrpSpPr/>
        <p:nvPr/>
      </p:nvGrpSpPr>
      <p:grpSpPr>
        <a:xfrm>
          <a:off x="0" y="0"/>
          <a:ext cx="0" cy="0"/>
          <a:chOff x="0" y="0"/>
          <a:chExt cx="0" cy="0"/>
        </a:xfrm>
      </p:grpSpPr>
      <p:sp>
        <p:nvSpPr>
          <p:cNvPr id="98" name="Google Shape;98;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9" name="Google Shape;99;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00" name="Google Shape;100;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1" name="Google Shape;101;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2" name="Google Shape;102;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2" name="Shape 112"/>
        <p:cNvGrpSpPr/>
        <p:nvPr/>
      </p:nvGrpSpPr>
      <p:grpSpPr>
        <a:xfrm>
          <a:off x="0" y="0"/>
          <a:ext cx="0" cy="0"/>
          <a:chOff x="0" y="0"/>
          <a:chExt cx="0" cy="0"/>
        </a:xfrm>
      </p:grpSpPr>
      <p:sp>
        <p:nvSpPr>
          <p:cNvPr id="113" name="Google Shape;113;p1"/>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4" name="Google Shape;114;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5" name="Google Shape;115;p1"/>
          <p:cNvSpPr txBox="1"/>
          <p:nvPr>
            <p:ph type="ctrTitle"/>
          </p:nvPr>
        </p:nvSpPr>
        <p:spPr>
          <a:xfrm>
            <a:off x="2685138" y="1337750"/>
            <a:ext cx="6821700" cy="2483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4100">
                <a:solidFill>
                  <a:schemeClr val="lt1"/>
                </a:solidFill>
              </a:rPr>
              <a:t>Depression and its psychosomatic symptoms: a common cold of psychological disorder</a:t>
            </a:r>
            <a:endParaRPr sz="4700">
              <a:solidFill>
                <a:schemeClr val="lt1"/>
              </a:solidFill>
            </a:endParaRPr>
          </a:p>
        </p:txBody>
      </p:sp>
      <p:sp>
        <p:nvSpPr>
          <p:cNvPr id="116" name="Google Shape;116;p1"/>
          <p:cNvSpPr txBox="1"/>
          <p:nvPr>
            <p:ph idx="1" type="subTitle"/>
          </p:nvPr>
        </p:nvSpPr>
        <p:spPr>
          <a:xfrm>
            <a:off x="3045368" y="4074718"/>
            <a:ext cx="6105194" cy="682079"/>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rgbClr val="FFFFFF"/>
              </a:buClr>
              <a:buSzPts val="1679"/>
              <a:buNone/>
            </a:pPr>
            <a:r>
              <a:rPr lang="en-US" sz="1679">
                <a:solidFill>
                  <a:srgbClr val="FFFFFF"/>
                </a:solidFill>
              </a:rPr>
              <a:t>Data 621 (Spring 2020) Final Project Presentation Slides</a:t>
            </a:r>
            <a:endParaRPr/>
          </a:p>
          <a:p>
            <a:pPr indent="0" lvl="0" marL="0" rtl="0" algn="ctr">
              <a:lnSpc>
                <a:spcPct val="70000"/>
              </a:lnSpc>
              <a:spcBef>
                <a:spcPts val="1000"/>
              </a:spcBef>
              <a:spcAft>
                <a:spcPts val="0"/>
              </a:spcAft>
              <a:buClr>
                <a:srgbClr val="FFFFFF"/>
              </a:buClr>
              <a:buSzPts val="1679"/>
              <a:buNone/>
            </a:pPr>
            <a:r>
              <a:rPr lang="en-US" sz="1679">
                <a:solidFill>
                  <a:srgbClr val="FFFFFF"/>
                </a:solidFill>
              </a:rPr>
              <a:t>Group 3 : Austin Chan, Katherine Evers, Jose Mawyin, Jimmy Ng</a:t>
            </a:r>
            <a:endParaRPr sz="1679">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2" name="Shape 202"/>
        <p:cNvGrpSpPr/>
        <p:nvPr/>
      </p:nvGrpSpPr>
      <p:grpSpPr>
        <a:xfrm>
          <a:off x="0" y="0"/>
          <a:ext cx="0" cy="0"/>
          <a:chOff x="0" y="0"/>
          <a:chExt cx="0" cy="0"/>
        </a:xfrm>
      </p:grpSpPr>
      <p:sp>
        <p:nvSpPr>
          <p:cNvPr id="203" name="Google Shape;203;p5"/>
          <p:cNvSpPr/>
          <p:nvPr/>
        </p:nvSpPr>
        <p:spPr>
          <a:xfrm>
            <a:off x="0" y="0"/>
            <a:ext cx="12192000" cy="2827500"/>
          </a:xfrm>
          <a:prstGeom prst="rect">
            <a:avLst/>
          </a:prstGeom>
          <a:gradFill>
            <a:gsLst>
              <a:gs pos="0">
                <a:schemeClr val="accent2"/>
              </a:gs>
              <a:gs pos="25000">
                <a:schemeClr val="accent2"/>
              </a:gs>
              <a:gs pos="94000">
                <a:schemeClr val="accent1"/>
              </a:gs>
              <a:gs pos="100000">
                <a:schemeClr val="accent1"/>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4" name="Google Shape;204;p5"/>
          <p:cNvPicPr preferRelativeResize="0"/>
          <p:nvPr/>
        </p:nvPicPr>
        <p:blipFill rotWithShape="1">
          <a:blip r:embed="rId3">
            <a:alphaModFix/>
          </a:blip>
          <a:srcRect b="33968" l="0" r="0" t="45715"/>
          <a:stretch/>
        </p:blipFill>
        <p:spPr>
          <a:xfrm>
            <a:off x="0" y="1217573"/>
            <a:ext cx="12192000" cy="1393277"/>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205" name="Google Shape;205;p5"/>
          <p:cNvSpPr txBox="1"/>
          <p:nvPr>
            <p:ph type="title"/>
          </p:nvPr>
        </p:nvSpPr>
        <p:spPr>
          <a:xfrm>
            <a:off x="594797" y="334550"/>
            <a:ext cx="10579500" cy="129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500"/>
              <a:t>Variable Relationships:</a:t>
            </a:r>
            <a:endParaRPr sz="3500"/>
          </a:p>
          <a:p>
            <a:pPr indent="0" lvl="0" marL="0" rtl="0" algn="l">
              <a:lnSpc>
                <a:spcPct val="90000"/>
              </a:lnSpc>
              <a:spcBef>
                <a:spcPts val="0"/>
              </a:spcBef>
              <a:spcAft>
                <a:spcPts val="0"/>
              </a:spcAft>
              <a:buClr>
                <a:schemeClr val="dk1"/>
              </a:buClr>
              <a:buSzPts val="4400"/>
              <a:buFont typeface="Calibri"/>
              <a:buNone/>
            </a:pPr>
            <a:r>
              <a:rPr lang="en-US" sz="3500"/>
              <a:t>Depression and Physical Health Condition</a:t>
            </a:r>
            <a:br>
              <a:rPr lang="en-US" sz="3500"/>
            </a:br>
            <a:endParaRPr sz="3500">
              <a:solidFill>
                <a:srgbClr val="FFFFFF"/>
              </a:solidFill>
              <a:latin typeface="Calibri"/>
              <a:ea typeface="Calibri"/>
              <a:cs typeface="Calibri"/>
              <a:sym typeface="Calibri"/>
            </a:endParaRPr>
          </a:p>
        </p:txBody>
      </p:sp>
      <p:sp>
        <p:nvSpPr>
          <p:cNvPr id="206" name="Google Shape;206;p5"/>
          <p:cNvSpPr/>
          <p:nvPr/>
        </p:nvSpPr>
        <p:spPr>
          <a:xfrm flipH="1" rot="10800000">
            <a:off x="0" y="2466471"/>
            <a:ext cx="12188952" cy="439152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5"/>
          <p:cNvSpPr txBox="1"/>
          <p:nvPr/>
        </p:nvSpPr>
        <p:spPr>
          <a:xfrm>
            <a:off x="594803" y="1258538"/>
            <a:ext cx="10789200" cy="910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1200">
                <a:solidFill>
                  <a:schemeClr val="dk1"/>
                </a:solidFill>
                <a:latin typeface="Quattrocento Sans"/>
                <a:ea typeface="Quattrocento Sans"/>
                <a:cs typeface="Quattrocento Sans"/>
                <a:sym typeface="Quattrocento Sans"/>
              </a:rPr>
              <a:t>A one-way between subject ANOVA was conducted to compare the effect of physical health condition associated with the severity of depression. There was a significant effect of physical health condition at the p &lt; .00 for the five conditions [F(4, 5061) = 244, p = 0.00]. A post hoc Tukey HSD further demonstrated that there's no difference between people who reported to be in very good or excellent health, but there's significant differences among other conditions. In general, the level of physical health condition is statistically, significantly associated with levels of depression. </a:t>
            </a:r>
            <a:r>
              <a:rPr b="1" lang="en-US" sz="1200">
                <a:solidFill>
                  <a:srgbClr val="FF0000"/>
                </a:solidFill>
                <a:latin typeface="Quattrocento Sans"/>
                <a:ea typeface="Quattrocento Sans"/>
                <a:cs typeface="Quattrocento Sans"/>
                <a:sym typeface="Quattrocento Sans"/>
              </a:rPr>
              <a:t>Poor health condition is more likely to associate with depression. </a:t>
            </a:r>
            <a:endParaRPr>
              <a:latin typeface="Quattrocento Sans"/>
              <a:ea typeface="Quattrocento Sans"/>
              <a:cs typeface="Quattrocento Sans"/>
              <a:sym typeface="Quattrocento Sans"/>
            </a:endParaRPr>
          </a:p>
        </p:txBody>
      </p:sp>
      <p:pic>
        <p:nvPicPr>
          <p:cNvPr id="208" name="Google Shape;208;p5"/>
          <p:cNvPicPr preferRelativeResize="0"/>
          <p:nvPr/>
        </p:nvPicPr>
        <p:blipFill rotWithShape="1">
          <a:blip r:embed="rId4">
            <a:alphaModFix/>
          </a:blip>
          <a:srcRect b="0" l="0" r="0" t="0"/>
          <a:stretch/>
        </p:blipFill>
        <p:spPr>
          <a:xfrm>
            <a:off x="594803" y="2466471"/>
            <a:ext cx="10918771" cy="40984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2" name="Shape 212"/>
        <p:cNvGrpSpPr/>
        <p:nvPr/>
      </p:nvGrpSpPr>
      <p:grpSpPr>
        <a:xfrm>
          <a:off x="0" y="0"/>
          <a:ext cx="0" cy="0"/>
          <a:chOff x="0" y="0"/>
          <a:chExt cx="0" cy="0"/>
        </a:xfrm>
      </p:grpSpPr>
      <p:sp>
        <p:nvSpPr>
          <p:cNvPr id="213" name="Google Shape;213;p7"/>
          <p:cNvSpPr/>
          <p:nvPr/>
        </p:nvSpPr>
        <p:spPr>
          <a:xfrm>
            <a:off x="0" y="0"/>
            <a:ext cx="12192000" cy="2827419"/>
          </a:xfrm>
          <a:prstGeom prst="rect">
            <a:avLst/>
          </a:prstGeom>
          <a:gradFill>
            <a:gsLst>
              <a:gs pos="0">
                <a:schemeClr val="accent2"/>
              </a:gs>
              <a:gs pos="25000">
                <a:schemeClr val="accent2"/>
              </a:gs>
              <a:gs pos="94000">
                <a:schemeClr val="accent1"/>
              </a:gs>
              <a:gs pos="100000">
                <a:schemeClr val="accent1"/>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4" name="Google Shape;214;p7"/>
          <p:cNvPicPr preferRelativeResize="0"/>
          <p:nvPr/>
        </p:nvPicPr>
        <p:blipFill rotWithShape="1">
          <a:blip r:embed="rId3">
            <a:alphaModFix/>
          </a:blip>
          <a:srcRect b="33968" l="0" r="0" t="45715"/>
          <a:stretch/>
        </p:blipFill>
        <p:spPr>
          <a:xfrm>
            <a:off x="0" y="1217573"/>
            <a:ext cx="12192000" cy="1393277"/>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215" name="Google Shape;215;p7"/>
          <p:cNvSpPr txBox="1"/>
          <p:nvPr>
            <p:ph type="title"/>
          </p:nvPr>
        </p:nvSpPr>
        <p:spPr>
          <a:xfrm>
            <a:off x="594803" y="202284"/>
            <a:ext cx="10579398" cy="10152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Variable Relationships:</a:t>
            </a:r>
            <a:endParaRPr/>
          </a:p>
          <a:p>
            <a:pPr indent="0" lvl="0" marL="0" rtl="0" algn="l">
              <a:lnSpc>
                <a:spcPct val="90000"/>
              </a:lnSpc>
              <a:spcBef>
                <a:spcPts val="0"/>
              </a:spcBef>
              <a:spcAft>
                <a:spcPts val="0"/>
              </a:spcAft>
              <a:buClr>
                <a:schemeClr val="dk1"/>
              </a:buClr>
              <a:buSzPts val="4400"/>
              <a:buFont typeface="Calibri"/>
              <a:buNone/>
            </a:pPr>
            <a:r>
              <a:rPr lang="en-US"/>
              <a:t>Health and Sleep Hours</a:t>
            </a:r>
            <a:endParaRPr>
              <a:latin typeface="Calibri"/>
              <a:ea typeface="Calibri"/>
              <a:cs typeface="Calibri"/>
              <a:sym typeface="Calibri"/>
            </a:endParaRPr>
          </a:p>
        </p:txBody>
      </p:sp>
      <p:sp>
        <p:nvSpPr>
          <p:cNvPr id="216" name="Google Shape;216;p7"/>
          <p:cNvSpPr/>
          <p:nvPr/>
        </p:nvSpPr>
        <p:spPr>
          <a:xfrm flipH="1" rot="10800000">
            <a:off x="0" y="2466471"/>
            <a:ext cx="12188952" cy="439152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7"/>
          <p:cNvSpPr txBox="1"/>
          <p:nvPr/>
        </p:nvSpPr>
        <p:spPr>
          <a:xfrm>
            <a:off x="594803" y="1106905"/>
            <a:ext cx="10789267" cy="91008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1200">
                <a:solidFill>
                  <a:schemeClr val="dk1"/>
                </a:solidFill>
                <a:latin typeface="Quattrocento Sans"/>
                <a:ea typeface="Quattrocento Sans"/>
                <a:cs typeface="Quattrocento Sans"/>
                <a:sym typeface="Quattrocento Sans"/>
              </a:rPr>
              <a:t>There is no statistical evidence in associating length of sleep with general health condition. In other words, people varied in physical health conditions, do not statistically differ in the number of hours of sleep per night. Everyone sleeps on average 7.5 hours at night. It is speculated that they differ in the “quality” not “quantity” of sleep.</a:t>
            </a:r>
            <a:endParaRPr b="1" sz="1200">
              <a:solidFill>
                <a:srgbClr val="FF0000"/>
              </a:solidFill>
              <a:latin typeface="Quattrocento Sans"/>
              <a:ea typeface="Quattrocento Sans"/>
              <a:cs typeface="Quattrocento Sans"/>
              <a:sym typeface="Quattrocento Sans"/>
            </a:endParaRPr>
          </a:p>
        </p:txBody>
      </p:sp>
      <p:pic>
        <p:nvPicPr>
          <p:cNvPr descr="A close up of a map&#10;&#10;Description automatically generated" id="218" name="Google Shape;218;p7"/>
          <p:cNvPicPr preferRelativeResize="0"/>
          <p:nvPr/>
        </p:nvPicPr>
        <p:blipFill rotWithShape="1">
          <a:blip r:embed="rId4">
            <a:alphaModFix/>
          </a:blip>
          <a:srcRect b="0" l="0" r="0" t="0"/>
          <a:stretch/>
        </p:blipFill>
        <p:spPr>
          <a:xfrm>
            <a:off x="594803" y="2516984"/>
            <a:ext cx="10876455" cy="39629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2" name="Shape 222"/>
        <p:cNvGrpSpPr/>
        <p:nvPr/>
      </p:nvGrpSpPr>
      <p:grpSpPr>
        <a:xfrm>
          <a:off x="0" y="0"/>
          <a:ext cx="0" cy="0"/>
          <a:chOff x="0" y="0"/>
          <a:chExt cx="0" cy="0"/>
        </a:xfrm>
      </p:grpSpPr>
      <p:sp>
        <p:nvSpPr>
          <p:cNvPr id="223" name="Google Shape;223;p6"/>
          <p:cNvSpPr/>
          <p:nvPr/>
        </p:nvSpPr>
        <p:spPr>
          <a:xfrm>
            <a:off x="0" y="0"/>
            <a:ext cx="12192000" cy="2827419"/>
          </a:xfrm>
          <a:prstGeom prst="rect">
            <a:avLst/>
          </a:prstGeom>
          <a:gradFill>
            <a:gsLst>
              <a:gs pos="0">
                <a:schemeClr val="accent2"/>
              </a:gs>
              <a:gs pos="25000">
                <a:schemeClr val="accent2"/>
              </a:gs>
              <a:gs pos="94000">
                <a:schemeClr val="accent1"/>
              </a:gs>
              <a:gs pos="100000">
                <a:schemeClr val="accent1"/>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4" name="Google Shape;224;p6"/>
          <p:cNvPicPr preferRelativeResize="0"/>
          <p:nvPr/>
        </p:nvPicPr>
        <p:blipFill rotWithShape="1">
          <a:blip r:embed="rId3">
            <a:alphaModFix/>
          </a:blip>
          <a:srcRect b="33968" l="0" r="0" t="45715"/>
          <a:stretch/>
        </p:blipFill>
        <p:spPr>
          <a:xfrm>
            <a:off x="0" y="1217573"/>
            <a:ext cx="12192000" cy="1393277"/>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225" name="Google Shape;225;p6"/>
          <p:cNvSpPr txBox="1"/>
          <p:nvPr>
            <p:ph type="title"/>
          </p:nvPr>
        </p:nvSpPr>
        <p:spPr>
          <a:xfrm>
            <a:off x="594803" y="202284"/>
            <a:ext cx="10579398" cy="10152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900"/>
              <a:t>Variable Relationships:</a:t>
            </a:r>
            <a:endParaRPr sz="3900"/>
          </a:p>
          <a:p>
            <a:pPr indent="0" lvl="0" marL="0" rtl="0" algn="l">
              <a:lnSpc>
                <a:spcPct val="90000"/>
              </a:lnSpc>
              <a:spcBef>
                <a:spcPts val="0"/>
              </a:spcBef>
              <a:spcAft>
                <a:spcPts val="0"/>
              </a:spcAft>
              <a:buClr>
                <a:schemeClr val="dk1"/>
              </a:buClr>
              <a:buSzPts val="4400"/>
              <a:buFont typeface="Calibri"/>
              <a:buNone/>
            </a:pPr>
            <a:r>
              <a:rPr lang="en-US" sz="3900">
                <a:latin typeface="Calibri"/>
                <a:ea typeface="Calibri"/>
                <a:cs typeface="Calibri"/>
                <a:sym typeface="Calibri"/>
              </a:rPr>
              <a:t>Health Condition and Fatigue</a:t>
            </a:r>
            <a:endParaRPr sz="3900"/>
          </a:p>
        </p:txBody>
      </p:sp>
      <p:sp>
        <p:nvSpPr>
          <p:cNvPr id="226" name="Google Shape;226;p6"/>
          <p:cNvSpPr/>
          <p:nvPr/>
        </p:nvSpPr>
        <p:spPr>
          <a:xfrm flipH="1" rot="10800000">
            <a:off x="0" y="2466471"/>
            <a:ext cx="12188952" cy="439152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6"/>
          <p:cNvSpPr txBox="1"/>
          <p:nvPr/>
        </p:nvSpPr>
        <p:spPr>
          <a:xfrm>
            <a:off x="594803" y="1106905"/>
            <a:ext cx="10789267" cy="91008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1200">
                <a:solidFill>
                  <a:schemeClr val="dk1"/>
                </a:solidFill>
                <a:latin typeface="Quattrocento Sans"/>
                <a:ea typeface="Quattrocento Sans"/>
                <a:cs typeface="Quattrocento Sans"/>
                <a:sym typeface="Quattrocento Sans"/>
              </a:rPr>
              <a:t>There is a significant relationship between the two variables, </a:t>
            </a:r>
            <a:r>
              <a:rPr i="1" lang="en-US" sz="1200">
                <a:solidFill>
                  <a:schemeClr val="dk1"/>
                </a:solidFill>
                <a:latin typeface="Quattrocento Sans"/>
                <a:ea typeface="Quattrocento Sans"/>
                <a:cs typeface="Quattrocento Sans"/>
                <a:sym typeface="Quattrocento Sans"/>
              </a:rPr>
              <a:t>X</a:t>
            </a:r>
            <a:r>
              <a:rPr baseline="30000" lang="en-US" sz="1200">
                <a:solidFill>
                  <a:schemeClr val="dk1"/>
                </a:solidFill>
                <a:latin typeface="Quattrocento Sans"/>
                <a:ea typeface="Quattrocento Sans"/>
                <a:cs typeface="Quattrocento Sans"/>
                <a:sym typeface="Quattrocento Sans"/>
              </a:rPr>
              <a:t>2</a:t>
            </a:r>
            <a:r>
              <a:rPr lang="en-US" sz="1200">
                <a:solidFill>
                  <a:schemeClr val="dk1"/>
                </a:solidFill>
                <a:latin typeface="Quattrocento Sans"/>
                <a:ea typeface="Quattrocento Sans"/>
                <a:cs typeface="Quattrocento Sans"/>
                <a:sym typeface="Quattrocento Sans"/>
              </a:rPr>
              <a:t> (16, </a:t>
            </a:r>
            <a:r>
              <a:rPr i="1" lang="en-US" sz="1200">
                <a:solidFill>
                  <a:schemeClr val="dk1"/>
                </a:solidFill>
                <a:latin typeface="Quattrocento Sans"/>
                <a:ea typeface="Quattrocento Sans"/>
                <a:cs typeface="Quattrocento Sans"/>
                <a:sym typeface="Quattrocento Sans"/>
              </a:rPr>
              <a:t>N</a:t>
            </a:r>
            <a:r>
              <a:rPr lang="en-US" sz="1200">
                <a:solidFill>
                  <a:schemeClr val="dk1"/>
                </a:solidFill>
                <a:latin typeface="Quattrocento Sans"/>
                <a:ea typeface="Quattrocento Sans"/>
                <a:cs typeface="Quattrocento Sans"/>
                <a:sym typeface="Quattrocento Sans"/>
              </a:rPr>
              <a:t> = 5126) = 20504, </a:t>
            </a:r>
            <a:r>
              <a:rPr i="1" lang="en-US" sz="1200">
                <a:solidFill>
                  <a:schemeClr val="dk1"/>
                </a:solidFill>
                <a:latin typeface="Quattrocento Sans"/>
                <a:ea typeface="Quattrocento Sans"/>
                <a:cs typeface="Quattrocento Sans"/>
                <a:sym typeface="Quattrocento Sans"/>
              </a:rPr>
              <a:t>p</a:t>
            </a:r>
            <a:r>
              <a:rPr lang="en-US" sz="1200">
                <a:solidFill>
                  <a:schemeClr val="dk1"/>
                </a:solidFill>
                <a:latin typeface="Quattrocento Sans"/>
                <a:ea typeface="Quattrocento Sans"/>
                <a:cs typeface="Quattrocento Sans"/>
                <a:sym typeface="Quattrocento Sans"/>
              </a:rPr>
              <a:t> &lt; .00. Essentially, healthy individuals are less likely to feel fatigue throughout the day. On the other hand, individuals with fair or poor health condition are more likely to feel tired. In other words, </a:t>
            </a:r>
            <a:r>
              <a:rPr b="1" lang="en-US" sz="1200">
                <a:solidFill>
                  <a:srgbClr val="FF0000"/>
                </a:solidFill>
                <a:latin typeface="Quattrocento Sans"/>
                <a:ea typeface="Quattrocento Sans"/>
                <a:cs typeface="Quattrocento Sans"/>
                <a:sym typeface="Quattrocento Sans"/>
              </a:rPr>
              <a:t>fatigue is an indicator of poor health</a:t>
            </a:r>
            <a:r>
              <a:rPr lang="en-US" sz="1200">
                <a:solidFill>
                  <a:schemeClr val="dk1"/>
                </a:solidFill>
                <a:latin typeface="Quattrocento Sans"/>
                <a:ea typeface="Quattrocento Sans"/>
                <a:cs typeface="Quattrocento Sans"/>
                <a:sym typeface="Quattrocento Sans"/>
              </a:rPr>
              <a:t> and it can reveal a person’s underlying physical and psychological problem.</a:t>
            </a:r>
            <a:endParaRPr b="1" sz="1200">
              <a:solidFill>
                <a:srgbClr val="FF0000"/>
              </a:solidFill>
              <a:latin typeface="Quattrocento Sans"/>
              <a:ea typeface="Quattrocento Sans"/>
              <a:cs typeface="Quattrocento Sans"/>
              <a:sym typeface="Quattrocento Sans"/>
            </a:endParaRPr>
          </a:p>
        </p:txBody>
      </p:sp>
      <p:pic>
        <p:nvPicPr>
          <p:cNvPr descr="A screenshot of a cell phone&#10;&#10;Description automatically generated" id="228" name="Google Shape;228;p6"/>
          <p:cNvPicPr preferRelativeResize="0"/>
          <p:nvPr/>
        </p:nvPicPr>
        <p:blipFill rotWithShape="1">
          <a:blip r:embed="rId4">
            <a:alphaModFix/>
          </a:blip>
          <a:srcRect b="0" l="0" r="0" t="0"/>
          <a:stretch/>
        </p:blipFill>
        <p:spPr>
          <a:xfrm>
            <a:off x="1688953" y="2232862"/>
            <a:ext cx="8639071" cy="43915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2" name="Shape 232"/>
        <p:cNvGrpSpPr/>
        <p:nvPr/>
      </p:nvGrpSpPr>
      <p:grpSpPr>
        <a:xfrm>
          <a:off x="0" y="0"/>
          <a:ext cx="0" cy="0"/>
          <a:chOff x="0" y="0"/>
          <a:chExt cx="0" cy="0"/>
        </a:xfrm>
      </p:grpSpPr>
      <p:sp>
        <p:nvSpPr>
          <p:cNvPr id="233" name="Google Shape;233;p8"/>
          <p:cNvSpPr/>
          <p:nvPr/>
        </p:nvSpPr>
        <p:spPr>
          <a:xfrm>
            <a:off x="0" y="0"/>
            <a:ext cx="12192000" cy="2827419"/>
          </a:xfrm>
          <a:prstGeom prst="rect">
            <a:avLst/>
          </a:prstGeom>
          <a:gradFill>
            <a:gsLst>
              <a:gs pos="0">
                <a:schemeClr val="accent2"/>
              </a:gs>
              <a:gs pos="25000">
                <a:schemeClr val="accent2"/>
              </a:gs>
              <a:gs pos="94000">
                <a:schemeClr val="accent1"/>
              </a:gs>
              <a:gs pos="100000">
                <a:schemeClr val="accent1"/>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4" name="Google Shape;234;p8"/>
          <p:cNvPicPr preferRelativeResize="0"/>
          <p:nvPr/>
        </p:nvPicPr>
        <p:blipFill rotWithShape="1">
          <a:blip r:embed="rId3">
            <a:alphaModFix/>
          </a:blip>
          <a:srcRect b="33968" l="0" r="0" t="45715"/>
          <a:stretch/>
        </p:blipFill>
        <p:spPr>
          <a:xfrm>
            <a:off x="0" y="1217573"/>
            <a:ext cx="12192000" cy="1393277"/>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235" name="Google Shape;235;p8"/>
          <p:cNvSpPr txBox="1"/>
          <p:nvPr>
            <p:ph type="title"/>
          </p:nvPr>
        </p:nvSpPr>
        <p:spPr>
          <a:xfrm>
            <a:off x="594803" y="202284"/>
            <a:ext cx="10579398" cy="10152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800"/>
              <a:t>Variable Relationships:</a:t>
            </a:r>
            <a:endParaRPr sz="3800"/>
          </a:p>
          <a:p>
            <a:pPr indent="0" lvl="0" marL="0" rtl="0" algn="l">
              <a:lnSpc>
                <a:spcPct val="90000"/>
              </a:lnSpc>
              <a:spcBef>
                <a:spcPts val="0"/>
              </a:spcBef>
              <a:spcAft>
                <a:spcPts val="0"/>
              </a:spcAft>
              <a:buClr>
                <a:schemeClr val="dk1"/>
              </a:buClr>
              <a:buSzPts val="4400"/>
              <a:buFont typeface="Calibri"/>
              <a:buNone/>
            </a:pPr>
            <a:r>
              <a:rPr lang="en-US" sz="3800">
                <a:latin typeface="Calibri"/>
                <a:ea typeface="Calibri"/>
                <a:cs typeface="Calibri"/>
                <a:sym typeface="Calibri"/>
              </a:rPr>
              <a:t>Lifestyle matters</a:t>
            </a:r>
            <a:endParaRPr sz="3800"/>
          </a:p>
        </p:txBody>
      </p:sp>
      <p:sp>
        <p:nvSpPr>
          <p:cNvPr id="236" name="Google Shape;236;p8"/>
          <p:cNvSpPr/>
          <p:nvPr/>
        </p:nvSpPr>
        <p:spPr>
          <a:xfrm flipH="1" rot="10800000">
            <a:off x="0" y="2466471"/>
            <a:ext cx="12188952" cy="439152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8"/>
          <p:cNvSpPr txBox="1"/>
          <p:nvPr/>
        </p:nvSpPr>
        <p:spPr>
          <a:xfrm>
            <a:off x="594803" y="1106905"/>
            <a:ext cx="10789267" cy="91008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1200">
                <a:solidFill>
                  <a:schemeClr val="dk1"/>
                </a:solidFill>
                <a:latin typeface="Quattrocento Sans"/>
                <a:ea typeface="Quattrocento Sans"/>
                <a:cs typeface="Quattrocento Sans"/>
                <a:sym typeface="Quattrocento Sans"/>
              </a:rPr>
              <a:t>Below is a list of features that are found important for healthy individuals (comparing to people with poor health condition). For example, healthy individuals are 2.4 times less likely to seek professional help because of trouble sleeping, and they are also 2.4 times less likely to have any stomach or intestinal illness in the past 30 days. Moreover, they are 2 times more likely to work at a job or business; they have a much more regular sleep pattern, sleep hours; they are less likely to have smoked more than 100 cigarettes in life, etc. Essentially, they adopt a more wholesome and vigorous lifestyle, which develops a strong buffer that defends against depression. </a:t>
            </a:r>
            <a:endParaRPr b="1" sz="1200">
              <a:solidFill>
                <a:srgbClr val="FF0000"/>
              </a:solidFill>
              <a:latin typeface="Quattrocento Sans"/>
              <a:ea typeface="Quattrocento Sans"/>
              <a:cs typeface="Quattrocento Sans"/>
              <a:sym typeface="Quattrocento Sans"/>
            </a:endParaRPr>
          </a:p>
        </p:txBody>
      </p:sp>
      <p:pic>
        <p:nvPicPr>
          <p:cNvPr descr="A screenshot of a cell phone&#10;&#10;Description automatically generated" id="238" name="Google Shape;238;p8"/>
          <p:cNvPicPr preferRelativeResize="0"/>
          <p:nvPr/>
        </p:nvPicPr>
        <p:blipFill rotWithShape="1">
          <a:blip r:embed="rId4">
            <a:alphaModFix/>
          </a:blip>
          <a:srcRect b="0" l="0" r="0" t="0"/>
          <a:stretch/>
        </p:blipFill>
        <p:spPr>
          <a:xfrm>
            <a:off x="1471882" y="2024763"/>
            <a:ext cx="9245187" cy="46996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2" name="Shape 242"/>
        <p:cNvGrpSpPr/>
        <p:nvPr/>
      </p:nvGrpSpPr>
      <p:grpSpPr>
        <a:xfrm>
          <a:off x="0" y="0"/>
          <a:ext cx="0" cy="0"/>
          <a:chOff x="0" y="0"/>
          <a:chExt cx="0" cy="0"/>
        </a:xfrm>
      </p:grpSpPr>
      <p:sp>
        <p:nvSpPr>
          <p:cNvPr id="243" name="Google Shape;243;g8562f0c781_0_0"/>
          <p:cNvSpPr/>
          <p:nvPr/>
        </p:nvSpPr>
        <p:spPr>
          <a:xfrm>
            <a:off x="0" y="0"/>
            <a:ext cx="12192000" cy="2827500"/>
          </a:xfrm>
          <a:prstGeom prst="rect">
            <a:avLst/>
          </a:prstGeom>
          <a:gradFill>
            <a:gsLst>
              <a:gs pos="0">
                <a:schemeClr val="accent2"/>
              </a:gs>
              <a:gs pos="25000">
                <a:schemeClr val="accent2"/>
              </a:gs>
              <a:gs pos="94000">
                <a:schemeClr val="accent1"/>
              </a:gs>
              <a:gs pos="100000">
                <a:schemeClr val="accent1"/>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4" name="Google Shape;244;g8562f0c781_0_0"/>
          <p:cNvPicPr preferRelativeResize="0"/>
          <p:nvPr/>
        </p:nvPicPr>
        <p:blipFill rotWithShape="1">
          <a:blip r:embed="rId3">
            <a:alphaModFix/>
          </a:blip>
          <a:srcRect b="33968" l="0" r="0" t="45715"/>
          <a:stretch/>
        </p:blipFill>
        <p:spPr>
          <a:xfrm>
            <a:off x="0" y="1217573"/>
            <a:ext cx="12192000" cy="1395066"/>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245" name="Google Shape;245;g8562f0c781_0_0"/>
          <p:cNvSpPr txBox="1"/>
          <p:nvPr>
            <p:ph type="title"/>
          </p:nvPr>
        </p:nvSpPr>
        <p:spPr>
          <a:xfrm>
            <a:off x="594803" y="202284"/>
            <a:ext cx="10579500" cy="1015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Predicting Mood Disorder</a:t>
            </a:r>
            <a:endParaRPr/>
          </a:p>
        </p:txBody>
      </p:sp>
      <p:sp>
        <p:nvSpPr>
          <p:cNvPr id="246" name="Google Shape;246;g8562f0c781_0_0"/>
          <p:cNvSpPr/>
          <p:nvPr/>
        </p:nvSpPr>
        <p:spPr>
          <a:xfrm flipH="1" rot="10800000">
            <a:off x="0" y="2466599"/>
            <a:ext cx="12189000" cy="4391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g8562f0c781_0_0"/>
          <p:cNvSpPr txBox="1"/>
          <p:nvPr/>
        </p:nvSpPr>
        <p:spPr>
          <a:xfrm>
            <a:off x="594803" y="1106905"/>
            <a:ext cx="10789200" cy="910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2100">
                <a:solidFill>
                  <a:schemeClr val="dk1"/>
                </a:solidFill>
                <a:latin typeface="Quattrocento Sans"/>
                <a:ea typeface="Quattrocento Sans"/>
                <a:cs typeface="Quattrocento Sans"/>
                <a:sym typeface="Quattrocento Sans"/>
              </a:rPr>
              <a:t>Imagine that you could have a person fill up a series of </a:t>
            </a:r>
            <a:r>
              <a:rPr lang="en-US" sz="2100">
                <a:solidFill>
                  <a:schemeClr val="dk1"/>
                </a:solidFill>
                <a:latin typeface="Quattrocento Sans"/>
                <a:ea typeface="Quattrocento Sans"/>
                <a:cs typeface="Quattrocento Sans"/>
                <a:sym typeface="Quattrocento Sans"/>
              </a:rPr>
              <a:t>questionnaires</a:t>
            </a:r>
            <a:r>
              <a:rPr lang="en-US" sz="2100">
                <a:solidFill>
                  <a:schemeClr val="dk1"/>
                </a:solidFill>
                <a:latin typeface="Quattrocento Sans"/>
                <a:ea typeface="Quattrocento Sans"/>
                <a:cs typeface="Quattrocento Sans"/>
                <a:sym typeface="Quattrocento Sans"/>
              </a:rPr>
              <a:t> regarding mental, health and emotional well being. Could we use these as indicators to predict if the person is likely to experience a mood disorder?</a:t>
            </a:r>
            <a:endParaRPr b="1" sz="2100">
              <a:solidFill>
                <a:srgbClr val="FF0000"/>
              </a:solidFill>
              <a:latin typeface="Quattrocento Sans"/>
              <a:ea typeface="Quattrocento Sans"/>
              <a:cs typeface="Quattrocento Sans"/>
              <a:sym typeface="Quattrocento Sans"/>
            </a:endParaRPr>
          </a:p>
        </p:txBody>
      </p:sp>
      <p:pic>
        <p:nvPicPr>
          <p:cNvPr id="248" name="Google Shape;248;g8562f0c781_0_0"/>
          <p:cNvPicPr preferRelativeResize="0"/>
          <p:nvPr/>
        </p:nvPicPr>
        <p:blipFill>
          <a:blip r:embed="rId4">
            <a:alphaModFix/>
          </a:blip>
          <a:stretch>
            <a:fillRect/>
          </a:stretch>
        </p:blipFill>
        <p:spPr>
          <a:xfrm>
            <a:off x="752888" y="2225950"/>
            <a:ext cx="10686224" cy="455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2" name="Shape 252"/>
        <p:cNvGrpSpPr/>
        <p:nvPr/>
      </p:nvGrpSpPr>
      <p:grpSpPr>
        <a:xfrm>
          <a:off x="0" y="0"/>
          <a:ext cx="0" cy="0"/>
          <a:chOff x="0" y="0"/>
          <a:chExt cx="0" cy="0"/>
        </a:xfrm>
      </p:grpSpPr>
      <p:sp>
        <p:nvSpPr>
          <p:cNvPr id="253" name="Google Shape;253;g8562f0c781_0_10"/>
          <p:cNvSpPr/>
          <p:nvPr/>
        </p:nvSpPr>
        <p:spPr>
          <a:xfrm>
            <a:off x="0" y="0"/>
            <a:ext cx="12192000" cy="2827500"/>
          </a:xfrm>
          <a:prstGeom prst="rect">
            <a:avLst/>
          </a:prstGeom>
          <a:gradFill>
            <a:gsLst>
              <a:gs pos="0">
                <a:schemeClr val="accent2"/>
              </a:gs>
              <a:gs pos="25000">
                <a:schemeClr val="accent2"/>
              </a:gs>
              <a:gs pos="94000">
                <a:schemeClr val="accent1"/>
              </a:gs>
              <a:gs pos="100000">
                <a:schemeClr val="accent1"/>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4" name="Google Shape;254;g8562f0c781_0_10"/>
          <p:cNvPicPr preferRelativeResize="0"/>
          <p:nvPr/>
        </p:nvPicPr>
        <p:blipFill rotWithShape="1">
          <a:blip r:embed="rId3">
            <a:alphaModFix/>
          </a:blip>
          <a:srcRect b="33968" l="0" r="0" t="45715"/>
          <a:stretch/>
        </p:blipFill>
        <p:spPr>
          <a:xfrm>
            <a:off x="0" y="1217573"/>
            <a:ext cx="12192000" cy="1395066"/>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255" name="Google Shape;255;g8562f0c781_0_10"/>
          <p:cNvSpPr txBox="1"/>
          <p:nvPr>
            <p:ph type="title"/>
          </p:nvPr>
        </p:nvSpPr>
        <p:spPr>
          <a:xfrm>
            <a:off x="594803" y="202284"/>
            <a:ext cx="10579500" cy="1015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Predicting Mood Disorder</a:t>
            </a:r>
            <a:endParaRPr/>
          </a:p>
        </p:txBody>
      </p:sp>
      <p:sp>
        <p:nvSpPr>
          <p:cNvPr id="256" name="Google Shape;256;g8562f0c781_0_10"/>
          <p:cNvSpPr/>
          <p:nvPr/>
        </p:nvSpPr>
        <p:spPr>
          <a:xfrm>
            <a:off x="1500" y="2301375"/>
            <a:ext cx="12189000" cy="4122000"/>
          </a:xfrm>
          <a:prstGeom prst="rect">
            <a:avLst/>
          </a:prstGeom>
          <a:solidFill>
            <a:srgbClr val="FFFFFF"/>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Quattrocento Sans"/>
                <a:ea typeface="Quattrocento Sans"/>
                <a:cs typeface="Quattrocento Sans"/>
                <a:sym typeface="Quattrocento Sans"/>
              </a:rPr>
              <a:t>HSD010</a:t>
            </a:r>
            <a:r>
              <a:rPr lang="en-US" sz="2000">
                <a:solidFill>
                  <a:schemeClr val="dk1"/>
                </a:solidFill>
                <a:latin typeface="Quattrocento Sans"/>
                <a:ea typeface="Quattrocento Sans"/>
                <a:cs typeface="Quattrocento Sans"/>
                <a:sym typeface="Quattrocento Sans"/>
              </a:rPr>
              <a:t> - General health condition (Factor with 5 levels Excellent, Very good,Good, Fair or Poor)</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sz="2000">
                <a:solidFill>
                  <a:schemeClr val="dk1"/>
                </a:solidFill>
                <a:latin typeface="Quattrocento Sans"/>
                <a:ea typeface="Quattrocento Sans"/>
                <a:cs typeface="Quattrocento Sans"/>
                <a:sym typeface="Quattrocento Sans"/>
              </a:rPr>
              <a:t>HSQ500</a:t>
            </a:r>
            <a:r>
              <a:rPr lang="en-US" sz="2000">
                <a:solidFill>
                  <a:schemeClr val="dk1"/>
                </a:solidFill>
                <a:latin typeface="Quattrocento Sans"/>
                <a:ea typeface="Quattrocento Sans"/>
                <a:cs typeface="Quattrocento Sans"/>
                <a:sym typeface="Quattrocento Sans"/>
              </a:rPr>
              <a:t> - SP have head cold or chest cold (Factor with 2 level Yes or No)</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sz="2000">
                <a:solidFill>
                  <a:schemeClr val="dk1"/>
                </a:solidFill>
                <a:latin typeface="Quattrocento Sans"/>
                <a:ea typeface="Quattrocento Sans"/>
                <a:cs typeface="Quattrocento Sans"/>
                <a:sym typeface="Quattrocento Sans"/>
              </a:rPr>
              <a:t>HSQ510</a:t>
            </a:r>
            <a:r>
              <a:rPr lang="en-US" sz="2000">
                <a:solidFill>
                  <a:schemeClr val="dk1"/>
                </a:solidFill>
                <a:latin typeface="Quattrocento Sans"/>
                <a:ea typeface="Quattrocento Sans"/>
                <a:cs typeface="Quattrocento Sans"/>
                <a:sym typeface="Quattrocento Sans"/>
              </a:rPr>
              <a:t> - SP have stomach or intestinal illness? (Factor with 2 level Yes or No)</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sz="2000">
                <a:solidFill>
                  <a:schemeClr val="dk1"/>
                </a:solidFill>
                <a:latin typeface="Quattrocento Sans"/>
                <a:ea typeface="Quattrocento Sans"/>
                <a:cs typeface="Quattrocento Sans"/>
                <a:sym typeface="Quattrocento Sans"/>
              </a:rPr>
              <a:t>HSQ520</a:t>
            </a:r>
            <a:r>
              <a:rPr lang="en-US" sz="2000">
                <a:solidFill>
                  <a:schemeClr val="dk1"/>
                </a:solidFill>
                <a:latin typeface="Quattrocento Sans"/>
                <a:ea typeface="Quattrocento Sans"/>
                <a:cs typeface="Quattrocento Sans"/>
                <a:sym typeface="Quattrocento Sans"/>
              </a:rPr>
              <a:t> - SP have flu, pneumonia, ear infection? (Factor with 2 level Yes or No)</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sz="2000">
                <a:solidFill>
                  <a:schemeClr val="dk1"/>
                </a:solidFill>
                <a:latin typeface="Quattrocento Sans"/>
                <a:ea typeface="Quattrocento Sans"/>
                <a:cs typeface="Quattrocento Sans"/>
                <a:sym typeface="Quattrocento Sans"/>
              </a:rPr>
              <a:t>HSQ571</a:t>
            </a:r>
            <a:r>
              <a:rPr lang="en-US" sz="2000">
                <a:solidFill>
                  <a:schemeClr val="dk1"/>
                </a:solidFill>
                <a:latin typeface="Quattrocento Sans"/>
                <a:ea typeface="Quattrocento Sans"/>
                <a:cs typeface="Quattrocento Sans"/>
                <a:sym typeface="Quattrocento Sans"/>
              </a:rPr>
              <a:t> - SP donated blood in the past 12 months? (Factor with 2 level Yes or No)</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sz="2000">
                <a:solidFill>
                  <a:schemeClr val="dk1"/>
                </a:solidFill>
                <a:latin typeface="Quattrocento Sans"/>
                <a:ea typeface="Quattrocento Sans"/>
                <a:cs typeface="Quattrocento Sans"/>
                <a:sym typeface="Quattrocento Sans"/>
              </a:rPr>
              <a:t>OCD150</a:t>
            </a:r>
            <a:r>
              <a:rPr lang="en-US" sz="2000">
                <a:solidFill>
                  <a:schemeClr val="dk1"/>
                </a:solidFill>
                <a:latin typeface="Quattrocento Sans"/>
                <a:ea typeface="Quattrocento Sans"/>
                <a:cs typeface="Quattrocento Sans"/>
                <a:sym typeface="Quattrocento Sans"/>
              </a:rPr>
              <a:t> - Type of work done last week (Factor with 4 levels Working at a job or business, With a job or business but not at work, Looking for work, or Not working at a job or business.) </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sz="2000">
                <a:solidFill>
                  <a:schemeClr val="dk1"/>
                </a:solidFill>
                <a:latin typeface="Quattrocento Sans"/>
                <a:ea typeface="Quattrocento Sans"/>
                <a:cs typeface="Quattrocento Sans"/>
                <a:sym typeface="Quattrocento Sans"/>
              </a:rPr>
              <a:t>SLD012</a:t>
            </a:r>
            <a:r>
              <a:rPr lang="en-US" sz="2000">
                <a:solidFill>
                  <a:schemeClr val="dk1"/>
                </a:solidFill>
                <a:latin typeface="Quattrocento Sans"/>
                <a:ea typeface="Quattrocento Sans"/>
                <a:cs typeface="Quattrocento Sans"/>
                <a:sym typeface="Quattrocento Sans"/>
              </a:rPr>
              <a:t> - Sleep hours - weekdays or workdays (Number from 2 to 14)</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sz="2000">
                <a:solidFill>
                  <a:schemeClr val="dk1"/>
                </a:solidFill>
                <a:latin typeface="Quattrocento Sans"/>
                <a:ea typeface="Quattrocento Sans"/>
                <a:cs typeface="Quattrocento Sans"/>
                <a:sym typeface="Quattrocento Sans"/>
              </a:rPr>
              <a:t>SLD013</a:t>
            </a:r>
            <a:r>
              <a:rPr lang="en-US" sz="2000">
                <a:solidFill>
                  <a:schemeClr val="dk1"/>
                </a:solidFill>
                <a:latin typeface="Quattrocento Sans"/>
                <a:ea typeface="Quattrocento Sans"/>
                <a:cs typeface="Quattrocento Sans"/>
                <a:sym typeface="Quattrocento Sans"/>
              </a:rPr>
              <a:t> - Sleep hours - weekends (Number from 2 to 14)</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sz="2000">
                <a:solidFill>
                  <a:schemeClr val="dk1"/>
                </a:solidFill>
                <a:latin typeface="Quattrocento Sans"/>
                <a:ea typeface="Quattrocento Sans"/>
                <a:cs typeface="Quattrocento Sans"/>
                <a:sym typeface="Quattrocento Sans"/>
              </a:rPr>
              <a:t>SLQ030</a:t>
            </a:r>
            <a:r>
              <a:rPr lang="en-US" sz="2000">
                <a:solidFill>
                  <a:schemeClr val="dk1"/>
                </a:solidFill>
                <a:latin typeface="Quattrocento Sans"/>
                <a:ea typeface="Quattrocento Sans"/>
                <a:cs typeface="Quattrocento Sans"/>
                <a:sym typeface="Quattrocento Sans"/>
              </a:rPr>
              <a:t> - How often do you snore? (Factor with 4 levels Never, Rarely, Occasionally or Frequently)</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sz="2000">
                <a:solidFill>
                  <a:schemeClr val="dk1"/>
                </a:solidFill>
                <a:latin typeface="Quattrocento Sans"/>
                <a:ea typeface="Quattrocento Sans"/>
                <a:cs typeface="Quattrocento Sans"/>
                <a:sym typeface="Quattrocento Sans"/>
              </a:rPr>
              <a:t>SMQ020</a:t>
            </a:r>
            <a:r>
              <a:rPr lang="en-US" sz="2000">
                <a:solidFill>
                  <a:schemeClr val="dk1"/>
                </a:solidFill>
                <a:latin typeface="Quattrocento Sans"/>
                <a:ea typeface="Quattrocento Sans"/>
                <a:cs typeface="Quattrocento Sans"/>
                <a:sym typeface="Quattrocento Sans"/>
              </a:rPr>
              <a:t> - Smoked at least 100 cigarettes in life (Factor with 2 level Yes or No)</a:t>
            </a:r>
            <a:endParaRPr sz="2600">
              <a:solidFill>
                <a:schemeClr val="lt1"/>
              </a:solidFill>
              <a:latin typeface="Quattrocento Sans"/>
              <a:ea typeface="Quattrocento Sans"/>
              <a:cs typeface="Quattrocento Sans"/>
              <a:sym typeface="Quattrocento Sans"/>
            </a:endParaRPr>
          </a:p>
        </p:txBody>
      </p:sp>
      <p:sp>
        <p:nvSpPr>
          <p:cNvPr id="257" name="Google Shape;257;g8562f0c781_0_10"/>
          <p:cNvSpPr txBox="1"/>
          <p:nvPr/>
        </p:nvSpPr>
        <p:spPr>
          <a:xfrm>
            <a:off x="594803" y="1106905"/>
            <a:ext cx="10789200" cy="910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000">
                <a:solidFill>
                  <a:schemeClr val="dk1"/>
                </a:solidFill>
                <a:latin typeface="Quattrocento Sans"/>
                <a:ea typeface="Quattrocento Sans"/>
                <a:cs typeface="Quattrocento Sans"/>
                <a:sym typeface="Quattrocento Sans"/>
              </a:rPr>
              <a:t>We analyzed data from 8 Current Health Status, 2 Occupation, 10 Sleep Disorders and 5 Smoking indicators as predictors to the </a:t>
            </a:r>
            <a:r>
              <a:rPr lang="en-US" sz="2000">
                <a:solidFill>
                  <a:schemeClr val="dk1"/>
                </a:solidFill>
                <a:latin typeface="Quattrocento Sans"/>
                <a:ea typeface="Quattrocento Sans"/>
                <a:cs typeface="Quattrocento Sans"/>
                <a:sym typeface="Quattrocento Sans"/>
              </a:rPr>
              <a:t>aggregate</a:t>
            </a:r>
            <a:r>
              <a:rPr lang="en-US" sz="2000">
                <a:solidFill>
                  <a:schemeClr val="dk1"/>
                </a:solidFill>
                <a:latin typeface="Quattrocento Sans"/>
                <a:ea typeface="Quattrocento Sans"/>
                <a:cs typeface="Quattrocento Sans"/>
                <a:sym typeface="Quattrocento Sans"/>
              </a:rPr>
              <a:t> of </a:t>
            </a:r>
            <a:r>
              <a:rPr lang="en-US" sz="2000">
                <a:solidFill>
                  <a:schemeClr val="dk1"/>
                </a:solidFill>
                <a:latin typeface="Quattrocento Sans"/>
                <a:ea typeface="Quattrocento Sans"/>
                <a:cs typeface="Quattrocento Sans"/>
                <a:sym typeface="Quattrocento Sans"/>
              </a:rPr>
              <a:t>9 Mental Health indicators. From the initial set of predictor variables we selected the following showing the highest correlation coefficients:</a:t>
            </a:r>
            <a:endParaRPr b="1" sz="2000">
              <a:solidFill>
                <a:srgbClr val="FF0000"/>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1" name="Shape 261"/>
        <p:cNvGrpSpPr/>
        <p:nvPr/>
      </p:nvGrpSpPr>
      <p:grpSpPr>
        <a:xfrm>
          <a:off x="0" y="0"/>
          <a:ext cx="0" cy="0"/>
          <a:chOff x="0" y="0"/>
          <a:chExt cx="0" cy="0"/>
        </a:xfrm>
      </p:grpSpPr>
      <p:sp>
        <p:nvSpPr>
          <p:cNvPr id="262" name="Google Shape;262;g8562f0c781_0_20"/>
          <p:cNvSpPr/>
          <p:nvPr/>
        </p:nvSpPr>
        <p:spPr>
          <a:xfrm>
            <a:off x="0" y="0"/>
            <a:ext cx="12192000" cy="2827500"/>
          </a:xfrm>
          <a:prstGeom prst="rect">
            <a:avLst/>
          </a:prstGeom>
          <a:gradFill>
            <a:gsLst>
              <a:gs pos="0">
                <a:schemeClr val="accent2"/>
              </a:gs>
              <a:gs pos="25000">
                <a:schemeClr val="accent2"/>
              </a:gs>
              <a:gs pos="94000">
                <a:schemeClr val="accent1"/>
              </a:gs>
              <a:gs pos="100000">
                <a:schemeClr val="accent1"/>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3" name="Google Shape;263;g8562f0c781_0_20"/>
          <p:cNvPicPr preferRelativeResize="0"/>
          <p:nvPr/>
        </p:nvPicPr>
        <p:blipFill rotWithShape="1">
          <a:blip r:embed="rId3">
            <a:alphaModFix/>
          </a:blip>
          <a:srcRect b="33968" l="0" r="0" t="45715"/>
          <a:stretch/>
        </p:blipFill>
        <p:spPr>
          <a:xfrm>
            <a:off x="0" y="1217573"/>
            <a:ext cx="12192000" cy="1395066"/>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264" name="Google Shape;264;g8562f0c781_0_20"/>
          <p:cNvSpPr txBox="1"/>
          <p:nvPr>
            <p:ph type="title"/>
          </p:nvPr>
        </p:nvSpPr>
        <p:spPr>
          <a:xfrm>
            <a:off x="594803" y="9"/>
            <a:ext cx="10579500" cy="1015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Predicting Mood Disorder</a:t>
            </a:r>
            <a:endParaRPr/>
          </a:p>
        </p:txBody>
      </p:sp>
      <p:sp>
        <p:nvSpPr>
          <p:cNvPr id="265" name="Google Shape;265;g8562f0c781_0_20"/>
          <p:cNvSpPr/>
          <p:nvPr/>
        </p:nvSpPr>
        <p:spPr>
          <a:xfrm>
            <a:off x="0" y="2612650"/>
            <a:ext cx="12189000" cy="4122000"/>
          </a:xfrm>
          <a:prstGeom prst="rect">
            <a:avLst/>
          </a:prstGeom>
          <a:solidFill>
            <a:srgbClr val="FFFFFF"/>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sz="2600">
              <a:solidFill>
                <a:schemeClr val="lt1"/>
              </a:solidFill>
              <a:latin typeface="Calibri"/>
              <a:ea typeface="Calibri"/>
              <a:cs typeface="Calibri"/>
              <a:sym typeface="Calibri"/>
            </a:endParaRPr>
          </a:p>
        </p:txBody>
      </p:sp>
      <p:sp>
        <p:nvSpPr>
          <p:cNvPr id="266" name="Google Shape;266;g8562f0c781_0_20"/>
          <p:cNvSpPr txBox="1"/>
          <p:nvPr/>
        </p:nvSpPr>
        <p:spPr>
          <a:xfrm>
            <a:off x="594800" y="637650"/>
            <a:ext cx="10789200" cy="1552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US" sz="1900">
                <a:latin typeface="Quattrocento Sans"/>
                <a:ea typeface="Quattrocento Sans"/>
                <a:cs typeface="Quattrocento Sans"/>
                <a:sym typeface="Quattrocento Sans"/>
              </a:rPr>
              <a:t>We used the predictors to generate a Binomial Logistic </a:t>
            </a:r>
            <a:r>
              <a:rPr lang="en-US" sz="1900">
                <a:latin typeface="Quattrocento Sans"/>
                <a:ea typeface="Quattrocento Sans"/>
                <a:cs typeface="Quattrocento Sans"/>
                <a:sym typeface="Quattrocento Sans"/>
              </a:rPr>
              <a:t>Regression</a:t>
            </a:r>
            <a:r>
              <a:rPr lang="en-US" sz="1900">
                <a:latin typeface="Quattrocento Sans"/>
                <a:ea typeface="Quattrocento Sans"/>
                <a:cs typeface="Quattrocento Sans"/>
                <a:sym typeface="Quattrocento Sans"/>
              </a:rPr>
              <a:t> Model that could predict if a person was experiencing a Mood Disorder or not. Instead of predicting a </a:t>
            </a:r>
            <a:r>
              <a:rPr lang="en-US" sz="1900">
                <a:latin typeface="Quattrocento Sans"/>
                <a:ea typeface="Quattrocento Sans"/>
                <a:cs typeface="Quattrocento Sans"/>
                <a:sym typeface="Quattrocento Sans"/>
              </a:rPr>
              <a:t>continuous</a:t>
            </a:r>
            <a:r>
              <a:rPr lang="en-US" sz="1900">
                <a:latin typeface="Quattrocento Sans"/>
                <a:ea typeface="Quattrocento Sans"/>
                <a:cs typeface="Quattrocento Sans"/>
                <a:sym typeface="Quattrocento Sans"/>
              </a:rPr>
              <a:t> response, as is the case of Linear </a:t>
            </a:r>
            <a:r>
              <a:rPr lang="en-US" sz="1900">
                <a:latin typeface="Quattrocento Sans"/>
                <a:ea typeface="Quattrocento Sans"/>
                <a:cs typeface="Quattrocento Sans"/>
                <a:sym typeface="Quattrocento Sans"/>
              </a:rPr>
              <a:t>Regression</a:t>
            </a:r>
            <a:r>
              <a:rPr lang="en-US" sz="1900">
                <a:latin typeface="Quattrocento Sans"/>
                <a:ea typeface="Quattrocento Sans"/>
                <a:cs typeface="Quattrocento Sans"/>
                <a:sym typeface="Quattrocento Sans"/>
              </a:rPr>
              <a:t>, </a:t>
            </a:r>
            <a:r>
              <a:rPr lang="en-US" sz="1900">
                <a:latin typeface="Quattrocento Sans"/>
                <a:ea typeface="Quattrocento Sans"/>
                <a:cs typeface="Quattrocento Sans"/>
                <a:sym typeface="Quattrocento Sans"/>
              </a:rPr>
              <a:t>Logistic</a:t>
            </a:r>
            <a:r>
              <a:rPr lang="en-US" sz="1900">
                <a:latin typeface="Quattrocento Sans"/>
                <a:ea typeface="Quattrocento Sans"/>
                <a:cs typeface="Quattrocento Sans"/>
                <a:sym typeface="Quattrocento Sans"/>
              </a:rPr>
              <a:t> Regression will generate the probability of the response being one of a categorical set of states. In our case, Yes or No experiencing a Mood Disorder.</a:t>
            </a:r>
            <a:endParaRPr sz="1900">
              <a:latin typeface="Quattrocento Sans"/>
              <a:ea typeface="Quattrocento Sans"/>
              <a:cs typeface="Quattrocento Sans"/>
              <a:sym typeface="Quattrocento Sans"/>
            </a:endParaRPr>
          </a:p>
        </p:txBody>
      </p:sp>
      <p:sp>
        <p:nvSpPr>
          <p:cNvPr id="267" name="Google Shape;267;g8562f0c781_0_20"/>
          <p:cNvSpPr txBox="1"/>
          <p:nvPr/>
        </p:nvSpPr>
        <p:spPr>
          <a:xfrm>
            <a:off x="5926992" y="3077184"/>
            <a:ext cx="3499200" cy="371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g8562f0c781_0_20"/>
          <p:cNvPicPr preferRelativeResize="0"/>
          <p:nvPr/>
        </p:nvPicPr>
        <p:blipFill rotWithShape="1">
          <a:blip r:embed="rId4">
            <a:alphaModFix/>
          </a:blip>
          <a:srcRect b="0" l="4151" r="2963" t="0"/>
          <a:stretch/>
        </p:blipFill>
        <p:spPr>
          <a:xfrm>
            <a:off x="0" y="3011500"/>
            <a:ext cx="6993749" cy="3846499"/>
          </a:xfrm>
          <a:prstGeom prst="rect">
            <a:avLst/>
          </a:prstGeom>
          <a:noFill/>
          <a:ln>
            <a:noFill/>
          </a:ln>
        </p:spPr>
      </p:pic>
      <p:pic>
        <p:nvPicPr>
          <p:cNvPr id="269" name="Google Shape;269;g8562f0c781_0_20"/>
          <p:cNvPicPr preferRelativeResize="0"/>
          <p:nvPr/>
        </p:nvPicPr>
        <p:blipFill>
          <a:blip r:embed="rId5">
            <a:alphaModFix/>
          </a:blip>
          <a:stretch>
            <a:fillRect/>
          </a:stretch>
        </p:blipFill>
        <p:spPr>
          <a:xfrm>
            <a:off x="6750225" y="3631438"/>
            <a:ext cx="5438775" cy="2914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3" name="Shape 273"/>
        <p:cNvGrpSpPr/>
        <p:nvPr/>
      </p:nvGrpSpPr>
      <p:grpSpPr>
        <a:xfrm>
          <a:off x="0" y="0"/>
          <a:ext cx="0" cy="0"/>
          <a:chOff x="0" y="0"/>
          <a:chExt cx="0" cy="0"/>
        </a:xfrm>
      </p:grpSpPr>
      <p:sp>
        <p:nvSpPr>
          <p:cNvPr id="274" name="Google Shape;274;g8562f0c781_0_32"/>
          <p:cNvSpPr/>
          <p:nvPr/>
        </p:nvSpPr>
        <p:spPr>
          <a:xfrm>
            <a:off x="0" y="0"/>
            <a:ext cx="12192000" cy="2827500"/>
          </a:xfrm>
          <a:prstGeom prst="rect">
            <a:avLst/>
          </a:prstGeom>
          <a:gradFill>
            <a:gsLst>
              <a:gs pos="0">
                <a:schemeClr val="accent2"/>
              </a:gs>
              <a:gs pos="25000">
                <a:schemeClr val="accent2"/>
              </a:gs>
              <a:gs pos="94000">
                <a:schemeClr val="accent1"/>
              </a:gs>
              <a:gs pos="100000">
                <a:schemeClr val="accent1"/>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5" name="Google Shape;275;g8562f0c781_0_32"/>
          <p:cNvPicPr preferRelativeResize="0"/>
          <p:nvPr/>
        </p:nvPicPr>
        <p:blipFill rotWithShape="1">
          <a:blip r:embed="rId3">
            <a:alphaModFix/>
          </a:blip>
          <a:srcRect b="33968" l="0" r="0" t="45715"/>
          <a:stretch/>
        </p:blipFill>
        <p:spPr>
          <a:xfrm>
            <a:off x="0" y="1217573"/>
            <a:ext cx="12192000" cy="1395066"/>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276" name="Google Shape;276;g8562f0c781_0_32"/>
          <p:cNvSpPr txBox="1"/>
          <p:nvPr>
            <p:ph type="title"/>
          </p:nvPr>
        </p:nvSpPr>
        <p:spPr>
          <a:xfrm>
            <a:off x="594803" y="202284"/>
            <a:ext cx="10579500" cy="1015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Predicting Mood Disorder</a:t>
            </a:r>
            <a:endParaRPr/>
          </a:p>
        </p:txBody>
      </p:sp>
      <p:sp>
        <p:nvSpPr>
          <p:cNvPr id="277" name="Google Shape;277;g8562f0c781_0_32"/>
          <p:cNvSpPr/>
          <p:nvPr/>
        </p:nvSpPr>
        <p:spPr>
          <a:xfrm>
            <a:off x="8158425" y="2612650"/>
            <a:ext cx="4030500" cy="4122000"/>
          </a:xfrm>
          <a:prstGeom prst="rect">
            <a:avLst/>
          </a:prstGeom>
          <a:solidFill>
            <a:srgbClr val="FFFFFF"/>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b="1" lang="en-US" sz="1600" u="sng">
                <a:solidFill>
                  <a:schemeClr val="dk1"/>
                </a:solidFill>
                <a:latin typeface="Quattrocento Sans"/>
                <a:ea typeface="Quattrocento Sans"/>
                <a:cs typeface="Quattrocento Sans"/>
                <a:sym typeface="Quattrocento Sans"/>
              </a:rPr>
              <a:t>The Top 4 Predictors:</a:t>
            </a:r>
            <a:endParaRPr b="1" sz="1600" u="sng">
              <a:solidFill>
                <a:schemeClr val="dk1"/>
              </a:solidFill>
              <a:latin typeface="Quattrocento Sans"/>
              <a:ea typeface="Quattrocento Sans"/>
              <a:cs typeface="Quattrocento Sans"/>
              <a:sym typeface="Quattrocento Sans"/>
            </a:endParaRPr>
          </a:p>
          <a:p>
            <a:pPr indent="0" lvl="0" marL="0" rtl="0" algn="l">
              <a:spcBef>
                <a:spcPts val="0"/>
              </a:spcBef>
              <a:spcAft>
                <a:spcPts val="0"/>
              </a:spcAft>
              <a:buSzPts val="1100"/>
              <a:buNone/>
            </a:pPr>
            <a:r>
              <a:t/>
            </a:r>
            <a:endParaRPr b="1" sz="1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SzPts val="1100"/>
              <a:buNone/>
            </a:pPr>
            <a:r>
              <a:rPr b="1" lang="en-US" sz="1600">
                <a:solidFill>
                  <a:schemeClr val="dk1"/>
                </a:solidFill>
                <a:latin typeface="Quattrocento Sans"/>
                <a:ea typeface="Quattrocento Sans"/>
                <a:cs typeface="Quattrocento Sans"/>
                <a:sym typeface="Quattrocento Sans"/>
              </a:rPr>
              <a:t>HSD010</a:t>
            </a:r>
            <a:r>
              <a:rPr lang="en-US" sz="1600">
                <a:solidFill>
                  <a:schemeClr val="dk1"/>
                </a:solidFill>
                <a:latin typeface="Quattrocento Sans"/>
                <a:ea typeface="Quattrocento Sans"/>
                <a:cs typeface="Quattrocento Sans"/>
                <a:sym typeface="Quattrocento Sans"/>
              </a:rPr>
              <a:t> - General health condition (Factor with 5 levels Excellent, Very good,Good, Fair or Poor)</a:t>
            </a:r>
            <a:endParaRPr sz="1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SzPts val="1100"/>
              <a:buNone/>
            </a:pPr>
            <a:r>
              <a:rPr b="1" lang="en-US" sz="1600">
                <a:solidFill>
                  <a:schemeClr val="dk1"/>
                </a:solidFill>
                <a:latin typeface="Quattrocento Sans"/>
                <a:ea typeface="Quattrocento Sans"/>
                <a:cs typeface="Quattrocento Sans"/>
                <a:sym typeface="Quattrocento Sans"/>
              </a:rPr>
              <a:t>HSQ510</a:t>
            </a:r>
            <a:r>
              <a:rPr lang="en-US" sz="1600">
                <a:solidFill>
                  <a:schemeClr val="dk1"/>
                </a:solidFill>
                <a:latin typeface="Quattrocento Sans"/>
                <a:ea typeface="Quattrocento Sans"/>
                <a:cs typeface="Quattrocento Sans"/>
                <a:sym typeface="Quattrocento Sans"/>
              </a:rPr>
              <a:t> - SP have stomach or intestinal illness? (Factor with 2 level Yes or No)</a:t>
            </a:r>
            <a:endParaRPr sz="1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SzPts val="1100"/>
              <a:buNone/>
            </a:pPr>
            <a:r>
              <a:rPr b="1" lang="en-US" sz="1600">
                <a:solidFill>
                  <a:schemeClr val="dk1"/>
                </a:solidFill>
                <a:latin typeface="Quattrocento Sans"/>
                <a:ea typeface="Quattrocento Sans"/>
                <a:cs typeface="Quattrocento Sans"/>
                <a:sym typeface="Quattrocento Sans"/>
              </a:rPr>
              <a:t>HSQ500</a:t>
            </a:r>
            <a:r>
              <a:rPr lang="en-US" sz="1600">
                <a:solidFill>
                  <a:schemeClr val="dk1"/>
                </a:solidFill>
                <a:latin typeface="Quattrocento Sans"/>
                <a:ea typeface="Quattrocento Sans"/>
                <a:cs typeface="Quattrocento Sans"/>
                <a:sym typeface="Quattrocento Sans"/>
              </a:rPr>
              <a:t> - SP have head cold or chest cold (Factor with 2 level Yes or No)</a:t>
            </a:r>
            <a:endParaRPr sz="1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SzPts val="1100"/>
              <a:buNone/>
            </a:pPr>
            <a:r>
              <a:rPr b="1" lang="en-US" sz="1600">
                <a:solidFill>
                  <a:schemeClr val="dk1"/>
                </a:solidFill>
                <a:latin typeface="Quattrocento Sans"/>
                <a:ea typeface="Quattrocento Sans"/>
                <a:cs typeface="Quattrocento Sans"/>
                <a:sym typeface="Quattrocento Sans"/>
              </a:rPr>
              <a:t>OCD150</a:t>
            </a:r>
            <a:r>
              <a:rPr lang="en-US" sz="1600">
                <a:solidFill>
                  <a:schemeClr val="dk1"/>
                </a:solidFill>
                <a:latin typeface="Quattrocento Sans"/>
                <a:ea typeface="Quattrocento Sans"/>
                <a:cs typeface="Quattrocento Sans"/>
                <a:sym typeface="Quattrocento Sans"/>
              </a:rPr>
              <a:t> - Type of work done last week (Factor with 4 levels Working at a job or business, With a job or business but not at work, Looking for work, or Not working at a job or business.) </a:t>
            </a:r>
            <a:endParaRPr sz="1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SzPts val="1100"/>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sz="2600">
              <a:solidFill>
                <a:schemeClr val="lt1"/>
              </a:solidFill>
              <a:latin typeface="Calibri"/>
              <a:ea typeface="Calibri"/>
              <a:cs typeface="Calibri"/>
              <a:sym typeface="Calibri"/>
            </a:endParaRPr>
          </a:p>
        </p:txBody>
      </p:sp>
      <p:sp>
        <p:nvSpPr>
          <p:cNvPr id="278" name="Google Shape;278;g8562f0c781_0_32"/>
          <p:cNvSpPr txBox="1"/>
          <p:nvPr/>
        </p:nvSpPr>
        <p:spPr>
          <a:xfrm>
            <a:off x="594803" y="1106905"/>
            <a:ext cx="10789200" cy="910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US" sz="2100">
                <a:latin typeface="Quattrocento Sans"/>
                <a:ea typeface="Quattrocento Sans"/>
                <a:cs typeface="Quattrocento Sans"/>
                <a:sym typeface="Quattrocento Sans"/>
              </a:rPr>
              <a:t>Using our logistic model we calculated the most </a:t>
            </a:r>
            <a:r>
              <a:rPr lang="en-US" sz="2100">
                <a:latin typeface="Quattrocento Sans"/>
                <a:ea typeface="Quattrocento Sans"/>
                <a:cs typeface="Quattrocento Sans"/>
                <a:sym typeface="Quattrocento Sans"/>
              </a:rPr>
              <a:t>significant</a:t>
            </a:r>
            <a:r>
              <a:rPr lang="en-US" sz="2100">
                <a:latin typeface="Quattrocento Sans"/>
                <a:ea typeface="Quattrocento Sans"/>
                <a:cs typeface="Quattrocento Sans"/>
                <a:sym typeface="Quattrocento Sans"/>
              </a:rPr>
              <a:t> predictor</a:t>
            </a:r>
            <a:r>
              <a:rPr lang="en-US" sz="2100">
                <a:latin typeface="Quattrocento Sans"/>
                <a:ea typeface="Quattrocento Sans"/>
                <a:cs typeface="Quattrocento Sans"/>
                <a:sym typeface="Quattrocento Sans"/>
              </a:rPr>
              <a:t> variables</a:t>
            </a:r>
            <a:r>
              <a:rPr lang="en-US" sz="2100">
                <a:latin typeface="Quattrocento Sans"/>
                <a:ea typeface="Quattrocento Sans"/>
                <a:cs typeface="Quattrocento Sans"/>
                <a:sym typeface="Quattrocento Sans"/>
              </a:rPr>
              <a:t> with the highest statistical </a:t>
            </a:r>
            <a:r>
              <a:rPr lang="en-US" sz="2100">
                <a:latin typeface="Quattrocento Sans"/>
                <a:ea typeface="Quattrocento Sans"/>
                <a:cs typeface="Quattrocento Sans"/>
                <a:sym typeface="Quattrocento Sans"/>
              </a:rPr>
              <a:t>significance</a:t>
            </a:r>
            <a:r>
              <a:rPr lang="en-US" sz="2100">
                <a:latin typeface="Quattrocento Sans"/>
                <a:ea typeface="Quattrocento Sans"/>
                <a:cs typeface="Quattrocento Sans"/>
                <a:sym typeface="Quattrocento Sans"/>
              </a:rPr>
              <a:t> in determining the likely Yes/No Mood Disorder state of a person.</a:t>
            </a:r>
            <a:endParaRPr sz="2100">
              <a:latin typeface="Quattrocento Sans"/>
              <a:ea typeface="Quattrocento Sans"/>
              <a:cs typeface="Quattrocento Sans"/>
              <a:sym typeface="Quattrocento Sans"/>
            </a:endParaRPr>
          </a:p>
        </p:txBody>
      </p:sp>
      <p:pic>
        <p:nvPicPr>
          <p:cNvPr id="279" name="Google Shape;279;g8562f0c781_0_32"/>
          <p:cNvPicPr preferRelativeResize="0"/>
          <p:nvPr/>
        </p:nvPicPr>
        <p:blipFill>
          <a:blip r:embed="rId4">
            <a:alphaModFix/>
          </a:blip>
          <a:stretch>
            <a:fillRect/>
          </a:stretch>
        </p:blipFill>
        <p:spPr>
          <a:xfrm>
            <a:off x="68450" y="2198050"/>
            <a:ext cx="7931850" cy="4659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3" name="Shape 283"/>
        <p:cNvGrpSpPr/>
        <p:nvPr/>
      </p:nvGrpSpPr>
      <p:grpSpPr>
        <a:xfrm>
          <a:off x="0" y="0"/>
          <a:ext cx="0" cy="0"/>
          <a:chOff x="0" y="0"/>
          <a:chExt cx="0" cy="0"/>
        </a:xfrm>
      </p:grpSpPr>
      <p:sp>
        <p:nvSpPr>
          <p:cNvPr id="284" name="Google Shape;284;g8562f0c781_0_56"/>
          <p:cNvSpPr/>
          <p:nvPr/>
        </p:nvSpPr>
        <p:spPr>
          <a:xfrm>
            <a:off x="68450" y="-214850"/>
            <a:ext cx="12192000" cy="2827500"/>
          </a:xfrm>
          <a:prstGeom prst="rect">
            <a:avLst/>
          </a:prstGeom>
          <a:gradFill>
            <a:gsLst>
              <a:gs pos="0">
                <a:schemeClr val="accent2"/>
              </a:gs>
              <a:gs pos="25000">
                <a:schemeClr val="accent2"/>
              </a:gs>
              <a:gs pos="94000">
                <a:schemeClr val="accent1"/>
              </a:gs>
              <a:gs pos="100000">
                <a:schemeClr val="accent1"/>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85" name="Google Shape;285;g8562f0c781_0_56"/>
          <p:cNvPicPr preferRelativeResize="0"/>
          <p:nvPr/>
        </p:nvPicPr>
        <p:blipFill rotWithShape="1">
          <a:blip r:embed="rId3">
            <a:alphaModFix/>
          </a:blip>
          <a:srcRect b="33968" l="0" r="0" t="45715"/>
          <a:stretch/>
        </p:blipFill>
        <p:spPr>
          <a:xfrm>
            <a:off x="0" y="1217573"/>
            <a:ext cx="12192000" cy="1395066"/>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286" name="Google Shape;286;g8562f0c781_0_56"/>
          <p:cNvSpPr txBox="1"/>
          <p:nvPr>
            <p:ph type="title"/>
          </p:nvPr>
        </p:nvSpPr>
        <p:spPr>
          <a:xfrm>
            <a:off x="594803" y="202284"/>
            <a:ext cx="10579500" cy="1015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Concluding Remarks...</a:t>
            </a:r>
            <a:endParaRPr/>
          </a:p>
        </p:txBody>
      </p:sp>
      <p:sp>
        <p:nvSpPr>
          <p:cNvPr id="287" name="Google Shape;287;g8562f0c781_0_56"/>
          <p:cNvSpPr txBox="1"/>
          <p:nvPr/>
        </p:nvSpPr>
        <p:spPr>
          <a:xfrm>
            <a:off x="621050" y="2348525"/>
            <a:ext cx="10527000" cy="4056600"/>
          </a:xfrm>
          <a:prstGeom prst="rect">
            <a:avLst/>
          </a:prstGeom>
          <a:noFill/>
          <a:ln>
            <a:noFill/>
          </a:ln>
        </p:spPr>
        <p:txBody>
          <a:bodyPr anchorCtr="0" anchor="t" bIns="91425" lIns="91425" spcFirstLastPara="1" rIns="91425" wrap="square" tIns="91425">
            <a:noAutofit/>
          </a:bodyPr>
          <a:lstStyle/>
          <a:p>
            <a:pPr indent="-247650" lvl="1" marL="685800" rtl="0" algn="l">
              <a:lnSpc>
                <a:spcPct val="90000"/>
              </a:lnSpc>
              <a:spcBef>
                <a:spcPts val="1000"/>
              </a:spcBef>
              <a:spcAft>
                <a:spcPts val="0"/>
              </a:spcAft>
              <a:buClr>
                <a:srgbClr val="595959"/>
              </a:buClr>
              <a:buSzPts val="1500"/>
              <a:buFont typeface="Quattrocento Sans"/>
              <a:buChar char="•"/>
            </a:pPr>
            <a:r>
              <a:rPr lang="en-US" sz="1700">
                <a:solidFill>
                  <a:srgbClr val="595959"/>
                </a:solidFill>
                <a:latin typeface="Quattrocento Sans"/>
                <a:ea typeface="Quattrocento Sans"/>
                <a:cs typeface="Quattrocento Sans"/>
                <a:sym typeface="Quattrocento Sans"/>
              </a:rPr>
              <a:t>In this quasi-experimental study, we observed that:</a:t>
            </a:r>
            <a:endParaRPr sz="1700">
              <a:solidFill>
                <a:srgbClr val="595959"/>
              </a:solidFill>
              <a:latin typeface="Quattrocento Sans"/>
              <a:ea typeface="Quattrocento Sans"/>
              <a:cs typeface="Quattrocento Sans"/>
              <a:sym typeface="Quattrocento Sans"/>
            </a:endParaRPr>
          </a:p>
          <a:p>
            <a:pPr indent="0" lvl="0" marL="1143000" rtl="0" algn="l">
              <a:lnSpc>
                <a:spcPct val="90000"/>
              </a:lnSpc>
              <a:spcBef>
                <a:spcPts val="500"/>
              </a:spcBef>
              <a:spcAft>
                <a:spcPts val="0"/>
              </a:spcAft>
              <a:buNone/>
            </a:pPr>
            <a:r>
              <a:t/>
            </a:r>
            <a:endParaRPr sz="1500">
              <a:solidFill>
                <a:srgbClr val="595959"/>
              </a:solidFill>
              <a:latin typeface="Quattrocento Sans"/>
              <a:ea typeface="Quattrocento Sans"/>
              <a:cs typeface="Quattrocento Sans"/>
              <a:sym typeface="Quattrocento Sans"/>
            </a:endParaRPr>
          </a:p>
          <a:p>
            <a:pPr indent="-247650" lvl="2" marL="1143000" rtl="0" algn="l">
              <a:lnSpc>
                <a:spcPct val="90000"/>
              </a:lnSpc>
              <a:spcBef>
                <a:spcPts val="500"/>
              </a:spcBef>
              <a:spcAft>
                <a:spcPts val="0"/>
              </a:spcAft>
              <a:buClr>
                <a:srgbClr val="595959"/>
              </a:buClr>
              <a:buSzPts val="1500"/>
              <a:buFont typeface="Quattrocento Sans"/>
              <a:buChar char="•"/>
            </a:pPr>
            <a:r>
              <a:rPr lang="en-US" sz="1500">
                <a:solidFill>
                  <a:srgbClr val="595959"/>
                </a:solidFill>
                <a:latin typeface="Quattrocento Sans"/>
                <a:ea typeface="Quattrocento Sans"/>
                <a:cs typeface="Quattrocento Sans"/>
                <a:sym typeface="Quattrocento Sans"/>
              </a:rPr>
              <a:t>Individuals suffer from chronic fatigue, sleepiness, tend to have a higher incidence of depression.</a:t>
            </a:r>
            <a:endParaRPr sz="1500">
              <a:solidFill>
                <a:srgbClr val="595959"/>
              </a:solidFill>
              <a:latin typeface="Quattrocento Sans"/>
              <a:ea typeface="Quattrocento Sans"/>
              <a:cs typeface="Quattrocento Sans"/>
              <a:sym typeface="Quattrocento Sans"/>
            </a:endParaRPr>
          </a:p>
          <a:p>
            <a:pPr indent="-247650" lvl="2" marL="1143000" rtl="0" algn="l">
              <a:lnSpc>
                <a:spcPct val="90000"/>
              </a:lnSpc>
              <a:spcBef>
                <a:spcPts val="0"/>
              </a:spcBef>
              <a:spcAft>
                <a:spcPts val="0"/>
              </a:spcAft>
              <a:buClr>
                <a:srgbClr val="595959"/>
              </a:buClr>
              <a:buSzPts val="1500"/>
              <a:buFont typeface="Quattrocento Sans"/>
              <a:buChar char="•"/>
            </a:pPr>
            <a:r>
              <a:rPr lang="en-US" sz="1500">
                <a:solidFill>
                  <a:srgbClr val="595959"/>
                </a:solidFill>
                <a:latin typeface="Quattrocento Sans"/>
                <a:ea typeface="Quattrocento Sans"/>
                <a:cs typeface="Quattrocento Sans"/>
                <a:sym typeface="Quattrocento Sans"/>
              </a:rPr>
              <a:t>Healthy individuals tend to be have a lower incidence of depression.</a:t>
            </a:r>
            <a:endParaRPr sz="1500">
              <a:solidFill>
                <a:srgbClr val="595959"/>
              </a:solidFill>
              <a:latin typeface="Quattrocento Sans"/>
              <a:ea typeface="Quattrocento Sans"/>
              <a:cs typeface="Quattrocento Sans"/>
              <a:sym typeface="Quattrocento Sans"/>
            </a:endParaRPr>
          </a:p>
          <a:p>
            <a:pPr indent="-247650" lvl="2" marL="1143000" rtl="0" algn="l">
              <a:lnSpc>
                <a:spcPct val="90000"/>
              </a:lnSpc>
              <a:spcBef>
                <a:spcPts val="0"/>
              </a:spcBef>
              <a:spcAft>
                <a:spcPts val="0"/>
              </a:spcAft>
              <a:buClr>
                <a:srgbClr val="595959"/>
              </a:buClr>
              <a:buSzPts val="1500"/>
              <a:buFont typeface="Quattrocento Sans"/>
              <a:buChar char="•"/>
            </a:pPr>
            <a:r>
              <a:rPr lang="en-US" sz="1500">
                <a:solidFill>
                  <a:srgbClr val="595959"/>
                </a:solidFill>
                <a:latin typeface="Quattrocento Sans"/>
                <a:ea typeface="Quattrocento Sans"/>
                <a:cs typeface="Quattrocento Sans"/>
                <a:sym typeface="Quattrocento Sans"/>
              </a:rPr>
              <a:t>Healthy individuals tend to have a more stable and better sleep pattern/quality, and less likely to feel fatigued.</a:t>
            </a:r>
            <a:endParaRPr sz="1500">
              <a:solidFill>
                <a:srgbClr val="595959"/>
              </a:solidFill>
              <a:latin typeface="Quattrocento Sans"/>
              <a:ea typeface="Quattrocento Sans"/>
              <a:cs typeface="Quattrocento Sans"/>
              <a:sym typeface="Quattrocento Sans"/>
            </a:endParaRPr>
          </a:p>
          <a:p>
            <a:pPr indent="-247650" lvl="2" marL="1143000" rtl="0" algn="l">
              <a:lnSpc>
                <a:spcPct val="90000"/>
              </a:lnSpc>
              <a:spcBef>
                <a:spcPts val="0"/>
              </a:spcBef>
              <a:spcAft>
                <a:spcPts val="0"/>
              </a:spcAft>
              <a:buClr>
                <a:srgbClr val="595959"/>
              </a:buClr>
              <a:buSzPts val="1500"/>
              <a:buFont typeface="Quattrocento Sans"/>
              <a:buChar char="•"/>
            </a:pPr>
            <a:r>
              <a:rPr lang="en-US" sz="1500">
                <a:solidFill>
                  <a:srgbClr val="595959"/>
                </a:solidFill>
                <a:latin typeface="Quattrocento Sans"/>
                <a:ea typeface="Quattrocento Sans"/>
                <a:cs typeface="Quattrocento Sans"/>
                <a:sym typeface="Quattrocento Sans"/>
              </a:rPr>
              <a:t>It is natural to assume that healthy individuals feel more energetic and less fatigued throughout the day because they sleep more. Our observation did not support such claim as there’s no statistical difference between groups about hours of sleep. Rather, it’s “quality” not “quantity” of sleep that matters. </a:t>
            </a:r>
            <a:endParaRPr sz="1500">
              <a:solidFill>
                <a:srgbClr val="595959"/>
              </a:solidFill>
              <a:latin typeface="Quattrocento Sans"/>
              <a:ea typeface="Quattrocento Sans"/>
              <a:cs typeface="Quattrocento Sans"/>
              <a:sym typeface="Quattrocento Sans"/>
            </a:endParaRPr>
          </a:p>
          <a:p>
            <a:pPr indent="-247650" lvl="2" marL="1143000" rtl="0" algn="l">
              <a:lnSpc>
                <a:spcPct val="90000"/>
              </a:lnSpc>
              <a:spcBef>
                <a:spcPts val="0"/>
              </a:spcBef>
              <a:spcAft>
                <a:spcPts val="0"/>
              </a:spcAft>
              <a:buClr>
                <a:srgbClr val="595959"/>
              </a:buClr>
              <a:buSzPts val="1500"/>
              <a:buFont typeface="Quattrocento Sans"/>
              <a:buChar char="•"/>
            </a:pPr>
            <a:r>
              <a:rPr lang="en-US" sz="1500">
                <a:solidFill>
                  <a:srgbClr val="595959"/>
                </a:solidFill>
                <a:latin typeface="Quattrocento Sans"/>
                <a:ea typeface="Quattrocento Sans"/>
                <a:cs typeface="Quattrocento Sans"/>
                <a:sym typeface="Quattrocento Sans"/>
              </a:rPr>
              <a:t>Healthy individuals tend to be more psychologically resilient and establish healthy lifestyle, e.g. no smoking, have stable job, regular sleep pattern, hours, etc.</a:t>
            </a:r>
            <a:endParaRPr sz="1500">
              <a:solidFill>
                <a:srgbClr val="595959"/>
              </a:solidFill>
              <a:latin typeface="Quattrocento Sans"/>
              <a:ea typeface="Quattrocento Sans"/>
              <a:cs typeface="Quattrocento Sans"/>
              <a:sym typeface="Quattrocento Sans"/>
            </a:endParaRPr>
          </a:p>
          <a:p>
            <a:pPr indent="0" lvl="0" marL="685800" rtl="0" algn="l">
              <a:lnSpc>
                <a:spcPct val="90000"/>
              </a:lnSpc>
              <a:spcBef>
                <a:spcPts val="500"/>
              </a:spcBef>
              <a:spcAft>
                <a:spcPts val="0"/>
              </a:spcAft>
              <a:buNone/>
            </a:pPr>
            <a:r>
              <a:t/>
            </a:r>
            <a:endParaRPr sz="1500">
              <a:solidFill>
                <a:srgbClr val="595959"/>
              </a:solidFill>
              <a:latin typeface="Quattrocento Sans"/>
              <a:ea typeface="Quattrocento Sans"/>
              <a:cs typeface="Quattrocento Sans"/>
              <a:sym typeface="Quattrocento Sans"/>
            </a:endParaRPr>
          </a:p>
          <a:p>
            <a:pPr indent="-247650" lvl="1" marL="685800" rtl="0" algn="l">
              <a:lnSpc>
                <a:spcPct val="90000"/>
              </a:lnSpc>
              <a:spcBef>
                <a:spcPts val="500"/>
              </a:spcBef>
              <a:spcAft>
                <a:spcPts val="0"/>
              </a:spcAft>
              <a:buClr>
                <a:srgbClr val="595959"/>
              </a:buClr>
              <a:buSzPts val="1500"/>
              <a:buFont typeface="Quattrocento Sans"/>
              <a:buChar char="•"/>
            </a:pPr>
            <a:r>
              <a:rPr lang="en-US" sz="1500">
                <a:solidFill>
                  <a:srgbClr val="595959"/>
                </a:solidFill>
                <a:latin typeface="Quattrocento Sans"/>
                <a:ea typeface="Quattrocento Sans"/>
                <a:cs typeface="Quattrocento Sans"/>
                <a:sym typeface="Quattrocento Sans"/>
              </a:rPr>
              <a:t>Our observation concluded that changes in lifestyle would likely lead to behavioral changes that bring positive impact and alleviation in fighting against depression.</a:t>
            </a:r>
            <a:endParaRPr sz="1500">
              <a:solidFill>
                <a:srgbClr val="595959"/>
              </a:solidFill>
              <a:latin typeface="Quattrocento Sans"/>
              <a:ea typeface="Quattrocento Sans"/>
              <a:cs typeface="Quattrocento Sans"/>
              <a:sym typeface="Quattrocento Sans"/>
            </a:endParaRPr>
          </a:p>
          <a:p>
            <a:pPr indent="0" lvl="0" marL="685800" rtl="0" algn="l">
              <a:lnSpc>
                <a:spcPct val="90000"/>
              </a:lnSpc>
              <a:spcBef>
                <a:spcPts val="500"/>
              </a:spcBef>
              <a:spcAft>
                <a:spcPts val="0"/>
              </a:spcAft>
              <a:buNone/>
            </a:pPr>
            <a:r>
              <a:t/>
            </a:r>
            <a:endParaRPr sz="1500">
              <a:solidFill>
                <a:srgbClr val="595959"/>
              </a:solidFill>
              <a:latin typeface="Quattrocento Sans"/>
              <a:ea typeface="Quattrocento Sans"/>
              <a:cs typeface="Quattrocento Sans"/>
              <a:sym typeface="Quattrocento Sans"/>
            </a:endParaRPr>
          </a:p>
          <a:p>
            <a:pPr indent="-247650" lvl="1" marL="685800" rtl="0" algn="l">
              <a:lnSpc>
                <a:spcPct val="90000"/>
              </a:lnSpc>
              <a:spcBef>
                <a:spcPts val="500"/>
              </a:spcBef>
              <a:spcAft>
                <a:spcPts val="0"/>
              </a:spcAft>
              <a:buClr>
                <a:srgbClr val="595959"/>
              </a:buClr>
              <a:buSzPts val="1500"/>
              <a:buFont typeface="Quattrocento Sans"/>
              <a:buChar char="•"/>
            </a:pPr>
            <a:r>
              <a:rPr lang="en-US" sz="1500">
                <a:solidFill>
                  <a:srgbClr val="595959"/>
                </a:solidFill>
                <a:latin typeface="Quattrocento Sans"/>
                <a:ea typeface="Quattrocento Sans"/>
                <a:cs typeface="Quattrocento Sans"/>
                <a:sym typeface="Quattrocento Sans"/>
              </a:rPr>
              <a:t>In terms of predictions, it is possible to predict Mood Disorder using variables such as general health condition, stomach/intestinal illness, head/chest cold, and type of work done in the previous week.</a:t>
            </a:r>
            <a:endParaRPr sz="1500">
              <a:solidFill>
                <a:srgbClr val="595959"/>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Quattrocento Sans"/>
              <a:buNone/>
            </a:pPr>
            <a:r>
              <a:rPr lang="en-US">
                <a:latin typeface="Quattrocento Sans"/>
                <a:ea typeface="Quattrocento Sans"/>
                <a:cs typeface="Quattrocento Sans"/>
                <a:sym typeface="Quattrocento Sans"/>
              </a:rPr>
              <a:t>Highlight Summary</a:t>
            </a:r>
            <a:endParaRPr/>
          </a:p>
        </p:txBody>
      </p:sp>
      <p:sp>
        <p:nvSpPr>
          <p:cNvPr id="122" name="Google Shape;122;p2"/>
          <p:cNvSpPr txBox="1"/>
          <p:nvPr>
            <p:ph idx="1" type="body"/>
          </p:nvPr>
        </p:nvSpPr>
        <p:spPr>
          <a:xfrm>
            <a:off x="838200" y="1284725"/>
            <a:ext cx="10711800" cy="5362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595959"/>
              </a:buClr>
              <a:buSzPts val="1400"/>
              <a:buChar char="•"/>
            </a:pPr>
            <a:r>
              <a:rPr lang="en-US">
                <a:latin typeface="Quattrocento Sans"/>
                <a:ea typeface="Quattrocento Sans"/>
                <a:cs typeface="Quattrocento Sans"/>
                <a:sym typeface="Quattrocento Sans"/>
              </a:rPr>
              <a:t>According to the Anxiety and Depression Association of America (ADAA), more than 16 million Americans or about 6.7% of the US population (aged 18 or above) is affected by seasonal or chronic depression in any given year</a:t>
            </a:r>
            <a:endParaRPr/>
          </a:p>
          <a:p>
            <a:pPr indent="-228600" lvl="0" marL="228600" rtl="0" algn="l">
              <a:lnSpc>
                <a:spcPct val="90000"/>
              </a:lnSpc>
              <a:spcBef>
                <a:spcPts val="1000"/>
              </a:spcBef>
              <a:spcAft>
                <a:spcPts val="0"/>
              </a:spcAft>
              <a:buClr>
                <a:srgbClr val="595959"/>
              </a:buClr>
              <a:buSzPts val="1400"/>
              <a:buChar char="•"/>
            </a:pPr>
            <a:r>
              <a:rPr lang="en-US">
                <a:latin typeface="Quattrocento Sans"/>
                <a:ea typeface="Quattrocento Sans"/>
                <a:cs typeface="Quattrocento Sans"/>
                <a:sym typeface="Quattrocento Sans"/>
              </a:rPr>
              <a:t>About 322 million people worldwide live with depression in 2017</a:t>
            </a:r>
            <a:endParaRPr/>
          </a:p>
          <a:p>
            <a:pPr indent="-228600" lvl="0" marL="228600" rtl="0" algn="l">
              <a:lnSpc>
                <a:spcPct val="90000"/>
              </a:lnSpc>
              <a:spcBef>
                <a:spcPts val="1000"/>
              </a:spcBef>
              <a:spcAft>
                <a:spcPts val="0"/>
              </a:spcAft>
              <a:buClr>
                <a:srgbClr val="595959"/>
              </a:buClr>
              <a:buSzPts val="1400"/>
              <a:buChar char="•"/>
            </a:pPr>
            <a:r>
              <a:rPr lang="en-US">
                <a:latin typeface="Quattrocento Sans"/>
                <a:ea typeface="Quattrocento Sans"/>
                <a:cs typeface="Quattrocento Sans"/>
                <a:sym typeface="Quattrocento Sans"/>
              </a:rPr>
              <a:t>Severe or untreated prolonged depression would lead to repeated suicidal thoughts and subsequent behavioral changes would associate with self-destructive and suicidal behaviors </a:t>
            </a:r>
            <a:endParaRPr/>
          </a:p>
          <a:p>
            <a:pPr indent="-228600" lvl="0" marL="228600" rtl="0" algn="l">
              <a:lnSpc>
                <a:spcPct val="90000"/>
              </a:lnSpc>
              <a:spcBef>
                <a:spcPts val="1000"/>
              </a:spcBef>
              <a:spcAft>
                <a:spcPts val="0"/>
              </a:spcAft>
              <a:buClr>
                <a:srgbClr val="595959"/>
              </a:buClr>
              <a:buSzPts val="1400"/>
              <a:buChar char="•"/>
            </a:pPr>
            <a:r>
              <a:rPr lang="en-US">
                <a:latin typeface="Quattrocento Sans"/>
                <a:ea typeface="Quattrocento Sans"/>
                <a:cs typeface="Quattrocento Sans"/>
                <a:sym typeface="Quattrocento Sans"/>
              </a:rPr>
              <a:t>Depression is known to associate with multiple psychosomatic symptoms, e.g. fatigue, stomach pain, digestive problem, trouble sleeping, etc.</a:t>
            </a:r>
            <a:endParaRPr>
              <a:latin typeface="Quattrocento Sans"/>
              <a:ea typeface="Quattrocento Sans"/>
              <a:cs typeface="Quattrocento Sans"/>
              <a:sym typeface="Quattrocento Sans"/>
            </a:endParaRPr>
          </a:p>
          <a:p>
            <a:pPr indent="-228600" lvl="0" marL="228600" rtl="0" algn="l">
              <a:lnSpc>
                <a:spcPct val="90000"/>
              </a:lnSpc>
              <a:spcBef>
                <a:spcPts val="1000"/>
              </a:spcBef>
              <a:spcAft>
                <a:spcPts val="0"/>
              </a:spcAft>
              <a:buSzPts val="1400"/>
              <a:buFont typeface="Quattrocento Sans"/>
              <a:buChar char="•"/>
            </a:pPr>
            <a:r>
              <a:rPr lang="en-US"/>
              <a:t>The clinical data used in this analysis was compiled from five 2017-2018 NHANES data sets on the Centers for Disease Control and Prevention website. NHANES was a program of studies that assessed the health and nutritional status of adults and children in the United States. The five surveys contained data on Mental Health - Depression Screener (DPQ_J), Occupation (OCQ_J), Sleep Disorders (SLQ_J), Current Health Status (HSQ_J), and Smoking - Cigarette Use (SMQ_J).</a:t>
            </a:r>
            <a:endParaRPr/>
          </a:p>
          <a:p>
            <a:pPr indent="-228600" lvl="0" marL="228600" rtl="0" algn="l">
              <a:lnSpc>
                <a:spcPct val="90000"/>
              </a:lnSpc>
              <a:spcBef>
                <a:spcPts val="1000"/>
              </a:spcBef>
              <a:spcAft>
                <a:spcPts val="0"/>
              </a:spcAft>
              <a:buClr>
                <a:srgbClr val="595959"/>
              </a:buClr>
              <a:buSzPts val="1400"/>
              <a:buFont typeface="Quattrocento Sans"/>
              <a:buChar char="•"/>
            </a:pPr>
            <a:r>
              <a:rPr lang="en-US"/>
              <a:t>In this quasi-experimental study, we observed and concurred that </a:t>
            </a:r>
            <a:endParaRPr/>
          </a:p>
          <a:p>
            <a:pPr indent="-228600" lvl="1" marL="685800" rtl="0" algn="l">
              <a:lnSpc>
                <a:spcPct val="90000"/>
              </a:lnSpc>
              <a:spcBef>
                <a:spcPts val="500"/>
              </a:spcBef>
              <a:spcAft>
                <a:spcPts val="0"/>
              </a:spcAft>
              <a:buClr>
                <a:srgbClr val="595959"/>
              </a:buClr>
              <a:buSzPts val="1200"/>
              <a:buChar char="•"/>
            </a:pPr>
            <a:r>
              <a:rPr lang="en-US">
                <a:latin typeface="Quattrocento Sans"/>
                <a:ea typeface="Quattrocento Sans"/>
                <a:cs typeface="Quattrocento Sans"/>
                <a:sym typeface="Quattrocento Sans"/>
              </a:rPr>
              <a:t>Individuals suffer from chronic fatigue, sleepiness, tend to be more depressed</a:t>
            </a:r>
            <a:endParaRPr/>
          </a:p>
          <a:p>
            <a:pPr indent="-228600" lvl="1" marL="685800" rtl="0" algn="l">
              <a:lnSpc>
                <a:spcPct val="90000"/>
              </a:lnSpc>
              <a:spcBef>
                <a:spcPts val="500"/>
              </a:spcBef>
              <a:spcAft>
                <a:spcPts val="0"/>
              </a:spcAft>
              <a:buClr>
                <a:srgbClr val="595959"/>
              </a:buClr>
              <a:buSzPts val="1200"/>
              <a:buChar char="•"/>
            </a:pPr>
            <a:r>
              <a:rPr lang="en-US">
                <a:latin typeface="Quattrocento Sans"/>
                <a:ea typeface="Quattrocento Sans"/>
                <a:cs typeface="Quattrocento Sans"/>
                <a:sym typeface="Quattrocento Sans"/>
              </a:rPr>
              <a:t>Healthy individuals tend to be less depressed </a:t>
            </a:r>
            <a:endParaRPr/>
          </a:p>
          <a:p>
            <a:pPr indent="-228600" lvl="1" marL="685800" rtl="0" algn="l">
              <a:lnSpc>
                <a:spcPct val="90000"/>
              </a:lnSpc>
              <a:spcBef>
                <a:spcPts val="500"/>
              </a:spcBef>
              <a:spcAft>
                <a:spcPts val="0"/>
              </a:spcAft>
              <a:buClr>
                <a:srgbClr val="595959"/>
              </a:buClr>
              <a:buSzPts val="1200"/>
              <a:buChar char="•"/>
            </a:pPr>
            <a:r>
              <a:rPr lang="en-US">
                <a:latin typeface="Quattrocento Sans"/>
                <a:ea typeface="Quattrocento Sans"/>
                <a:cs typeface="Quattrocento Sans"/>
                <a:sym typeface="Quattrocento Sans"/>
              </a:rPr>
              <a:t>Healthy individuals tend to have a more stable and better sleep pattern/quality, and less likely to feel fatigued</a:t>
            </a:r>
            <a:endParaRPr/>
          </a:p>
          <a:p>
            <a:pPr indent="-228600" lvl="1" marL="685800" rtl="0" algn="l">
              <a:lnSpc>
                <a:spcPct val="90000"/>
              </a:lnSpc>
              <a:spcBef>
                <a:spcPts val="500"/>
              </a:spcBef>
              <a:spcAft>
                <a:spcPts val="0"/>
              </a:spcAft>
              <a:buClr>
                <a:srgbClr val="595959"/>
              </a:buClr>
              <a:buSzPts val="1200"/>
              <a:buChar char="•"/>
            </a:pPr>
            <a:r>
              <a:rPr lang="en-US">
                <a:latin typeface="Quattrocento Sans"/>
                <a:ea typeface="Quattrocento Sans"/>
                <a:cs typeface="Quattrocento Sans"/>
                <a:sym typeface="Quattrocento Sans"/>
              </a:rPr>
              <a:t>It is natural to assume that healthy individuals feel more energetic and less fatigued throughout the day because they sleep more. Our observation did not support such claim as there’s no statistical difference between groups about hours of sleep. Rather, it’s “quality” not “quantity” of sleep that matters. </a:t>
            </a:r>
            <a:endParaRPr/>
          </a:p>
          <a:p>
            <a:pPr indent="-228600" lvl="1" marL="685800" rtl="0" algn="l">
              <a:lnSpc>
                <a:spcPct val="90000"/>
              </a:lnSpc>
              <a:spcBef>
                <a:spcPts val="500"/>
              </a:spcBef>
              <a:spcAft>
                <a:spcPts val="0"/>
              </a:spcAft>
              <a:buClr>
                <a:srgbClr val="595959"/>
              </a:buClr>
              <a:buSzPts val="1200"/>
              <a:buChar char="•"/>
            </a:pPr>
            <a:r>
              <a:rPr lang="en-US">
                <a:latin typeface="Quattrocento Sans"/>
                <a:ea typeface="Quattrocento Sans"/>
                <a:cs typeface="Quattrocento Sans"/>
                <a:sym typeface="Quattrocento Sans"/>
              </a:rPr>
              <a:t>Healthy individuals tend to be more psychologically resilient and establish healthy lifestyle, e.g. no smoking, have stable job, regular sleep pattern, hours, etc.</a:t>
            </a:r>
            <a:endParaRPr/>
          </a:p>
          <a:p>
            <a:pPr indent="-233363" lvl="1" marL="233363" rtl="0" algn="l">
              <a:lnSpc>
                <a:spcPct val="90000"/>
              </a:lnSpc>
              <a:spcBef>
                <a:spcPts val="500"/>
              </a:spcBef>
              <a:spcAft>
                <a:spcPts val="0"/>
              </a:spcAft>
              <a:buClr>
                <a:srgbClr val="595959"/>
              </a:buClr>
              <a:buSzPts val="1200"/>
              <a:buChar char="•"/>
            </a:pPr>
            <a:r>
              <a:rPr lang="en-US">
                <a:latin typeface="Quattrocento Sans"/>
                <a:ea typeface="Quattrocento Sans"/>
                <a:cs typeface="Quattrocento Sans"/>
                <a:sym typeface="Quattrocento Sans"/>
              </a:rPr>
              <a:t>Our observation concluded that changes in lifestyle would likely lead to behavioral changes that bring positive impact and alleviation in fighting against depression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6" name="Shape 126"/>
        <p:cNvGrpSpPr/>
        <p:nvPr/>
      </p:nvGrpSpPr>
      <p:grpSpPr>
        <a:xfrm>
          <a:off x="0" y="0"/>
          <a:ext cx="0" cy="0"/>
          <a:chOff x="0" y="0"/>
          <a:chExt cx="0" cy="0"/>
        </a:xfrm>
      </p:grpSpPr>
      <p:sp>
        <p:nvSpPr>
          <p:cNvPr id="127" name="Google Shape;127;p3"/>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3"/>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3"/>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Contents</a:t>
            </a:r>
            <a:endParaRPr/>
          </a:p>
        </p:txBody>
      </p:sp>
      <p:sp>
        <p:nvSpPr>
          <p:cNvPr id="130" name="Google Shape;130;p3"/>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1" name="Google Shape;131;p3"/>
          <p:cNvSpPr txBox="1"/>
          <p:nvPr>
            <p:ph idx="1" type="body"/>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419100" lvl="0" marL="457200" rtl="0" algn="l">
              <a:lnSpc>
                <a:spcPct val="115000"/>
              </a:lnSpc>
              <a:spcBef>
                <a:spcPts val="0"/>
              </a:spcBef>
              <a:spcAft>
                <a:spcPts val="0"/>
              </a:spcAft>
              <a:buSzPts val="3000"/>
              <a:buFont typeface="Quattrocento Sans"/>
              <a:buChar char="•"/>
            </a:pPr>
            <a:r>
              <a:rPr lang="en-US" sz="4000">
                <a:latin typeface="Quattrocento Sans"/>
                <a:ea typeface="Quattrocento Sans"/>
                <a:cs typeface="Quattrocento Sans"/>
                <a:sym typeface="Quattrocento Sans"/>
              </a:rPr>
              <a:t>Data Exploration</a:t>
            </a:r>
            <a:endParaRPr sz="4000">
              <a:latin typeface="Quattrocento Sans"/>
              <a:ea typeface="Quattrocento Sans"/>
              <a:cs typeface="Quattrocento Sans"/>
              <a:sym typeface="Quattrocento Sans"/>
            </a:endParaRPr>
          </a:p>
          <a:p>
            <a:pPr indent="-419100" lvl="0" marL="457200" rtl="0" algn="l">
              <a:lnSpc>
                <a:spcPct val="115000"/>
              </a:lnSpc>
              <a:spcBef>
                <a:spcPts val="0"/>
              </a:spcBef>
              <a:spcAft>
                <a:spcPts val="0"/>
              </a:spcAft>
              <a:buSzPts val="3000"/>
              <a:buFont typeface="Quattrocento Sans"/>
              <a:buChar char="•"/>
            </a:pPr>
            <a:r>
              <a:rPr lang="en-US" sz="4000">
                <a:latin typeface="Quattrocento Sans"/>
                <a:ea typeface="Quattrocento Sans"/>
                <a:cs typeface="Quattrocento Sans"/>
                <a:sym typeface="Quattrocento Sans"/>
              </a:rPr>
              <a:t>Variable Relationships</a:t>
            </a:r>
            <a:endParaRPr sz="4000">
              <a:latin typeface="Quattrocento Sans"/>
              <a:ea typeface="Quattrocento Sans"/>
              <a:cs typeface="Quattrocento Sans"/>
              <a:sym typeface="Quattrocento Sans"/>
            </a:endParaRPr>
          </a:p>
          <a:p>
            <a:pPr indent="-419100" lvl="0" marL="457200" rtl="0" algn="l">
              <a:lnSpc>
                <a:spcPct val="115000"/>
              </a:lnSpc>
              <a:spcBef>
                <a:spcPts val="0"/>
              </a:spcBef>
              <a:spcAft>
                <a:spcPts val="0"/>
              </a:spcAft>
              <a:buSzPts val="3000"/>
              <a:buFont typeface="Quattrocento Sans"/>
              <a:buChar char="•"/>
            </a:pPr>
            <a:r>
              <a:rPr lang="en-US" sz="4000">
                <a:latin typeface="Quattrocento Sans"/>
                <a:ea typeface="Quattrocento Sans"/>
                <a:cs typeface="Quattrocento Sans"/>
                <a:sym typeface="Quattrocento Sans"/>
              </a:rPr>
              <a:t>Predicting Mood Disorder</a:t>
            </a:r>
            <a:endParaRPr sz="4000">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5" name="Shape 135"/>
        <p:cNvGrpSpPr/>
        <p:nvPr/>
      </p:nvGrpSpPr>
      <p:grpSpPr>
        <a:xfrm>
          <a:off x="0" y="0"/>
          <a:ext cx="0" cy="0"/>
          <a:chOff x="0" y="0"/>
          <a:chExt cx="0" cy="0"/>
        </a:xfrm>
      </p:grpSpPr>
      <p:sp>
        <p:nvSpPr>
          <p:cNvPr id="136" name="Google Shape;136;p4"/>
          <p:cNvSpPr/>
          <p:nvPr/>
        </p:nvSpPr>
        <p:spPr>
          <a:xfrm>
            <a:off x="0" y="1360967"/>
            <a:ext cx="12192000" cy="5497033"/>
          </a:xfrm>
          <a:prstGeom prst="rect">
            <a:avLst/>
          </a:prstGeom>
          <a:gradFill>
            <a:gsLst>
              <a:gs pos="0">
                <a:schemeClr val="accent2"/>
              </a:gs>
              <a:gs pos="25000">
                <a:schemeClr val="accent2"/>
              </a:gs>
              <a:gs pos="94000">
                <a:schemeClr val="accent1"/>
              </a:gs>
              <a:gs pos="100000">
                <a:schemeClr val="accent1"/>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37" name="Google Shape;137;p4"/>
          <p:cNvGrpSpPr/>
          <p:nvPr/>
        </p:nvGrpSpPr>
        <p:grpSpPr>
          <a:xfrm flipH="1" rot="10800000">
            <a:off x="0" y="0"/>
            <a:ext cx="12192000" cy="3049325"/>
            <a:chOff x="0" y="3808676"/>
            <a:chExt cx="12192000" cy="3049325"/>
          </a:xfrm>
        </p:grpSpPr>
        <p:pic>
          <p:nvPicPr>
            <p:cNvPr id="138" name="Google Shape;138;p4"/>
            <p:cNvPicPr preferRelativeResize="0"/>
            <p:nvPr/>
          </p:nvPicPr>
          <p:blipFill rotWithShape="1">
            <a:blip r:embed="rId3">
              <a:alphaModFix/>
            </a:blip>
            <a:srcRect b="9820" l="0" r="0" t="45715"/>
            <a:stretch/>
          </p:blipFill>
          <p:spPr>
            <a:xfrm>
              <a:off x="0" y="3808676"/>
              <a:ext cx="12192000" cy="3049325"/>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139" name="Google Shape;139;p4"/>
            <p:cNvSpPr/>
            <p:nvPr/>
          </p:nvSpPr>
          <p:spPr>
            <a:xfrm>
              <a:off x="2067339" y="5375082"/>
              <a:ext cx="373711" cy="405516"/>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0" name="Google Shape;140;p4"/>
          <p:cNvSpPr txBox="1"/>
          <p:nvPr>
            <p:ph type="title"/>
          </p:nvPr>
        </p:nvSpPr>
        <p:spPr>
          <a:xfrm>
            <a:off x="585926" y="249045"/>
            <a:ext cx="9833548" cy="10668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Calibri"/>
              <a:buNone/>
            </a:pPr>
            <a:r>
              <a:rPr lang="en-US" sz="4000">
                <a:solidFill>
                  <a:srgbClr val="3F3F3F"/>
                </a:solidFill>
              </a:rPr>
              <a:t>Data Exploration - Correlation Matrix</a:t>
            </a:r>
            <a:endParaRPr/>
          </a:p>
        </p:txBody>
      </p:sp>
      <p:sp>
        <p:nvSpPr>
          <p:cNvPr id="141" name="Google Shape;141;p4"/>
          <p:cNvSpPr txBox="1"/>
          <p:nvPr/>
        </p:nvSpPr>
        <p:spPr>
          <a:xfrm>
            <a:off x="585925" y="2598000"/>
            <a:ext cx="6658800" cy="3402300"/>
          </a:xfrm>
          <a:prstGeom prst="rect">
            <a:avLst/>
          </a:prstGeom>
          <a:noFill/>
          <a:ln>
            <a:noFill/>
          </a:ln>
        </p:spPr>
        <p:txBody>
          <a:bodyPr anchorCtr="0" anchor="t" bIns="45700" lIns="91425" spcFirstLastPara="1" rIns="91425" wrap="square" tIns="45700">
            <a:spAutoFit/>
          </a:bodyPr>
          <a:lstStyle/>
          <a:p>
            <a:pPr indent="-311150" lvl="0" marL="457200" marR="0" rtl="0" algn="l">
              <a:spcBef>
                <a:spcPts val="0"/>
              </a:spcBef>
              <a:spcAft>
                <a:spcPts val="0"/>
              </a:spcAft>
              <a:buClr>
                <a:schemeClr val="dk1"/>
              </a:buClr>
              <a:buSzPts val="1300"/>
              <a:buFont typeface="Quattrocento Sans"/>
              <a:buChar char="●"/>
            </a:pPr>
            <a:r>
              <a:rPr lang="en-US" sz="1300">
                <a:solidFill>
                  <a:schemeClr val="dk1"/>
                </a:solidFill>
                <a:latin typeface="Quattrocento Sans"/>
                <a:ea typeface="Quattrocento Sans"/>
                <a:cs typeface="Quattrocento Sans"/>
                <a:sym typeface="Quattrocento Sans"/>
              </a:rPr>
              <a:t>The chart on the right shows the correlation matrix between every variable in the dataset.</a:t>
            </a:r>
            <a:endParaRPr sz="1300">
              <a:solidFill>
                <a:schemeClr val="dk1"/>
              </a:solidFill>
              <a:latin typeface="Quattrocento Sans"/>
              <a:ea typeface="Quattrocento Sans"/>
              <a:cs typeface="Quattrocento Sans"/>
              <a:sym typeface="Quattrocento Sans"/>
            </a:endParaRPr>
          </a:p>
          <a:p>
            <a:pPr indent="-311150" lvl="0" marL="457200" marR="0" rtl="0" algn="l">
              <a:spcBef>
                <a:spcPts val="0"/>
              </a:spcBef>
              <a:spcAft>
                <a:spcPts val="0"/>
              </a:spcAft>
              <a:buClr>
                <a:schemeClr val="dk1"/>
              </a:buClr>
              <a:buSzPts val="1300"/>
              <a:buFont typeface="Quattrocento Sans"/>
              <a:buChar char="●"/>
            </a:pPr>
            <a:r>
              <a:rPr lang="en-US" sz="1300">
                <a:solidFill>
                  <a:schemeClr val="dk1"/>
                </a:solidFill>
                <a:latin typeface="Quattrocento Sans"/>
                <a:ea typeface="Quattrocento Sans"/>
                <a:cs typeface="Quattrocento Sans"/>
                <a:sym typeface="Quattrocento Sans"/>
              </a:rPr>
              <a:t>In the top left cluster, we can see that the DPQ questions tend to be positively correlated with each other.</a:t>
            </a:r>
            <a:endParaRPr sz="1300">
              <a:solidFill>
                <a:schemeClr val="dk1"/>
              </a:solidFill>
              <a:latin typeface="Quattrocento Sans"/>
              <a:ea typeface="Quattrocento Sans"/>
              <a:cs typeface="Quattrocento Sans"/>
              <a:sym typeface="Quattrocento Sans"/>
            </a:endParaRPr>
          </a:p>
          <a:p>
            <a:pPr indent="-311150" lvl="1" marL="914400" marR="0" rtl="0" algn="l">
              <a:spcBef>
                <a:spcPts val="0"/>
              </a:spcBef>
              <a:spcAft>
                <a:spcPts val="0"/>
              </a:spcAft>
              <a:buClr>
                <a:schemeClr val="dk1"/>
              </a:buClr>
              <a:buSzPts val="1300"/>
              <a:buFont typeface="Quattrocento Sans"/>
              <a:buChar char="○"/>
            </a:pPr>
            <a:r>
              <a:rPr lang="en-US" sz="1300">
                <a:solidFill>
                  <a:schemeClr val="dk1"/>
                </a:solidFill>
                <a:latin typeface="Quattrocento Sans"/>
                <a:ea typeface="Quattrocento Sans"/>
                <a:cs typeface="Quattrocento Sans"/>
                <a:sym typeface="Quattrocento Sans"/>
              </a:rPr>
              <a:t>These questions correspond to the indicators of depression.</a:t>
            </a:r>
            <a:endParaRPr sz="1300">
              <a:solidFill>
                <a:schemeClr val="dk1"/>
              </a:solidFill>
              <a:latin typeface="Quattrocento Sans"/>
              <a:ea typeface="Quattrocento Sans"/>
              <a:cs typeface="Quattrocento Sans"/>
              <a:sym typeface="Quattrocento Sans"/>
            </a:endParaRPr>
          </a:p>
          <a:p>
            <a:pPr indent="-311150" lvl="1" marL="914400" marR="0" rtl="0" algn="l">
              <a:spcBef>
                <a:spcPts val="0"/>
              </a:spcBef>
              <a:spcAft>
                <a:spcPts val="0"/>
              </a:spcAft>
              <a:buClr>
                <a:schemeClr val="dk1"/>
              </a:buClr>
              <a:buSzPts val="1300"/>
              <a:buFont typeface="Quattrocento Sans"/>
              <a:buChar char="○"/>
            </a:pPr>
            <a:r>
              <a:rPr lang="en-US" sz="1300">
                <a:solidFill>
                  <a:schemeClr val="dk1"/>
                </a:solidFill>
                <a:latin typeface="Quattrocento Sans"/>
                <a:ea typeface="Quattrocento Sans"/>
                <a:cs typeface="Quattrocento Sans"/>
                <a:sym typeface="Quattrocento Sans"/>
              </a:rPr>
              <a:t>When someone responds positively to one of the questions, it is likely that they will respond positively to the other questions as well.</a:t>
            </a:r>
            <a:endParaRPr sz="1300">
              <a:solidFill>
                <a:schemeClr val="dk1"/>
              </a:solidFill>
              <a:latin typeface="Quattrocento Sans"/>
              <a:ea typeface="Quattrocento Sans"/>
              <a:cs typeface="Quattrocento Sans"/>
              <a:sym typeface="Quattrocento Sans"/>
            </a:endParaRPr>
          </a:p>
          <a:p>
            <a:pPr indent="-311150" lvl="1" marL="914400" marR="0" rtl="0" algn="l">
              <a:spcBef>
                <a:spcPts val="0"/>
              </a:spcBef>
              <a:spcAft>
                <a:spcPts val="0"/>
              </a:spcAft>
              <a:buClr>
                <a:schemeClr val="dk1"/>
              </a:buClr>
              <a:buSzPts val="1300"/>
              <a:buFont typeface="Quattrocento Sans"/>
              <a:buChar char="○"/>
            </a:pPr>
            <a:r>
              <a:rPr lang="en-US" sz="1300">
                <a:solidFill>
                  <a:schemeClr val="dk1"/>
                </a:solidFill>
                <a:latin typeface="Quattrocento Sans"/>
                <a:ea typeface="Quattrocento Sans"/>
                <a:cs typeface="Quattrocento Sans"/>
                <a:sym typeface="Quattrocento Sans"/>
              </a:rPr>
              <a:t>This has led us to combine these variables into one “depression indicator” to prevent multicollinearity.</a:t>
            </a:r>
            <a:endParaRPr sz="1300">
              <a:solidFill>
                <a:schemeClr val="dk1"/>
              </a:solidFill>
              <a:latin typeface="Quattrocento Sans"/>
              <a:ea typeface="Quattrocento Sans"/>
              <a:cs typeface="Quattrocento Sans"/>
              <a:sym typeface="Quattrocento Sans"/>
            </a:endParaRPr>
          </a:p>
          <a:p>
            <a:pPr indent="-311150" lvl="0" marL="457200" marR="0" rtl="0" algn="l">
              <a:spcBef>
                <a:spcPts val="0"/>
              </a:spcBef>
              <a:spcAft>
                <a:spcPts val="0"/>
              </a:spcAft>
              <a:buClr>
                <a:schemeClr val="dk1"/>
              </a:buClr>
              <a:buSzPts val="1300"/>
              <a:buFont typeface="Quattrocento Sans"/>
              <a:buChar char="●"/>
            </a:pPr>
            <a:r>
              <a:rPr lang="en-US" sz="1300">
                <a:solidFill>
                  <a:schemeClr val="dk1"/>
                </a:solidFill>
                <a:latin typeface="Quattrocento Sans"/>
                <a:ea typeface="Quattrocento Sans"/>
                <a:cs typeface="Quattrocento Sans"/>
                <a:sym typeface="Quattrocento Sans"/>
              </a:rPr>
              <a:t>In the bottom middle cluster, we can see that the SLQ questions tend to be positively correlated with each other.</a:t>
            </a:r>
            <a:endParaRPr sz="1300">
              <a:solidFill>
                <a:schemeClr val="dk1"/>
              </a:solidFill>
              <a:latin typeface="Quattrocento Sans"/>
              <a:ea typeface="Quattrocento Sans"/>
              <a:cs typeface="Quattrocento Sans"/>
              <a:sym typeface="Quattrocento Sans"/>
            </a:endParaRPr>
          </a:p>
          <a:p>
            <a:pPr indent="-311150" lvl="1" marL="914400" marR="0" rtl="0" algn="l">
              <a:spcBef>
                <a:spcPts val="0"/>
              </a:spcBef>
              <a:spcAft>
                <a:spcPts val="0"/>
              </a:spcAft>
              <a:buClr>
                <a:schemeClr val="dk1"/>
              </a:buClr>
              <a:buSzPts val="1300"/>
              <a:buFont typeface="Quattrocento Sans"/>
              <a:buChar char="○"/>
            </a:pPr>
            <a:r>
              <a:rPr lang="en-US" sz="1300">
                <a:solidFill>
                  <a:schemeClr val="dk1"/>
                </a:solidFill>
                <a:latin typeface="Quattrocento Sans"/>
                <a:ea typeface="Quattrocento Sans"/>
                <a:cs typeface="Quattrocento Sans"/>
                <a:sym typeface="Quattrocento Sans"/>
              </a:rPr>
              <a:t>These questions correspond to smoking habits.</a:t>
            </a:r>
            <a:endParaRPr sz="1300">
              <a:solidFill>
                <a:schemeClr val="dk1"/>
              </a:solidFill>
              <a:latin typeface="Quattrocento Sans"/>
              <a:ea typeface="Quattrocento Sans"/>
              <a:cs typeface="Quattrocento Sans"/>
              <a:sym typeface="Quattrocento Sans"/>
            </a:endParaRPr>
          </a:p>
          <a:p>
            <a:pPr indent="-311150" lvl="1" marL="914400" marR="0" rtl="0" algn="l">
              <a:spcBef>
                <a:spcPts val="0"/>
              </a:spcBef>
              <a:spcAft>
                <a:spcPts val="0"/>
              </a:spcAft>
              <a:buClr>
                <a:schemeClr val="dk1"/>
              </a:buClr>
              <a:buSzPts val="1300"/>
              <a:buFont typeface="Quattrocento Sans"/>
              <a:buChar char="○"/>
            </a:pPr>
            <a:r>
              <a:rPr lang="en-US" sz="1300">
                <a:solidFill>
                  <a:schemeClr val="dk1"/>
                </a:solidFill>
                <a:latin typeface="Quattrocento Sans"/>
                <a:ea typeface="Quattrocento Sans"/>
                <a:cs typeface="Quattrocento Sans"/>
                <a:sym typeface="Quattrocento Sans"/>
              </a:rPr>
              <a:t>When someone responds positively to one of the questions, it is likely that they will respond positively to the other questions as well.</a:t>
            </a:r>
            <a:endParaRPr sz="1300">
              <a:solidFill>
                <a:schemeClr val="dk1"/>
              </a:solidFill>
              <a:latin typeface="Quattrocento Sans"/>
              <a:ea typeface="Quattrocento Sans"/>
              <a:cs typeface="Quattrocento Sans"/>
              <a:sym typeface="Quattrocento Sans"/>
            </a:endParaRPr>
          </a:p>
          <a:p>
            <a:pPr indent="-311150" lvl="1" marL="914400" marR="0" rtl="0" algn="l">
              <a:spcBef>
                <a:spcPts val="0"/>
              </a:spcBef>
              <a:spcAft>
                <a:spcPts val="0"/>
              </a:spcAft>
              <a:buClr>
                <a:schemeClr val="dk1"/>
              </a:buClr>
              <a:buSzPts val="1300"/>
              <a:buFont typeface="Quattrocento Sans"/>
              <a:buChar char="○"/>
            </a:pPr>
            <a:r>
              <a:rPr lang="en-US" sz="1300">
                <a:solidFill>
                  <a:schemeClr val="dk1"/>
                </a:solidFill>
                <a:latin typeface="Quattrocento Sans"/>
                <a:ea typeface="Quattrocento Sans"/>
                <a:cs typeface="Quattrocento Sans"/>
                <a:sym typeface="Quattrocento Sans"/>
              </a:rPr>
              <a:t>This finding is unsurprising given that people who smoke will tend to try multiple different smoking products.</a:t>
            </a:r>
            <a:endParaRPr sz="13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a:p>
        </p:txBody>
      </p:sp>
      <p:pic>
        <p:nvPicPr>
          <p:cNvPr id="142" name="Google Shape;142;p4"/>
          <p:cNvPicPr preferRelativeResize="0"/>
          <p:nvPr/>
        </p:nvPicPr>
        <p:blipFill>
          <a:blip r:embed="rId4">
            <a:alphaModFix/>
          </a:blip>
          <a:stretch>
            <a:fillRect/>
          </a:stretch>
        </p:blipFill>
        <p:spPr>
          <a:xfrm>
            <a:off x="7608913" y="2598000"/>
            <a:ext cx="3743325" cy="3781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6" name="Shape 146"/>
        <p:cNvGrpSpPr/>
        <p:nvPr/>
      </p:nvGrpSpPr>
      <p:grpSpPr>
        <a:xfrm>
          <a:off x="0" y="0"/>
          <a:ext cx="0" cy="0"/>
          <a:chOff x="0" y="0"/>
          <a:chExt cx="0" cy="0"/>
        </a:xfrm>
      </p:grpSpPr>
      <p:sp>
        <p:nvSpPr>
          <p:cNvPr id="147" name="Google Shape;147;g8562f0c781_1_22"/>
          <p:cNvSpPr/>
          <p:nvPr/>
        </p:nvSpPr>
        <p:spPr>
          <a:xfrm>
            <a:off x="0" y="1360967"/>
            <a:ext cx="12192000" cy="5496900"/>
          </a:xfrm>
          <a:prstGeom prst="rect">
            <a:avLst/>
          </a:prstGeom>
          <a:gradFill>
            <a:gsLst>
              <a:gs pos="0">
                <a:schemeClr val="accent2"/>
              </a:gs>
              <a:gs pos="25000">
                <a:schemeClr val="accent2"/>
              </a:gs>
              <a:gs pos="94000">
                <a:schemeClr val="accent1"/>
              </a:gs>
              <a:gs pos="100000">
                <a:schemeClr val="accent1"/>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48" name="Google Shape;148;g8562f0c781_1_22"/>
          <p:cNvGrpSpPr/>
          <p:nvPr/>
        </p:nvGrpSpPr>
        <p:grpSpPr>
          <a:xfrm flipH="1" rot="10800000">
            <a:off x="0" y="0"/>
            <a:ext cx="12192000" cy="3049325"/>
            <a:chOff x="0" y="3808676"/>
            <a:chExt cx="12192000" cy="3049325"/>
          </a:xfrm>
        </p:grpSpPr>
        <p:pic>
          <p:nvPicPr>
            <p:cNvPr id="149" name="Google Shape;149;g8562f0c781_1_22"/>
            <p:cNvPicPr preferRelativeResize="0"/>
            <p:nvPr/>
          </p:nvPicPr>
          <p:blipFill rotWithShape="1">
            <a:blip r:embed="rId3">
              <a:alphaModFix/>
            </a:blip>
            <a:srcRect b="9817" l="0" r="0" t="45718"/>
            <a:stretch/>
          </p:blipFill>
          <p:spPr>
            <a:xfrm>
              <a:off x="0" y="3808676"/>
              <a:ext cx="12192000" cy="3049325"/>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150" name="Google Shape;150;g8562f0c781_1_22"/>
            <p:cNvSpPr/>
            <p:nvPr/>
          </p:nvSpPr>
          <p:spPr>
            <a:xfrm>
              <a:off x="2067339" y="5375082"/>
              <a:ext cx="373800" cy="405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51" name="Google Shape;151;g8562f0c781_1_22"/>
          <p:cNvSpPr txBox="1"/>
          <p:nvPr>
            <p:ph type="title"/>
          </p:nvPr>
        </p:nvSpPr>
        <p:spPr>
          <a:xfrm>
            <a:off x="585925" y="249050"/>
            <a:ext cx="10686900" cy="106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Calibri"/>
              <a:buNone/>
            </a:pPr>
            <a:r>
              <a:rPr lang="en-US" sz="4000">
                <a:solidFill>
                  <a:srgbClr val="3F3F3F"/>
                </a:solidFill>
              </a:rPr>
              <a:t>Data Exploration - Depression Score Distribution</a:t>
            </a:r>
            <a:endParaRPr/>
          </a:p>
        </p:txBody>
      </p:sp>
      <p:sp>
        <p:nvSpPr>
          <p:cNvPr id="152" name="Google Shape;152;g8562f0c781_1_22"/>
          <p:cNvSpPr txBox="1"/>
          <p:nvPr/>
        </p:nvSpPr>
        <p:spPr>
          <a:xfrm>
            <a:off x="236875" y="2408275"/>
            <a:ext cx="5225100" cy="38838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The chart on the right shows the distribution of depression scores.</a:t>
            </a:r>
            <a:endParaRPr>
              <a:solidFill>
                <a:schemeClr val="dk1"/>
              </a:solidFill>
              <a:latin typeface="Quattrocento Sans"/>
              <a:ea typeface="Quattrocento Sans"/>
              <a:cs typeface="Quattrocento Sans"/>
              <a:sym typeface="Quattrocento Sans"/>
            </a:endParaRPr>
          </a:p>
          <a:p>
            <a:pPr indent="-317500" lvl="1" marL="914400" marR="0" rtl="0" algn="l">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Depression score was calculated by summing the scores from all DPQ questions into one aggregate value.</a:t>
            </a:r>
            <a:endParaRPr>
              <a:solidFill>
                <a:schemeClr val="dk1"/>
              </a:solidFill>
              <a:latin typeface="Quattrocento Sans"/>
              <a:ea typeface="Quattrocento Sans"/>
              <a:cs typeface="Quattrocento Sans"/>
              <a:sym typeface="Quattrocento Sans"/>
            </a:endParaRPr>
          </a:p>
          <a:p>
            <a:pPr indent="-317500" lvl="0" marL="457200" marR="0" rtl="0" algn="l">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Notice how a large proportion of depression scores are zero.</a:t>
            </a:r>
            <a:endParaRPr>
              <a:solidFill>
                <a:schemeClr val="dk1"/>
              </a:solidFill>
              <a:latin typeface="Quattrocento Sans"/>
              <a:ea typeface="Quattrocento Sans"/>
              <a:cs typeface="Quattrocento Sans"/>
              <a:sym typeface="Quattrocento Sans"/>
            </a:endParaRPr>
          </a:p>
          <a:p>
            <a:pPr indent="-317500" lvl="1" marL="914400" marR="0" rtl="0" algn="l">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Despite having nine separate questions, most individuals respond “no” to all questions.</a:t>
            </a:r>
            <a:endParaRPr>
              <a:solidFill>
                <a:schemeClr val="dk1"/>
              </a:solidFill>
              <a:latin typeface="Quattrocento Sans"/>
              <a:ea typeface="Quattrocento Sans"/>
              <a:cs typeface="Quattrocento Sans"/>
              <a:sym typeface="Quattrocento Sans"/>
            </a:endParaRPr>
          </a:p>
          <a:p>
            <a:pPr indent="-317500" lvl="0" marL="457200" marR="0" rtl="0" algn="l">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For classification purposes, we decided that individuals with a score of one or higher were considered “depressed”.</a:t>
            </a:r>
            <a:endParaRPr>
              <a:solidFill>
                <a:schemeClr val="dk1"/>
              </a:solidFill>
              <a:latin typeface="Quattrocento Sans"/>
              <a:ea typeface="Quattrocento Sans"/>
              <a:cs typeface="Quattrocento Sans"/>
              <a:sym typeface="Quattrocento Sans"/>
            </a:endParaRPr>
          </a:p>
          <a:p>
            <a:pPr indent="-317500" lvl="1" marL="914400" marR="0" rtl="0" algn="l">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Excluding zero values, there was no distinction made between individuals with higher depression scores vs. lower depression scores for our classification models.</a:t>
            </a:r>
            <a:endParaRPr>
              <a:solidFill>
                <a:schemeClr val="dk1"/>
              </a:solidFill>
              <a:latin typeface="Quattrocento Sans"/>
              <a:ea typeface="Quattrocento Sans"/>
              <a:cs typeface="Quattrocento Sans"/>
              <a:sym typeface="Quattrocento Sans"/>
            </a:endParaRPr>
          </a:p>
          <a:p>
            <a:pPr indent="-317500" lvl="1" marL="914400" marR="0" rtl="0" algn="l">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Given that we are not experts in this field, we do not have the knowledge  to justify splitting the categories further beyond zero and 1+.</a:t>
            </a:r>
            <a:endParaRPr>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a:p>
        </p:txBody>
      </p:sp>
      <p:pic>
        <p:nvPicPr>
          <p:cNvPr id="153" name="Google Shape;153;g8562f0c781_1_22"/>
          <p:cNvPicPr preferRelativeResize="0"/>
          <p:nvPr/>
        </p:nvPicPr>
        <p:blipFill>
          <a:blip r:embed="rId4">
            <a:alphaModFix/>
          </a:blip>
          <a:stretch>
            <a:fillRect/>
          </a:stretch>
        </p:blipFill>
        <p:spPr>
          <a:xfrm>
            <a:off x="5888150" y="2408263"/>
            <a:ext cx="5943600" cy="366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7" name="Shape 157"/>
        <p:cNvGrpSpPr/>
        <p:nvPr/>
      </p:nvGrpSpPr>
      <p:grpSpPr>
        <a:xfrm>
          <a:off x="0" y="0"/>
          <a:ext cx="0" cy="0"/>
          <a:chOff x="0" y="0"/>
          <a:chExt cx="0" cy="0"/>
        </a:xfrm>
      </p:grpSpPr>
      <p:sp>
        <p:nvSpPr>
          <p:cNvPr id="158" name="Google Shape;158;g8562f0c781_1_11"/>
          <p:cNvSpPr/>
          <p:nvPr/>
        </p:nvSpPr>
        <p:spPr>
          <a:xfrm>
            <a:off x="0" y="1360967"/>
            <a:ext cx="12192000" cy="5496900"/>
          </a:xfrm>
          <a:prstGeom prst="rect">
            <a:avLst/>
          </a:prstGeom>
          <a:gradFill>
            <a:gsLst>
              <a:gs pos="0">
                <a:schemeClr val="accent2"/>
              </a:gs>
              <a:gs pos="25000">
                <a:schemeClr val="accent2"/>
              </a:gs>
              <a:gs pos="94000">
                <a:schemeClr val="accent1"/>
              </a:gs>
              <a:gs pos="100000">
                <a:schemeClr val="accent1"/>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59" name="Google Shape;159;g8562f0c781_1_11"/>
          <p:cNvGrpSpPr/>
          <p:nvPr/>
        </p:nvGrpSpPr>
        <p:grpSpPr>
          <a:xfrm flipH="1" rot="10800000">
            <a:off x="0" y="0"/>
            <a:ext cx="12192000" cy="3049325"/>
            <a:chOff x="0" y="3808676"/>
            <a:chExt cx="12192000" cy="3049325"/>
          </a:xfrm>
        </p:grpSpPr>
        <p:pic>
          <p:nvPicPr>
            <p:cNvPr id="160" name="Google Shape;160;g8562f0c781_1_11"/>
            <p:cNvPicPr preferRelativeResize="0"/>
            <p:nvPr/>
          </p:nvPicPr>
          <p:blipFill rotWithShape="1">
            <a:blip r:embed="rId3">
              <a:alphaModFix/>
            </a:blip>
            <a:srcRect b="9817" l="0" r="0" t="45718"/>
            <a:stretch/>
          </p:blipFill>
          <p:spPr>
            <a:xfrm>
              <a:off x="0" y="3808676"/>
              <a:ext cx="12192000" cy="3049325"/>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161" name="Google Shape;161;g8562f0c781_1_11"/>
            <p:cNvSpPr/>
            <p:nvPr/>
          </p:nvSpPr>
          <p:spPr>
            <a:xfrm>
              <a:off x="2067339" y="5375082"/>
              <a:ext cx="373800" cy="405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2" name="Google Shape;162;g8562f0c781_1_11"/>
          <p:cNvSpPr txBox="1"/>
          <p:nvPr>
            <p:ph type="title"/>
          </p:nvPr>
        </p:nvSpPr>
        <p:spPr>
          <a:xfrm>
            <a:off x="585926" y="249045"/>
            <a:ext cx="9833400" cy="106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Calibri"/>
              <a:buNone/>
            </a:pPr>
            <a:r>
              <a:rPr lang="en-US" sz="4000">
                <a:solidFill>
                  <a:srgbClr val="3F3F3F"/>
                </a:solidFill>
              </a:rPr>
              <a:t>Data Exploration - General Health</a:t>
            </a:r>
            <a:endParaRPr/>
          </a:p>
        </p:txBody>
      </p:sp>
      <p:sp>
        <p:nvSpPr>
          <p:cNvPr id="163" name="Google Shape;163;g8562f0c781_1_11"/>
          <p:cNvSpPr txBox="1"/>
          <p:nvPr/>
        </p:nvSpPr>
        <p:spPr>
          <a:xfrm>
            <a:off x="585925" y="2598000"/>
            <a:ext cx="4875900" cy="3402300"/>
          </a:xfrm>
          <a:prstGeom prst="rect">
            <a:avLst/>
          </a:prstGeom>
          <a:noFill/>
          <a:ln>
            <a:noFill/>
          </a:ln>
        </p:spPr>
        <p:txBody>
          <a:bodyPr anchorCtr="0" anchor="t" bIns="45700" lIns="91425" spcFirstLastPara="1" rIns="91425" wrap="square" tIns="45700">
            <a:noAutofit/>
          </a:bodyPr>
          <a:lstStyle/>
          <a:p>
            <a:pPr indent="-323850" lvl="0" marL="457200" marR="0" rtl="0" algn="l">
              <a:spcBef>
                <a:spcPts val="0"/>
              </a:spcBef>
              <a:spcAft>
                <a:spcPts val="0"/>
              </a:spcAft>
              <a:buClr>
                <a:schemeClr val="dk1"/>
              </a:buClr>
              <a:buSzPts val="1500"/>
              <a:buFont typeface="Quattrocento Sans"/>
              <a:buChar char="●"/>
            </a:pPr>
            <a:r>
              <a:rPr lang="en-US" sz="1500">
                <a:solidFill>
                  <a:schemeClr val="dk1"/>
                </a:solidFill>
                <a:latin typeface="Quattrocento Sans"/>
                <a:ea typeface="Quattrocento Sans"/>
                <a:cs typeface="Quattrocento Sans"/>
                <a:sym typeface="Quattrocento Sans"/>
              </a:rPr>
              <a:t>The chart on the right shows the distribution of general health condition by depression score.</a:t>
            </a:r>
            <a:endParaRPr sz="1500">
              <a:solidFill>
                <a:schemeClr val="dk1"/>
              </a:solidFill>
              <a:latin typeface="Quattrocento Sans"/>
              <a:ea typeface="Quattrocento Sans"/>
              <a:cs typeface="Quattrocento Sans"/>
              <a:sym typeface="Quattrocento Sans"/>
            </a:endParaRPr>
          </a:p>
          <a:p>
            <a:pPr indent="-323850" lvl="0" marL="457200" marR="0" rtl="0" algn="l">
              <a:spcBef>
                <a:spcPts val="0"/>
              </a:spcBef>
              <a:spcAft>
                <a:spcPts val="0"/>
              </a:spcAft>
              <a:buClr>
                <a:schemeClr val="dk1"/>
              </a:buClr>
              <a:buSzPts val="1500"/>
              <a:buFont typeface="Quattrocento Sans"/>
              <a:buChar char="●"/>
            </a:pPr>
            <a:r>
              <a:rPr lang="en-US" sz="1500">
                <a:solidFill>
                  <a:schemeClr val="dk1"/>
                </a:solidFill>
                <a:latin typeface="Quattrocento Sans"/>
                <a:ea typeface="Quattrocento Sans"/>
                <a:cs typeface="Quattrocento Sans"/>
                <a:sym typeface="Quattrocento Sans"/>
              </a:rPr>
              <a:t>Notice the proportion of observations with a depression score of zero for each category.</a:t>
            </a:r>
            <a:endParaRPr sz="1500">
              <a:solidFill>
                <a:schemeClr val="dk1"/>
              </a:solidFill>
              <a:latin typeface="Quattrocento Sans"/>
              <a:ea typeface="Quattrocento Sans"/>
              <a:cs typeface="Quattrocento Sans"/>
              <a:sym typeface="Quattrocento Sans"/>
            </a:endParaRPr>
          </a:p>
          <a:p>
            <a:pPr indent="-323850" lvl="1" marL="914400" marR="0" rtl="0" algn="l">
              <a:spcBef>
                <a:spcPts val="0"/>
              </a:spcBef>
              <a:spcAft>
                <a:spcPts val="0"/>
              </a:spcAft>
              <a:buClr>
                <a:schemeClr val="dk1"/>
              </a:buClr>
              <a:buSzPts val="1500"/>
              <a:buFont typeface="Quattrocento Sans"/>
              <a:buChar char="○"/>
            </a:pPr>
            <a:r>
              <a:rPr lang="en-US" sz="1500">
                <a:solidFill>
                  <a:schemeClr val="dk1"/>
                </a:solidFill>
                <a:latin typeface="Quattrocento Sans"/>
                <a:ea typeface="Quattrocento Sans"/>
                <a:cs typeface="Quattrocento Sans"/>
                <a:sym typeface="Quattrocento Sans"/>
              </a:rPr>
              <a:t>Individuals with better general health tend to have lower depression scores.</a:t>
            </a:r>
            <a:endParaRPr sz="1500">
              <a:solidFill>
                <a:schemeClr val="dk1"/>
              </a:solidFill>
              <a:latin typeface="Quattrocento Sans"/>
              <a:ea typeface="Quattrocento Sans"/>
              <a:cs typeface="Quattrocento Sans"/>
              <a:sym typeface="Quattrocento Sans"/>
            </a:endParaRPr>
          </a:p>
          <a:p>
            <a:pPr indent="-323850" lvl="1" marL="914400" marR="0" rtl="0" algn="l">
              <a:spcBef>
                <a:spcPts val="0"/>
              </a:spcBef>
              <a:spcAft>
                <a:spcPts val="0"/>
              </a:spcAft>
              <a:buClr>
                <a:schemeClr val="dk1"/>
              </a:buClr>
              <a:buSzPts val="1500"/>
              <a:buFont typeface="Quattrocento Sans"/>
              <a:buChar char="○"/>
            </a:pPr>
            <a:r>
              <a:rPr lang="en-US" sz="1500">
                <a:solidFill>
                  <a:schemeClr val="dk1"/>
                </a:solidFill>
                <a:latin typeface="Quattrocento Sans"/>
                <a:ea typeface="Quattrocento Sans"/>
                <a:cs typeface="Quattrocento Sans"/>
                <a:sym typeface="Quattrocento Sans"/>
              </a:rPr>
              <a:t>Individuals with worse general health tend to have higher depression scores.</a:t>
            </a:r>
            <a:endParaRPr sz="1500">
              <a:solidFill>
                <a:schemeClr val="dk1"/>
              </a:solidFill>
              <a:latin typeface="Quattrocento Sans"/>
              <a:ea typeface="Quattrocento Sans"/>
              <a:cs typeface="Quattrocento Sans"/>
              <a:sym typeface="Quattrocento Sans"/>
            </a:endParaRPr>
          </a:p>
          <a:p>
            <a:pPr indent="-323850" lvl="0" marL="457200" marR="0" rtl="0" algn="l">
              <a:spcBef>
                <a:spcPts val="0"/>
              </a:spcBef>
              <a:spcAft>
                <a:spcPts val="0"/>
              </a:spcAft>
              <a:buClr>
                <a:schemeClr val="dk1"/>
              </a:buClr>
              <a:buSzPts val="1500"/>
              <a:buFont typeface="Quattrocento Sans"/>
              <a:buChar char="●"/>
            </a:pPr>
            <a:r>
              <a:rPr lang="en-US" sz="1500">
                <a:solidFill>
                  <a:schemeClr val="dk1"/>
                </a:solidFill>
                <a:latin typeface="Quattrocento Sans"/>
                <a:ea typeface="Quattrocento Sans"/>
                <a:cs typeface="Quattrocento Sans"/>
                <a:sym typeface="Quattrocento Sans"/>
              </a:rPr>
              <a:t>Lower depression scores tend to dominate the “Excellent”, “Very Good”, “Good”, and “Fair” categories.</a:t>
            </a:r>
            <a:endParaRPr sz="1500">
              <a:solidFill>
                <a:schemeClr val="dk1"/>
              </a:solidFill>
              <a:latin typeface="Quattrocento Sans"/>
              <a:ea typeface="Quattrocento Sans"/>
              <a:cs typeface="Quattrocento Sans"/>
              <a:sym typeface="Quattrocento Sans"/>
            </a:endParaRPr>
          </a:p>
          <a:p>
            <a:pPr indent="-323850" lvl="0" marL="457200" marR="0" rtl="0" algn="l">
              <a:spcBef>
                <a:spcPts val="0"/>
              </a:spcBef>
              <a:spcAft>
                <a:spcPts val="0"/>
              </a:spcAft>
              <a:buClr>
                <a:schemeClr val="dk1"/>
              </a:buClr>
              <a:buSzPts val="1500"/>
              <a:buFont typeface="Quattrocento Sans"/>
              <a:buChar char="●"/>
            </a:pPr>
            <a:r>
              <a:rPr lang="en-US" sz="1500">
                <a:solidFill>
                  <a:schemeClr val="dk1"/>
                </a:solidFill>
                <a:latin typeface="Quattrocento Sans"/>
                <a:ea typeface="Quattrocento Sans"/>
                <a:cs typeface="Quattrocento Sans"/>
                <a:sym typeface="Quattrocento Sans"/>
              </a:rPr>
              <a:t>However, the “Poor” category has a more even distribution of depression scores.</a:t>
            </a:r>
            <a:endParaRPr sz="15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a:p>
        </p:txBody>
      </p:sp>
      <p:pic>
        <p:nvPicPr>
          <p:cNvPr id="164" name="Google Shape;164;g8562f0c781_1_11"/>
          <p:cNvPicPr preferRelativeResize="0"/>
          <p:nvPr/>
        </p:nvPicPr>
        <p:blipFill>
          <a:blip r:embed="rId4">
            <a:alphaModFix/>
          </a:blip>
          <a:stretch>
            <a:fillRect/>
          </a:stretch>
        </p:blipFill>
        <p:spPr>
          <a:xfrm>
            <a:off x="5944775" y="2597988"/>
            <a:ext cx="5943600" cy="3800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8" name="Shape 168"/>
        <p:cNvGrpSpPr/>
        <p:nvPr/>
      </p:nvGrpSpPr>
      <p:grpSpPr>
        <a:xfrm>
          <a:off x="0" y="0"/>
          <a:ext cx="0" cy="0"/>
          <a:chOff x="0" y="0"/>
          <a:chExt cx="0" cy="0"/>
        </a:xfrm>
      </p:grpSpPr>
      <p:sp>
        <p:nvSpPr>
          <p:cNvPr id="169" name="Google Shape;169;g8562f0c781_1_33"/>
          <p:cNvSpPr/>
          <p:nvPr/>
        </p:nvSpPr>
        <p:spPr>
          <a:xfrm>
            <a:off x="0" y="1360967"/>
            <a:ext cx="12192000" cy="5496900"/>
          </a:xfrm>
          <a:prstGeom prst="rect">
            <a:avLst/>
          </a:prstGeom>
          <a:gradFill>
            <a:gsLst>
              <a:gs pos="0">
                <a:schemeClr val="accent2"/>
              </a:gs>
              <a:gs pos="25000">
                <a:schemeClr val="accent2"/>
              </a:gs>
              <a:gs pos="94000">
                <a:schemeClr val="accent1"/>
              </a:gs>
              <a:gs pos="100000">
                <a:schemeClr val="accent1"/>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70" name="Google Shape;170;g8562f0c781_1_33"/>
          <p:cNvGrpSpPr/>
          <p:nvPr/>
        </p:nvGrpSpPr>
        <p:grpSpPr>
          <a:xfrm flipH="1" rot="10800000">
            <a:off x="0" y="-18550"/>
            <a:ext cx="12192000" cy="2339747"/>
            <a:chOff x="0" y="3808676"/>
            <a:chExt cx="12192000" cy="3049325"/>
          </a:xfrm>
        </p:grpSpPr>
        <p:pic>
          <p:nvPicPr>
            <p:cNvPr id="171" name="Google Shape;171;g8562f0c781_1_33"/>
            <p:cNvPicPr preferRelativeResize="0"/>
            <p:nvPr/>
          </p:nvPicPr>
          <p:blipFill rotWithShape="1">
            <a:blip r:embed="rId3">
              <a:alphaModFix/>
            </a:blip>
            <a:srcRect b="9817" l="0" r="0" t="45718"/>
            <a:stretch/>
          </p:blipFill>
          <p:spPr>
            <a:xfrm>
              <a:off x="0" y="3808676"/>
              <a:ext cx="12192000" cy="3049325"/>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172" name="Google Shape;172;g8562f0c781_1_33"/>
            <p:cNvSpPr/>
            <p:nvPr/>
          </p:nvSpPr>
          <p:spPr>
            <a:xfrm>
              <a:off x="2067339" y="5375082"/>
              <a:ext cx="373800" cy="405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73" name="Google Shape;173;g8562f0c781_1_33"/>
          <p:cNvSpPr txBox="1"/>
          <p:nvPr>
            <p:ph type="title"/>
          </p:nvPr>
        </p:nvSpPr>
        <p:spPr>
          <a:xfrm>
            <a:off x="585926" y="-107705"/>
            <a:ext cx="9833400" cy="106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Calibri"/>
              <a:buNone/>
            </a:pPr>
            <a:r>
              <a:rPr lang="en-US" sz="4000">
                <a:solidFill>
                  <a:srgbClr val="3F3F3F"/>
                </a:solidFill>
              </a:rPr>
              <a:t>Data Exploration - Trouble Sleeping</a:t>
            </a:r>
            <a:endParaRPr/>
          </a:p>
        </p:txBody>
      </p:sp>
      <p:sp>
        <p:nvSpPr>
          <p:cNvPr id="174" name="Google Shape;174;g8562f0c781_1_33"/>
          <p:cNvSpPr txBox="1"/>
          <p:nvPr/>
        </p:nvSpPr>
        <p:spPr>
          <a:xfrm>
            <a:off x="585925" y="1688550"/>
            <a:ext cx="10536600" cy="16131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The chart on the left shows the distribution of trouble sleeping by depression score.</a:t>
            </a:r>
            <a:endParaRPr>
              <a:solidFill>
                <a:schemeClr val="dk1"/>
              </a:solidFill>
              <a:latin typeface="Quattrocento Sans"/>
              <a:ea typeface="Quattrocento Sans"/>
              <a:cs typeface="Quattrocento Sans"/>
              <a:sym typeface="Quattrocento Sans"/>
            </a:endParaRPr>
          </a:p>
          <a:p>
            <a:pPr indent="-317500" lvl="0" marL="457200" marR="0" rtl="0" algn="l">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The chart on the right shows the distribution of trouble sleeping by health condition.</a:t>
            </a:r>
            <a:endParaRPr>
              <a:solidFill>
                <a:schemeClr val="dk1"/>
              </a:solidFill>
              <a:latin typeface="Quattrocento Sans"/>
              <a:ea typeface="Quattrocento Sans"/>
              <a:cs typeface="Quattrocento Sans"/>
              <a:sym typeface="Quattrocento Sans"/>
            </a:endParaRPr>
          </a:p>
          <a:p>
            <a:pPr indent="-317500" lvl="0" marL="457200" marR="0" rtl="0" algn="l">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Notice the relative proportion of observations with a depression score of zero for each category.</a:t>
            </a:r>
            <a:endParaRPr>
              <a:solidFill>
                <a:schemeClr val="dk1"/>
              </a:solidFill>
              <a:latin typeface="Quattrocento Sans"/>
              <a:ea typeface="Quattrocento Sans"/>
              <a:cs typeface="Quattrocento Sans"/>
              <a:sym typeface="Quattrocento Sans"/>
            </a:endParaRPr>
          </a:p>
          <a:p>
            <a:pPr indent="-317500" lvl="1" marL="914400" marR="0" rtl="0" algn="l">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Individuals with lower depression scores are less likely to report that they have trouble sleeping.</a:t>
            </a:r>
            <a:endParaRPr>
              <a:solidFill>
                <a:schemeClr val="dk1"/>
              </a:solidFill>
              <a:latin typeface="Quattrocento Sans"/>
              <a:ea typeface="Quattrocento Sans"/>
              <a:cs typeface="Quattrocento Sans"/>
              <a:sym typeface="Quattrocento Sans"/>
            </a:endParaRPr>
          </a:p>
          <a:p>
            <a:pPr indent="-317500" lvl="0" marL="457200" marR="0" rtl="0" algn="l">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Notice the relative proportion of observations with a health condition of Poor.</a:t>
            </a:r>
            <a:endParaRPr>
              <a:solidFill>
                <a:schemeClr val="dk1"/>
              </a:solidFill>
              <a:latin typeface="Quattrocento Sans"/>
              <a:ea typeface="Quattrocento Sans"/>
              <a:cs typeface="Quattrocento Sans"/>
              <a:sym typeface="Quattrocento Sans"/>
            </a:endParaRPr>
          </a:p>
          <a:p>
            <a:pPr indent="-317500" lvl="1" marL="914400" marR="0" rtl="0" algn="l">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There is a higher proportion of individuals with poor health who have reported that they have trouble sleeping.</a:t>
            </a:r>
            <a:endParaRPr>
              <a:solidFill>
                <a:schemeClr val="dk1"/>
              </a:solidFill>
              <a:latin typeface="Quattrocento Sans"/>
              <a:ea typeface="Quattrocento Sans"/>
              <a:cs typeface="Quattrocento Sans"/>
              <a:sym typeface="Quattrocento Sans"/>
            </a:endParaRPr>
          </a:p>
          <a:p>
            <a:pPr indent="-317500" lvl="0" marL="457200" marR="0" rtl="0" algn="l">
              <a:spcBef>
                <a:spcPts val="0"/>
              </a:spcBef>
              <a:spcAft>
                <a:spcPts val="0"/>
              </a:spcAft>
              <a:buClr>
                <a:schemeClr val="dk1"/>
              </a:buClr>
              <a:buSzPts val="1400"/>
              <a:buFont typeface="Quattrocento Sans"/>
              <a:buChar char="●"/>
            </a:pPr>
            <a:r>
              <a:rPr lang="en-US">
                <a:solidFill>
                  <a:schemeClr val="dk1"/>
                </a:solidFill>
                <a:latin typeface="Quattrocento Sans"/>
                <a:ea typeface="Quattrocento Sans"/>
                <a:cs typeface="Quattrocento Sans"/>
                <a:sym typeface="Quattrocento Sans"/>
              </a:rPr>
              <a:t>There is a possible confounding factor between depression, general health condition, and trouble sleeping.</a:t>
            </a:r>
            <a:endParaRPr>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a:p>
        </p:txBody>
      </p:sp>
      <p:pic>
        <p:nvPicPr>
          <p:cNvPr id="175" name="Google Shape;175;g8562f0c781_1_33"/>
          <p:cNvPicPr preferRelativeResize="0"/>
          <p:nvPr/>
        </p:nvPicPr>
        <p:blipFill>
          <a:blip r:embed="rId4">
            <a:alphaModFix/>
          </a:blip>
          <a:stretch>
            <a:fillRect/>
          </a:stretch>
        </p:blipFill>
        <p:spPr>
          <a:xfrm>
            <a:off x="585936" y="3301650"/>
            <a:ext cx="4988638" cy="3197875"/>
          </a:xfrm>
          <a:prstGeom prst="rect">
            <a:avLst/>
          </a:prstGeom>
          <a:noFill/>
          <a:ln>
            <a:noFill/>
          </a:ln>
        </p:spPr>
      </p:pic>
      <p:pic>
        <p:nvPicPr>
          <p:cNvPr id="176" name="Google Shape;176;g8562f0c781_1_33"/>
          <p:cNvPicPr preferRelativeResize="0"/>
          <p:nvPr/>
        </p:nvPicPr>
        <p:blipFill>
          <a:blip r:embed="rId5">
            <a:alphaModFix/>
          </a:blip>
          <a:stretch>
            <a:fillRect/>
          </a:stretch>
        </p:blipFill>
        <p:spPr>
          <a:xfrm>
            <a:off x="6095996" y="3301650"/>
            <a:ext cx="5026400" cy="319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0" name="Shape 180"/>
        <p:cNvGrpSpPr/>
        <p:nvPr/>
      </p:nvGrpSpPr>
      <p:grpSpPr>
        <a:xfrm>
          <a:off x="0" y="0"/>
          <a:ext cx="0" cy="0"/>
          <a:chOff x="0" y="0"/>
          <a:chExt cx="0" cy="0"/>
        </a:xfrm>
      </p:grpSpPr>
      <p:sp>
        <p:nvSpPr>
          <p:cNvPr id="181" name="Google Shape;181;g8562f0c781_1_45"/>
          <p:cNvSpPr/>
          <p:nvPr/>
        </p:nvSpPr>
        <p:spPr>
          <a:xfrm>
            <a:off x="0" y="1360967"/>
            <a:ext cx="12192000" cy="5496900"/>
          </a:xfrm>
          <a:prstGeom prst="rect">
            <a:avLst/>
          </a:prstGeom>
          <a:gradFill>
            <a:gsLst>
              <a:gs pos="0">
                <a:schemeClr val="accent2"/>
              </a:gs>
              <a:gs pos="25000">
                <a:schemeClr val="accent2"/>
              </a:gs>
              <a:gs pos="94000">
                <a:schemeClr val="accent1"/>
              </a:gs>
              <a:gs pos="100000">
                <a:schemeClr val="accent1"/>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82" name="Google Shape;182;g8562f0c781_1_45"/>
          <p:cNvGrpSpPr/>
          <p:nvPr/>
        </p:nvGrpSpPr>
        <p:grpSpPr>
          <a:xfrm flipH="1" rot="10800000">
            <a:off x="0" y="0"/>
            <a:ext cx="12192000" cy="3049325"/>
            <a:chOff x="0" y="3808676"/>
            <a:chExt cx="12192000" cy="3049325"/>
          </a:xfrm>
        </p:grpSpPr>
        <p:pic>
          <p:nvPicPr>
            <p:cNvPr id="183" name="Google Shape;183;g8562f0c781_1_45"/>
            <p:cNvPicPr preferRelativeResize="0"/>
            <p:nvPr/>
          </p:nvPicPr>
          <p:blipFill rotWithShape="1">
            <a:blip r:embed="rId3">
              <a:alphaModFix/>
            </a:blip>
            <a:srcRect b="9817" l="0" r="0" t="45718"/>
            <a:stretch/>
          </p:blipFill>
          <p:spPr>
            <a:xfrm>
              <a:off x="0" y="3808676"/>
              <a:ext cx="12192000" cy="3049325"/>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184" name="Google Shape;184;g8562f0c781_1_45"/>
            <p:cNvSpPr/>
            <p:nvPr/>
          </p:nvSpPr>
          <p:spPr>
            <a:xfrm>
              <a:off x="2067339" y="5375082"/>
              <a:ext cx="373800" cy="405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5" name="Google Shape;185;g8562f0c781_1_45"/>
          <p:cNvSpPr txBox="1"/>
          <p:nvPr>
            <p:ph type="title"/>
          </p:nvPr>
        </p:nvSpPr>
        <p:spPr>
          <a:xfrm>
            <a:off x="585926" y="249045"/>
            <a:ext cx="9833400" cy="106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Calibri"/>
              <a:buNone/>
            </a:pPr>
            <a:r>
              <a:rPr lang="en-US" sz="4000">
                <a:solidFill>
                  <a:srgbClr val="3F3F3F"/>
                </a:solidFill>
              </a:rPr>
              <a:t>Data Exploration - Hopelessness</a:t>
            </a:r>
            <a:endParaRPr/>
          </a:p>
        </p:txBody>
      </p:sp>
      <p:sp>
        <p:nvSpPr>
          <p:cNvPr id="186" name="Google Shape;186;g8562f0c781_1_45"/>
          <p:cNvSpPr txBox="1"/>
          <p:nvPr/>
        </p:nvSpPr>
        <p:spPr>
          <a:xfrm>
            <a:off x="585925" y="2598000"/>
            <a:ext cx="4875900" cy="3854400"/>
          </a:xfrm>
          <a:prstGeom prst="rect">
            <a:avLst/>
          </a:prstGeom>
          <a:noFill/>
          <a:ln>
            <a:noFill/>
          </a:ln>
        </p:spPr>
        <p:txBody>
          <a:bodyPr anchorCtr="0" anchor="t" bIns="45700" lIns="91425" spcFirstLastPara="1" rIns="91425" wrap="square" tIns="45700">
            <a:noAutofit/>
          </a:bodyPr>
          <a:lstStyle/>
          <a:p>
            <a:pPr indent="-330200" lvl="0" marL="457200" marR="0" rtl="0" algn="l">
              <a:spcBef>
                <a:spcPts val="0"/>
              </a:spcBef>
              <a:spcAft>
                <a:spcPts val="0"/>
              </a:spcAft>
              <a:buClr>
                <a:schemeClr val="dk1"/>
              </a:buClr>
              <a:buSzPts val="1600"/>
              <a:buFont typeface="Quattrocento Sans"/>
              <a:buChar char="●"/>
            </a:pPr>
            <a:r>
              <a:rPr lang="en-US" sz="1600">
                <a:solidFill>
                  <a:schemeClr val="dk1"/>
                </a:solidFill>
                <a:latin typeface="Quattrocento Sans"/>
                <a:ea typeface="Quattrocento Sans"/>
                <a:cs typeface="Quattrocento Sans"/>
                <a:sym typeface="Quattrocento Sans"/>
              </a:rPr>
              <a:t>The chart on the right shows the distribution of hopelessness by general health condition.</a:t>
            </a:r>
            <a:endParaRPr sz="1600">
              <a:solidFill>
                <a:schemeClr val="dk1"/>
              </a:solidFill>
              <a:latin typeface="Quattrocento Sans"/>
              <a:ea typeface="Quattrocento Sans"/>
              <a:cs typeface="Quattrocento Sans"/>
              <a:sym typeface="Quattrocento Sans"/>
            </a:endParaRPr>
          </a:p>
          <a:p>
            <a:pPr indent="-330200" lvl="0" marL="457200" marR="0" rtl="0" algn="l">
              <a:spcBef>
                <a:spcPts val="0"/>
              </a:spcBef>
              <a:spcAft>
                <a:spcPts val="0"/>
              </a:spcAft>
              <a:buClr>
                <a:schemeClr val="dk1"/>
              </a:buClr>
              <a:buSzPts val="1600"/>
              <a:buFont typeface="Quattrocento Sans"/>
              <a:buChar char="●"/>
            </a:pPr>
            <a:r>
              <a:rPr lang="en-US" sz="1600">
                <a:solidFill>
                  <a:schemeClr val="dk1"/>
                </a:solidFill>
                <a:latin typeface="Quattrocento Sans"/>
                <a:ea typeface="Quattrocento Sans"/>
                <a:cs typeface="Quattrocento Sans"/>
                <a:sym typeface="Quattrocento Sans"/>
              </a:rPr>
              <a:t>For the most part, individuals with Fair or better health condition tend to exhibit lower hopelessness scores compared to those with Poor health condition.</a:t>
            </a:r>
            <a:endParaRPr sz="1600">
              <a:solidFill>
                <a:schemeClr val="dk1"/>
              </a:solidFill>
              <a:latin typeface="Quattrocento Sans"/>
              <a:ea typeface="Quattrocento Sans"/>
              <a:cs typeface="Quattrocento Sans"/>
              <a:sym typeface="Quattrocento Sans"/>
            </a:endParaRPr>
          </a:p>
          <a:p>
            <a:pPr indent="-330200" lvl="0" marL="457200" marR="0" rtl="0" algn="l">
              <a:spcBef>
                <a:spcPts val="0"/>
              </a:spcBef>
              <a:spcAft>
                <a:spcPts val="0"/>
              </a:spcAft>
              <a:buClr>
                <a:schemeClr val="dk1"/>
              </a:buClr>
              <a:buSzPts val="1600"/>
              <a:buFont typeface="Quattrocento Sans"/>
              <a:buChar char="●"/>
            </a:pPr>
            <a:r>
              <a:rPr lang="en-US" sz="1600">
                <a:solidFill>
                  <a:schemeClr val="dk1"/>
                </a:solidFill>
                <a:latin typeface="Quattrocento Sans"/>
                <a:ea typeface="Quattrocento Sans"/>
                <a:cs typeface="Quattrocento Sans"/>
                <a:sym typeface="Quattrocento Sans"/>
              </a:rPr>
              <a:t>Looking at category 4 (individuals with a high hopelessness score), we can see that the relative proportion of individuals with Poor health is higher compared to other categories of hopelessness.</a:t>
            </a:r>
            <a:endParaRPr sz="1600">
              <a:solidFill>
                <a:schemeClr val="dk1"/>
              </a:solidFill>
              <a:latin typeface="Quattrocento Sans"/>
              <a:ea typeface="Quattrocento Sans"/>
              <a:cs typeface="Quattrocento Sans"/>
              <a:sym typeface="Quattrocento Sans"/>
            </a:endParaRPr>
          </a:p>
          <a:p>
            <a:pPr indent="-330200" lvl="0" marL="457200" marR="0" rtl="0" algn="l">
              <a:spcBef>
                <a:spcPts val="0"/>
              </a:spcBef>
              <a:spcAft>
                <a:spcPts val="0"/>
              </a:spcAft>
              <a:buClr>
                <a:schemeClr val="dk1"/>
              </a:buClr>
              <a:buSzPts val="1600"/>
              <a:buFont typeface="Quattrocento Sans"/>
              <a:buChar char="●"/>
            </a:pPr>
            <a:r>
              <a:rPr lang="en-US" sz="1600">
                <a:solidFill>
                  <a:schemeClr val="dk1"/>
                </a:solidFill>
                <a:latin typeface="Quattrocento Sans"/>
                <a:ea typeface="Quattrocento Sans"/>
                <a:cs typeface="Quattrocento Sans"/>
                <a:sym typeface="Quattrocento Sans"/>
              </a:rPr>
              <a:t>These observations suggest that there could be a moderate correlation between hopelessness and health condition.</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a:p>
        </p:txBody>
      </p:sp>
      <p:pic>
        <p:nvPicPr>
          <p:cNvPr id="187" name="Google Shape;187;g8562f0c781_1_45"/>
          <p:cNvPicPr preferRelativeResize="0"/>
          <p:nvPr/>
        </p:nvPicPr>
        <p:blipFill>
          <a:blip r:embed="rId4">
            <a:alphaModFix/>
          </a:blip>
          <a:stretch>
            <a:fillRect/>
          </a:stretch>
        </p:blipFill>
        <p:spPr>
          <a:xfrm>
            <a:off x="5756075" y="2597988"/>
            <a:ext cx="5943600" cy="3724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91" name="Shape 191"/>
        <p:cNvGrpSpPr/>
        <p:nvPr/>
      </p:nvGrpSpPr>
      <p:grpSpPr>
        <a:xfrm>
          <a:off x="0" y="0"/>
          <a:ext cx="0" cy="0"/>
          <a:chOff x="0" y="0"/>
          <a:chExt cx="0" cy="0"/>
        </a:xfrm>
      </p:grpSpPr>
      <p:sp>
        <p:nvSpPr>
          <p:cNvPr id="192" name="Google Shape;192;g8562f0c781_1_0"/>
          <p:cNvSpPr/>
          <p:nvPr/>
        </p:nvSpPr>
        <p:spPr>
          <a:xfrm>
            <a:off x="0" y="1360967"/>
            <a:ext cx="12192000" cy="5496900"/>
          </a:xfrm>
          <a:prstGeom prst="rect">
            <a:avLst/>
          </a:prstGeom>
          <a:gradFill>
            <a:gsLst>
              <a:gs pos="0">
                <a:schemeClr val="accent2"/>
              </a:gs>
              <a:gs pos="25000">
                <a:schemeClr val="accent2"/>
              </a:gs>
              <a:gs pos="94000">
                <a:schemeClr val="accent1"/>
              </a:gs>
              <a:gs pos="100000">
                <a:schemeClr val="accent1"/>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93" name="Google Shape;193;g8562f0c781_1_0"/>
          <p:cNvGrpSpPr/>
          <p:nvPr/>
        </p:nvGrpSpPr>
        <p:grpSpPr>
          <a:xfrm flipH="1" rot="10800000">
            <a:off x="0" y="0"/>
            <a:ext cx="12192000" cy="3049325"/>
            <a:chOff x="0" y="3808676"/>
            <a:chExt cx="12192000" cy="3049325"/>
          </a:xfrm>
        </p:grpSpPr>
        <p:pic>
          <p:nvPicPr>
            <p:cNvPr id="194" name="Google Shape;194;g8562f0c781_1_0"/>
            <p:cNvPicPr preferRelativeResize="0"/>
            <p:nvPr/>
          </p:nvPicPr>
          <p:blipFill rotWithShape="1">
            <a:blip r:embed="rId3">
              <a:alphaModFix/>
            </a:blip>
            <a:srcRect b="9817" l="0" r="0" t="45718"/>
            <a:stretch/>
          </p:blipFill>
          <p:spPr>
            <a:xfrm>
              <a:off x="0" y="3808676"/>
              <a:ext cx="12192000" cy="3049325"/>
            </a:xfrm>
            <a:custGeom>
              <a:rect b="b" l="l" r="r" t="t"/>
              <a:pathLst>
                <a:path extrusionOk="0" h="3049325" w="12192000">
                  <a:moveTo>
                    <a:pt x="0" y="0"/>
                  </a:moveTo>
                  <a:lnTo>
                    <a:pt x="12192000" y="0"/>
                  </a:lnTo>
                  <a:lnTo>
                    <a:pt x="12192000" y="3049325"/>
                  </a:lnTo>
                  <a:lnTo>
                    <a:pt x="0" y="3049325"/>
                  </a:lnTo>
                  <a:close/>
                </a:path>
              </a:pathLst>
            </a:custGeom>
            <a:noFill/>
            <a:ln>
              <a:noFill/>
            </a:ln>
          </p:spPr>
        </p:pic>
        <p:sp>
          <p:nvSpPr>
            <p:cNvPr id="195" name="Google Shape;195;g8562f0c781_1_0"/>
            <p:cNvSpPr/>
            <p:nvPr/>
          </p:nvSpPr>
          <p:spPr>
            <a:xfrm>
              <a:off x="2067339" y="5375082"/>
              <a:ext cx="373800" cy="405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96" name="Google Shape;196;g8562f0c781_1_0"/>
          <p:cNvSpPr txBox="1"/>
          <p:nvPr>
            <p:ph type="title"/>
          </p:nvPr>
        </p:nvSpPr>
        <p:spPr>
          <a:xfrm>
            <a:off x="585925" y="249050"/>
            <a:ext cx="11054700" cy="106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Calibri"/>
              <a:buNone/>
            </a:pPr>
            <a:r>
              <a:rPr lang="en-US" sz="3700">
                <a:solidFill>
                  <a:srgbClr val="3F3F3F"/>
                </a:solidFill>
              </a:rPr>
              <a:t>Variable Relationships: </a:t>
            </a:r>
            <a:endParaRPr sz="3700">
              <a:solidFill>
                <a:srgbClr val="3F3F3F"/>
              </a:solidFill>
            </a:endParaRPr>
          </a:p>
          <a:p>
            <a:pPr indent="0" lvl="0" marL="0" rtl="0" algn="l">
              <a:lnSpc>
                <a:spcPct val="90000"/>
              </a:lnSpc>
              <a:spcBef>
                <a:spcPts val="0"/>
              </a:spcBef>
              <a:spcAft>
                <a:spcPts val="0"/>
              </a:spcAft>
              <a:buClr>
                <a:srgbClr val="3F3F3F"/>
              </a:buClr>
              <a:buSzPts val="4000"/>
              <a:buFont typeface="Calibri"/>
              <a:buNone/>
            </a:pPr>
            <a:r>
              <a:rPr lang="en-US" sz="3700">
                <a:solidFill>
                  <a:srgbClr val="3F3F3F"/>
                </a:solidFill>
              </a:rPr>
              <a:t>Depression and Chronic Fatigue</a:t>
            </a:r>
            <a:endParaRPr sz="4100"/>
          </a:p>
        </p:txBody>
      </p:sp>
      <p:pic>
        <p:nvPicPr>
          <p:cNvPr id="197" name="Google Shape;197;g8562f0c781_1_0"/>
          <p:cNvPicPr preferRelativeResize="0"/>
          <p:nvPr>
            <p:ph idx="1" type="body"/>
          </p:nvPr>
        </p:nvPicPr>
        <p:blipFill rotWithShape="1">
          <a:blip r:embed="rId4">
            <a:alphaModFix/>
          </a:blip>
          <a:srcRect b="0" l="0" r="0" t="0"/>
          <a:stretch/>
        </p:blipFill>
        <p:spPr>
          <a:xfrm>
            <a:off x="485247" y="2273327"/>
            <a:ext cx="11407800" cy="4351200"/>
          </a:xfrm>
          <a:prstGeom prst="rect">
            <a:avLst/>
          </a:prstGeom>
          <a:noFill/>
          <a:ln>
            <a:noFill/>
          </a:ln>
        </p:spPr>
      </p:pic>
      <p:sp>
        <p:nvSpPr>
          <p:cNvPr id="198" name="Google Shape;198;g8562f0c781_1_0"/>
          <p:cNvSpPr txBox="1"/>
          <p:nvPr/>
        </p:nvSpPr>
        <p:spPr>
          <a:xfrm>
            <a:off x="585926" y="1239667"/>
            <a:ext cx="114078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US" sz="1200" u="none" cap="none" strike="noStrike">
                <a:solidFill>
                  <a:schemeClr val="dk1"/>
                </a:solidFill>
                <a:latin typeface="Quattrocento Sans"/>
                <a:ea typeface="Quattrocento Sans"/>
                <a:cs typeface="Quattrocento Sans"/>
                <a:sym typeface="Quattrocento Sans"/>
              </a:rPr>
              <a:t>A one-way between subject ANOVA was conducted to compare the effect of chronic fatigue associated with severity of depression (score from 0 - not depressed at all, to 27 - clinically depressed). There was a significant effect of level of fatigue at the p &lt; .00 for the five conditions [F(4, 5055) = 204.5, p = 0.00]. A post hoc Tukey HSD further demonstrated that there's no difference between people who were never or rarely tired, but there's significant differences among other conditions. In general, </a:t>
            </a:r>
            <a:r>
              <a:rPr b="1" i="0" lang="en-US" sz="1200" u="none" cap="none" strike="noStrike">
                <a:solidFill>
                  <a:srgbClr val="FF0000"/>
                </a:solidFill>
                <a:latin typeface="Quattrocento Sans"/>
                <a:ea typeface="Quattrocento Sans"/>
                <a:cs typeface="Quattrocento Sans"/>
                <a:sym typeface="Quattrocento Sans"/>
              </a:rPr>
              <a:t>the level of chronic fatigue is statistically, significantly associated with higher level of depression.</a:t>
            </a:r>
            <a:endParaRPr>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ckStarter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2020-05-15T22:39:57Z</dcterms:created>
  <dc:creator>Jim Ng</dc:creator>
</cp:coreProperties>
</file>