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61" r:id="rId5"/>
    <p:sldId id="262" r:id="rId6"/>
    <p:sldId id="265" r:id="rId7"/>
    <p:sldId id="278" r:id="rId8"/>
    <p:sldId id="288" r:id="rId9"/>
    <p:sldId id="281" r:id="rId10"/>
    <p:sldId id="282" r:id="rId11"/>
    <p:sldId id="283" r:id="rId12"/>
    <p:sldId id="284" r:id="rId13"/>
    <p:sldId id="285" r:id="rId14"/>
    <p:sldId id="263" r:id="rId15"/>
    <p:sldId id="266" r:id="rId16"/>
    <p:sldId id="302" r:id="rId17"/>
    <p:sldId id="290" r:id="rId18"/>
    <p:sldId id="303" r:id="rId19"/>
    <p:sldId id="291" r:id="rId20"/>
    <p:sldId id="308" r:id="rId21"/>
    <p:sldId id="307" r:id="rId22"/>
    <p:sldId id="304" r:id="rId23"/>
    <p:sldId id="305" r:id="rId24"/>
    <p:sldId id="279" r:id="rId25"/>
    <p:sldId id="309" r:id="rId26"/>
    <p:sldId id="270" r:id="rId27"/>
    <p:sldId id="272" r:id="rId28"/>
    <p:sldId id="280" r:id="rId29"/>
    <p:sldId id="273" r:id="rId30"/>
    <p:sldId id="271" r:id="rId31"/>
    <p:sldId id="276" r:id="rId32"/>
    <p:sldId id="275" r:id="rId33"/>
    <p:sldId id="306" r:id="rId34"/>
    <p:sldId id="277" r:id="rId35"/>
    <p:sldId id="300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8CF7-FAEA-0743-8681-B01CC5DC6F30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FFB6-8403-4E42-9EBD-C4DD6B67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(1/9/12 16:15) -----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eu.art.com</a:t>
            </a:r>
            <a:r>
              <a:rPr lang="en-US" dirty="0" smtClean="0"/>
              <a:t>/products/p10018489953-sa-i5785795/warning-zombies-</a:t>
            </a:r>
            <a:r>
              <a:rPr lang="en-US" dirty="0" err="1" smtClean="0"/>
              <a:t>ahead.htm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http://2.bp.blogspot.com/_V5gBGYc5EYM/</a:t>
            </a:r>
            <a:r>
              <a:rPr lang="en-US" dirty="0" err="1" smtClean="0"/>
              <a:t>TLJHJCSkcxI</a:t>
            </a:r>
            <a:r>
              <a:rPr lang="en-US" dirty="0" smtClean="0"/>
              <a:t>/AAAAAAAAB1w/</a:t>
            </a:r>
            <a:r>
              <a:rPr lang="en-US" dirty="0" err="1" smtClean="0"/>
              <a:t>NdJxNoIEELU</a:t>
            </a:r>
            <a:r>
              <a:rPr lang="en-US" dirty="0" smtClean="0"/>
              <a:t>/s1600/unhappy-</a:t>
            </a:r>
            <a:r>
              <a:rPr lang="en-US" dirty="0" err="1" smtClean="0"/>
              <a:t>boy.jpg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</a:p>
          <a:p>
            <a:r>
              <a:rPr lang="en-US" dirty="0" err="1" smtClean="0"/>
              <a:t>----- Meeting Notes (1/9/12 16:23) -----</a:t>
            </a:r>
          </a:p>
          <a:p>
            <a:r>
              <a:rPr lang="en-US" dirty="0" err="1" smtClean="0"/>
              <a:t>make arrows shorter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scatterplots</a:t>
            </a:r>
            <a:r>
              <a:rPr lang="en-US" baseline="0" dirty="0" smtClean="0"/>
              <a:t> of the data</a:t>
            </a:r>
          </a:p>
          <a:p>
            <a:r>
              <a:rPr lang="en-US" baseline="0" dirty="0" smtClean="0"/>
              <a:t>We can look at them and tell if they are correlated somehow.  This is positive this is negative this is a blob</a:t>
            </a:r>
          </a:p>
          <a:p>
            <a:r>
              <a:rPr lang="en-US" baseline="0" dirty="0" smtClean="0"/>
              <a:t>But how do we quantify it?</a:t>
            </a:r>
          </a:p>
          <a:p>
            <a:r>
              <a:rPr lang="en-US" baseline="0" dirty="0" smtClean="0"/>
              <a:t>Correlation scores.  There are lots of them.  They each make assumption about the relationship between x and y.  Linear? Parabolic? Arbitrary function?</a:t>
            </a:r>
          </a:p>
          <a:p>
            <a:r>
              <a:rPr lang="en-US" baseline="0" dirty="0" smtClean="0"/>
              <a:t>Good---so we’re going to expect linear regression to give us three things: a line, a correlation amount, and significance.</a:t>
            </a:r>
          </a:p>
          <a:p>
            <a:r>
              <a:rPr lang="en-US" baseline="0" dirty="0" smtClean="0"/>
              <a:t>The one we will use today is called linear regression, assumes the relationship is linear, and tries to fit a line.  &lt;animate line&gt;</a:t>
            </a:r>
          </a:p>
          <a:p>
            <a:r>
              <a:rPr lang="en-US" dirty="0" smtClean="0"/>
              <a:t>You end up with a ‘best-fit’ line that you can use to predict</a:t>
            </a:r>
            <a:r>
              <a:rPr lang="en-US" baseline="0" dirty="0" smtClean="0"/>
              <a:t> y from x in the future, and a correlation score: how well does the line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learned to stop </a:t>
            </a:r>
            <a:br>
              <a:rPr lang="en-US" dirty="0" smtClean="0"/>
            </a:br>
            <a:r>
              <a:rPr lang="en-US" dirty="0" smtClean="0"/>
              <a:t>visualizing and love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31657"/>
            <a:ext cx="493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Inner Quartile Range</a:t>
            </a:r>
            <a:endParaRPr lang="en-US" sz="44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450199" y="1032599"/>
            <a:ext cx="269450" cy="869833"/>
          </a:xfrm>
          <a:prstGeom prst="leftBrace">
            <a:avLst>
              <a:gd name="adj1" fmla="val 8333"/>
              <a:gd name="adj2" fmla="val 46604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61194"/>
            <a:ext cx="489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Whiskers / Extremes</a:t>
            </a:r>
            <a:endParaRPr lang="en-US" sz="4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1780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29006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7103" y="457815"/>
            <a:ext cx="2000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Outliers</a:t>
            </a:r>
            <a:endParaRPr lang="en-US" sz="4400" dirty="0"/>
          </a:p>
        </p:txBody>
      </p:sp>
      <p:sp>
        <p:nvSpPr>
          <p:cNvPr id="2" name="Donut 1"/>
          <p:cNvSpPr/>
          <p:nvPr/>
        </p:nvSpPr>
        <p:spPr>
          <a:xfrm>
            <a:off x="6544369" y="5213188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074377" y="5227956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9653" y="2947824"/>
            <a:ext cx="11887" cy="208542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6144" y="2947823"/>
            <a:ext cx="0" cy="20854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7225" y="502119"/>
            <a:ext cx="538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Box-and-Whiskers Plot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796105" y="4504691"/>
            <a:ext cx="3563497" cy="638634"/>
            <a:chOff x="1988155" y="1983666"/>
            <a:chExt cx="5109121" cy="91563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582277" y="1983666"/>
              <a:ext cx="0" cy="915631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74295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04464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45633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622548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04464" y="2899298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97360" y="1983675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22548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297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93851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847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50584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8155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2303304" y="2894575"/>
            <a:ext cx="1801714" cy="3352556"/>
          </a:xfrm>
          <a:custGeom>
            <a:avLst/>
            <a:gdLst>
              <a:gd name="connsiteX0" fmla="*/ 162660 w 1816480"/>
              <a:gd name="connsiteY0" fmla="*/ 0 h 3324411"/>
              <a:gd name="connsiteX1" fmla="*/ 29763 w 1816480"/>
              <a:gd name="connsiteY1" fmla="*/ 1019009 h 3324411"/>
              <a:gd name="connsiteX2" fmla="*/ 664712 w 1816480"/>
              <a:gd name="connsiteY2" fmla="*/ 2983184 h 3324411"/>
              <a:gd name="connsiteX3" fmla="*/ 1816480 w 1816480"/>
              <a:gd name="connsiteY3" fmla="*/ 3322854 h 3324411"/>
              <a:gd name="connsiteX0" fmla="*/ 162660 w 1801714"/>
              <a:gd name="connsiteY0" fmla="*/ 0 h 3352556"/>
              <a:gd name="connsiteX1" fmla="*/ 29763 w 1801714"/>
              <a:gd name="connsiteY1" fmla="*/ 1019009 h 3352556"/>
              <a:gd name="connsiteX2" fmla="*/ 664712 w 1801714"/>
              <a:gd name="connsiteY2" fmla="*/ 2983184 h 3352556"/>
              <a:gd name="connsiteX3" fmla="*/ 1801714 w 1801714"/>
              <a:gd name="connsiteY3" fmla="*/ 3352390 h 335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14" h="3352556">
                <a:moveTo>
                  <a:pt x="162660" y="0"/>
                </a:moveTo>
                <a:cubicBezTo>
                  <a:pt x="54374" y="260906"/>
                  <a:pt x="-53912" y="521812"/>
                  <a:pt x="29763" y="1019009"/>
                </a:cubicBezTo>
                <a:cubicBezTo>
                  <a:pt x="113438" y="1516206"/>
                  <a:pt x="369387" y="2594287"/>
                  <a:pt x="664712" y="2983184"/>
                </a:cubicBezTo>
                <a:cubicBezTo>
                  <a:pt x="960037" y="3372081"/>
                  <a:pt x="1801714" y="3352390"/>
                  <a:pt x="1801714" y="335239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5128" y="2989636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221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5"/>
            <a:ext cx="7772400" cy="1470025"/>
          </a:xfrm>
        </p:spPr>
        <p:txBody>
          <a:bodyPr/>
          <a:lstStyle/>
          <a:p>
            <a:r>
              <a:rPr lang="en-US" dirty="0" smtClean="0"/>
              <a:t>Are they actually different?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1337" y="35999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9993" y="266571"/>
            <a:ext cx="1817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Assume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5425" y="266571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4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V="1">
            <a:off x="6062799" y="313398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046269" y="34065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046269" y="21541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046269" y="443280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046269" y="11205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26951" y="247350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65577" y="246855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528653" y="1954226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28653" y="4240218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V="1">
            <a:off x="3004592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3004592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3004592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3004592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3004592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347056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85682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1300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1300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/>
          <a:lstStyle/>
          <a:p>
            <a:r>
              <a:rPr lang="en-US" dirty="0" smtClean="0"/>
              <a:t>You have a hunch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sp>
        <p:nvSpPr>
          <p:cNvPr id="2" name="Right Brace 1"/>
          <p:cNvSpPr/>
          <p:nvPr/>
        </p:nvSpPr>
        <p:spPr>
          <a:xfrm>
            <a:off x="6010015" y="3278663"/>
            <a:ext cx="229703" cy="875546"/>
          </a:xfrm>
          <a:prstGeom prst="rightBrac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56813" y="3348898"/>
            <a:ext cx="2305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Effect Size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156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V="1">
            <a:off x="6062799" y="313398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046269" y="34065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046269" y="21541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046269" y="443280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046269" y="11205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26951" y="247350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65577" y="246855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528653" y="1954226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28653" y="4240218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V="1">
            <a:off x="3004592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3004592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3004592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3004592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3004592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347056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85682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1300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1300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615976" y="1439902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57018" y="3098434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1091134" y="3788466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910466" y="2709567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01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493840" y="4264885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8901" y="3476659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40874" y="375649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51565" y="295945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19298" y="1826549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93840" y="3398649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127956" y="4088681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7930240" y="3119493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40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2016" y="363297"/>
            <a:ext cx="67662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How likely are they equal </a:t>
            </a:r>
            <a:endParaRPr lang="en-US" sz="4000" dirty="0" smtClean="0"/>
          </a:p>
          <a:p>
            <a:pPr algn="ctr"/>
            <a:r>
              <a:rPr lang="en-US" sz="4000" dirty="0" smtClean="0"/>
              <a:t>given </a:t>
            </a:r>
            <a:r>
              <a:rPr lang="en-US" sz="4000" dirty="0" err="1" smtClean="0"/>
              <a:t>avg</a:t>
            </a:r>
            <a:r>
              <a:rPr lang="en-US" sz="4000" dirty="0" smtClean="0"/>
              <a:t>/variance differences?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45500" y="2538406"/>
            <a:ext cx="294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/>
              <a:t>Probablility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/>
                </a:solidFill>
              </a:rPr>
              <a:t>p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7537" y="1879849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963079" y="3412632"/>
            <a:ext cx="1237903" cy="63278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756" y="4160314"/>
            <a:ext cx="3500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low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Obama, McCain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a</a:t>
            </a:r>
            <a:r>
              <a:rPr lang="en-US" sz="4000" dirty="0" smtClean="0">
                <a:solidFill>
                  <a:schemeClr val="accent1"/>
                </a:solidFill>
              </a:rPr>
              <a:t>re different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8165" y="4160314"/>
            <a:ext cx="311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high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Don’t trust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  <a:r>
              <a:rPr lang="en-US" sz="4000" dirty="0" smtClean="0">
                <a:solidFill>
                  <a:schemeClr val="accent1"/>
                </a:solidFill>
              </a:rPr>
              <a:t>he difference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51682" y="3412632"/>
            <a:ext cx="1237903" cy="63278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9741" y="5997724"/>
            <a:ext cx="2618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(significant)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5750" y="5997724"/>
            <a:ext cx="3446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(not significant)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is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threshold: .01? .05?</a:t>
            </a:r>
          </a:p>
          <a:p>
            <a:r>
              <a:rPr lang="en-US" dirty="0" smtClean="0"/>
              <a:t>Is p &gt; threshold, or </a:t>
            </a:r>
            <a:r>
              <a:rPr lang="en-US" u="sng" dirty="0" smtClean="0"/>
              <a:t>&lt;</a:t>
            </a:r>
            <a:r>
              <a:rPr lang="en-US" dirty="0" smtClean="0"/>
              <a:t> threshold?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813" y="4517279"/>
            <a:ext cx="751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 </a:t>
            </a:r>
            <a:r>
              <a:rPr lang="en-US" sz="4400" u="sng" dirty="0" smtClean="0"/>
              <a:t>&lt;</a:t>
            </a:r>
            <a:r>
              <a:rPr lang="en-US" sz="4400" dirty="0" smtClean="0"/>
              <a:t> .05? significant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8813" y="5286720"/>
            <a:ext cx="7910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 &gt; .05? don’t trust the difference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672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398598" y="4272141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143659" y="3483915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45632" y="3763753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56323" y="2966713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4056" y="1833805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98598" y="3405905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32714" y="4095937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34998" y="3126749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</a:t>
            </a:r>
            <a:r>
              <a:rPr lang="en-US" dirty="0" err="1" smtClean="0"/>
              <a:t>Signifiance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55827" y="2794257"/>
            <a:ext cx="29538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 Samples</a:t>
            </a:r>
          </a:p>
          <a:p>
            <a:r>
              <a:rPr lang="en-US" sz="4000" dirty="0" smtClean="0"/>
              <a:t>Obama: &gt;1M</a:t>
            </a:r>
          </a:p>
          <a:p>
            <a:r>
              <a:rPr lang="en-US" sz="4000" dirty="0" smtClean="0"/>
              <a:t>McCain: &gt;1M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7878" y="338743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191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1" y="274638"/>
            <a:ext cx="86697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o such thing as “Extremely Significant”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in averages can be extreme or not</a:t>
            </a:r>
          </a:p>
          <a:p>
            <a:r>
              <a:rPr lang="en-US" dirty="0" smtClean="0"/>
              <a:t>Significance is binary: trust result,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101"/>
            <a:ext cx="8229600" cy="1143000"/>
          </a:xfrm>
        </p:spPr>
        <p:txBody>
          <a:bodyPr/>
          <a:lstStyle/>
          <a:p>
            <a:r>
              <a:rPr lang="en-US" dirty="0" smtClean="0"/>
              <a:t>Correlation,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Health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5" y="1600200"/>
            <a:ext cx="8810850" cy="4525963"/>
          </a:xfrm>
        </p:spPr>
        <p:txBody>
          <a:bodyPr/>
          <a:lstStyle/>
          <a:p>
            <a:r>
              <a:rPr lang="en-US" dirty="0" smtClean="0"/>
              <a:t>Every county in USA</a:t>
            </a:r>
          </a:p>
          <a:p>
            <a:r>
              <a:rPr lang="en-US" dirty="0" smtClean="0"/>
              <a:t>Years of Potential Life Lost (YPLL): early morbidity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is good</a:t>
            </a:r>
          </a:p>
          <a:p>
            <a:pPr lvl="1"/>
            <a:r>
              <a:rPr lang="en-US" dirty="0" smtClean="0"/>
              <a:t>more is bad</a:t>
            </a:r>
          </a:p>
          <a:p>
            <a:r>
              <a:rPr lang="en-US" dirty="0" smtClean="0"/>
              <a:t>Median income, % population w/ diabetes,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% population under 18,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correlated with early </a:t>
            </a:r>
            <a:br>
              <a:rPr lang="en-US" dirty="0" smtClean="0"/>
            </a:br>
            <a:r>
              <a:rPr lang="en-US" dirty="0" smtClean="0"/>
              <a:t>death in a community?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396693"/>
            <a:ext cx="8229600" cy="2805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Burgers</a:t>
            </a:r>
          </a:p>
          <a:p>
            <a:r>
              <a:rPr lang="en-US" sz="3600" dirty="0" smtClean="0"/>
              <a:t>Sleep</a:t>
            </a:r>
          </a:p>
          <a:p>
            <a:r>
              <a:rPr lang="en-US" sz="3600" dirty="0" smtClean="0"/>
              <a:t>Education</a:t>
            </a:r>
          </a:p>
          <a:p>
            <a:r>
              <a:rPr lang="en-US" sz="3600" dirty="0" smtClean="0"/>
              <a:t>Exercise</a:t>
            </a:r>
          </a:p>
          <a:p>
            <a:r>
              <a:rPr lang="en-US" sz="3600" dirty="0" smtClean="0"/>
              <a:t># Rappers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Your theory here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890"/>
            <a:ext cx="8229600" cy="1143000"/>
          </a:xfrm>
        </p:spPr>
        <p:txBody>
          <a:bodyPr/>
          <a:lstStyle/>
          <a:p>
            <a:r>
              <a:rPr lang="en-US" dirty="0" smtClean="0"/>
              <a:t>Visualizations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sanity check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978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Statistics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quantify the hunch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49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(Visualizations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storytelling)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4402" y="0"/>
            <a:ext cx="4935797" cy="234081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30242" y="2527397"/>
            <a:ext cx="4880784" cy="2478458"/>
            <a:chOff x="4506331" y="596427"/>
            <a:chExt cx="4880784" cy="24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62849" b="-1"/>
            <a:stretch/>
          </p:blipFill>
          <p:spPr>
            <a:xfrm>
              <a:off x="4506331" y="657160"/>
              <a:ext cx="4880784" cy="24177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3748" y="65716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4597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6260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5686" y="605309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7349" y="59642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87893" y="60673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8437" y="623071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22" y="4621335"/>
            <a:ext cx="5143500" cy="2079709"/>
            <a:chOff x="227623" y="4744625"/>
            <a:chExt cx="5143500" cy="2079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5133" b="35834"/>
            <a:stretch/>
          </p:blipFill>
          <p:spPr>
            <a:xfrm>
              <a:off x="227623" y="4833249"/>
              <a:ext cx="5143500" cy="199108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93723" y="477108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7013" y="475124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0199" y="474662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23540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55859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6525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53093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96442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06172" y="4744625"/>
              <a:ext cx="204545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4879" y="474925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98637" y="628778"/>
            <a:ext cx="5344361" cy="180003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8880" y="2588130"/>
            <a:ext cx="4337459" cy="2033205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7256" y="5954902"/>
            <a:ext cx="5476666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1842" y="987188"/>
            <a:ext cx="2503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y = 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en-US" sz="4400" dirty="0" smtClean="0"/>
              <a:t>x + </a:t>
            </a:r>
            <a:r>
              <a:rPr lang="en-US" sz="4400" dirty="0" smtClean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690" y="2929327"/>
            <a:ext cx="2465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</a:t>
            </a:r>
            <a:r>
              <a:rPr lang="en-US" sz="4400" baseline="30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(0 to 1)</a:t>
            </a:r>
            <a:endParaRPr lang="en-US" sz="4400" baseline="30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12649" y="4820725"/>
            <a:ext cx="19931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 </a:t>
            </a:r>
            <a:r>
              <a:rPr lang="en-US" sz="4400" dirty="0" smtClean="0"/>
              <a:t>&lt; .05?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209" y="987188"/>
            <a:ext cx="4034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Line coefficients: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209" y="2946414"/>
            <a:ext cx="4844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Correlation amount: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768209" y="4820725"/>
            <a:ext cx="3039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Significance: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564397" y="68266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571500"/>
            <a:ext cx="4152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0" y="311032"/>
            <a:ext cx="72687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Decrease amount of free lunch</a:t>
            </a:r>
          </a:p>
          <a:p>
            <a:pPr algn="ctr"/>
            <a:r>
              <a:rPr lang="en-US" sz="4400" dirty="0" smtClean="0">
                <a:sym typeface="Wingdings"/>
              </a:rPr>
              <a:t></a:t>
            </a:r>
            <a:endParaRPr lang="en-US" sz="4400" dirty="0" smtClean="0"/>
          </a:p>
          <a:p>
            <a:pPr algn="ctr"/>
            <a:r>
              <a:rPr lang="en-US" sz="4400" dirty="0" smtClean="0"/>
              <a:t>Reduce early morbidity!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52" y="2716930"/>
            <a:ext cx="4927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164" y="311032"/>
            <a:ext cx="5752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 != Causation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631" y="1796223"/>
            <a:ext cx="276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436" y="2978271"/>
            <a:ext cx="3279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Causal Hunch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024" y="4160319"/>
            <a:ext cx="416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Randomized Trial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65" y="5342366"/>
            <a:ext cx="1781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T-Test!</a:t>
            </a:r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4740343" y="2565664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41651" y="3747712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58638" y="4929760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693" y="311032"/>
            <a:ext cx="88152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Remember to </a:t>
            </a:r>
            <a:r>
              <a:rPr lang="en-US" sz="4000" b="1" dirty="0" err="1" smtClean="0">
                <a:solidFill>
                  <a:srgbClr val="008000"/>
                </a:solidFill>
              </a:rPr>
              <a:t>git</a:t>
            </a:r>
            <a:r>
              <a:rPr lang="en-US" sz="4000" b="1" dirty="0" smtClean="0">
                <a:solidFill>
                  <a:srgbClr val="008000"/>
                </a:solidFill>
              </a:rPr>
              <a:t> pull</a:t>
            </a:r>
            <a:endParaRPr lang="en-US" sz="4000" b="1" dirty="0">
              <a:solidFill>
                <a:srgbClr val="008000"/>
              </a:solidFill>
            </a:endParaRP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err="1"/>
              <a:t>dataiap.github.com</a:t>
            </a:r>
            <a:r>
              <a:rPr lang="en-US" sz="4000" dirty="0"/>
              <a:t>/</a:t>
            </a:r>
            <a:r>
              <a:rPr lang="en-US" sz="4000" dirty="0" err="1"/>
              <a:t>dataiap</a:t>
            </a:r>
            <a:r>
              <a:rPr lang="en-US" sz="4000" dirty="0"/>
              <a:t>/day3/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891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Someone says: </a:t>
            </a:r>
            <a:br>
              <a:rPr lang="en-US" dirty="0" smtClean="0"/>
            </a:br>
            <a:r>
              <a:rPr lang="en-US" dirty="0" smtClean="0"/>
              <a:t>“Obama got more small campaign contributions than McCain”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336" y="4879971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66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7272" y="531657"/>
            <a:ext cx="1940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Median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5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7544" y="56119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25%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7537" y="58217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  <a:r>
              <a:rPr lang="en-US" sz="4400" dirty="0" smtClean="0"/>
              <a:t>5%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99724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5766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647</Words>
  <Application>Microsoft Macintosh PowerPoint</Application>
  <PresentationFormat>On-screen Show (4:3)</PresentationFormat>
  <Paragraphs>141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How I learned to stop  visualizing and love statistics</vt:lpstr>
      <vt:lpstr>You have a hunch</vt:lpstr>
      <vt:lpstr>Visualizations  sanity check</vt:lpstr>
      <vt:lpstr>Someone says:  “Obama got more small campaign contributions than McCain”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they actually different?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is binary</vt:lpstr>
      <vt:lpstr>T-Test Signifiance</vt:lpstr>
      <vt:lpstr>No such thing as “Extremely Significant”</vt:lpstr>
      <vt:lpstr>Correlation, Linear Regression</vt:lpstr>
      <vt:lpstr>County Health Rankings</vt:lpstr>
      <vt:lpstr>What is correlated with early  death in a community?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Marcus</dc:creator>
  <cp:lastModifiedBy>Adam Marcus</cp:lastModifiedBy>
  <cp:revision>60</cp:revision>
  <dcterms:created xsi:type="dcterms:W3CDTF">2012-01-07T19:11:36Z</dcterms:created>
  <dcterms:modified xsi:type="dcterms:W3CDTF">2012-01-11T14:13:45Z</dcterms:modified>
</cp:coreProperties>
</file>