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7F7EF5-D187-40BE-B6C6-73AF4B76AD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63FA3-165C-45B1-9956-6A968EF8524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0EB-6D05-4434-AE81-002B755DE6E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2141D-77DE-4609-B7E5-1233CE0646B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DA932A58-7241-4CF3-820D-FB335D311518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385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DEA8B-4AA8-4F9A-8B93-8CC70CDBED5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2EE70C7-5B7B-43D8-81C3-F14AD5A601E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D9B3F6-0555-4E79-B385-69D27570B5D5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11A925-197C-4391-B265-A278D44BB15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6EA958D-0210-4F8D-8542-D453C34E67C0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1CF279-B64A-47BA-BA38-CEE66A914E7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B6C167-8AE5-44C8-811D-C28703448599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B738C9-86A8-4227-8229-239A0D0175F8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A2F55E-A492-4F38-86FE-E97C8C214CA7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F1883D-029C-46D2-B6C7-F967358F3531}"/>
              </a:ext>
            </a:extLst>
          </p:cNvPr>
          <p:cNvSpPr/>
          <p:nvPr/>
        </p:nvSpPr>
        <p:spPr>
          <a:xfrm>
            <a:off x="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06E78A-70A6-43F3-9EB6-9E42D847A72C}"/>
              </a:ext>
            </a:extLst>
          </p:cNvPr>
          <p:cNvSpPr/>
          <p:nvPr/>
        </p:nvSpPr>
        <p:spPr>
          <a:xfrm>
            <a:off x="388620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597EDB-753E-4CC4-8321-F72600AF0E95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7857B71-ED8E-4182-ADB8-F3D4233BB5E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039" y="4343040"/>
            <a:ext cx="5018040" cy="4103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C17538-DDE4-4571-830F-9ED45CAEAF8F}"/>
              </a:ext>
            </a:extLst>
          </p:cNvPr>
          <p:cNvSpPr/>
          <p:nvPr/>
        </p:nvSpPr>
        <p:spPr>
          <a:xfrm>
            <a:off x="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6BF87E-2E63-4610-929A-B5714CB43BF6}"/>
              </a:ext>
            </a:extLst>
          </p:cNvPr>
          <p:cNvSpPr/>
          <p:nvPr/>
        </p:nvSpPr>
        <p:spPr>
          <a:xfrm>
            <a:off x="3886200" y="8876880"/>
            <a:ext cx="2971800" cy="267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spAutoFit/>
          </a:bodyPr>
          <a:lstStyle/>
          <a:p>
            <a:pPr marL="0" marR="0" lvl="0" indent="0" algn="r" rtl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F4FFBDC-4550-4C65-94EA-3313F81CD1C7}" type="slidenum">
              <a:t>‹#›</a:t>
            </a:fld>
            <a:endParaRPr lang="en-GB" sz="12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17" name="Slide Image Placeholder 16">
            <a:extLst>
              <a:ext uri="{FF2B5EF4-FFF2-40B4-BE49-F238E27FC236}">
                <a16:creationId xmlns:a16="http://schemas.microsoft.com/office/drawing/2014/main" id="{2864E314-BD1B-4E60-9B64-4938EBD05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2640" y="694800"/>
            <a:ext cx="4560840" cy="3418200"/>
          </a:xfrm>
          <a:prstGeom prst="rect">
            <a:avLst/>
          </a:prstGeom>
          <a:noFill/>
          <a:ln>
            <a:noFill/>
            <a:prstDash val="solid"/>
          </a:ln>
        </p:spPr>
      </p:sp>
    </p:spTree>
    <p:extLst>
      <p:ext uri="{BB962C8B-B14F-4D97-AF65-F5344CB8AC3E}">
        <p14:creationId xmlns:p14="http://schemas.microsoft.com/office/powerpoint/2010/main" val="14324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E77AE-D4F9-4483-A423-B10B1DE78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9515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BDD4E-9B2C-462B-8D6B-DBF669ECA2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18A89-050A-43A9-A143-E0970807A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79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F90FB-3693-40D8-AB57-0CC3011D45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BDEE8-DB78-47F2-A1A0-889199C25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9515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358EB-41CB-4467-9DE3-1FD1FF7894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8DA8D-AE6C-4F58-BC11-DEB2EEB97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79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8446A-43D5-49BA-A2EA-649333FC4D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AFA90B-D29F-485A-B9C9-95560B98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9515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ECEC-D2F7-41A4-807A-CC95D54E4F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D300F-EB8D-4D53-A157-F6F7C339E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95159"/>
            <a:ext cx="4570560" cy="342755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407BE-46D8-4485-BF2A-628C257BD8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1284F-2E57-4154-B682-03E45CAF5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95159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26D4B-1A00-4389-B46A-8146D6F2A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479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55C-5FCA-43B6-86D1-1D873776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AF5-678E-4849-9694-A11C5A740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46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479C-29A1-438B-81EC-F71E44B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AE6E1-FB39-4D22-AD48-CC29640C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3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C5B15-6D9D-409B-9761-024C59D4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5575" y="609600"/>
            <a:ext cx="1939925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2CCD6-FF69-4C93-BA2C-1DA7798BA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737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1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9D0E-9484-454E-A37B-68C887BA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22DC-3851-4C0F-817C-0A66728A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41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DEC4-9AFD-4E43-BD57-06AF33C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2051-FCEA-4E23-A123-F40D8B1D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1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C696-ABA3-478C-BC4B-DBCE7C5D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E50B-CD16-401E-A00A-07295417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10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D4862-63A4-48A3-BAE2-7DE0D512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3650" cy="410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4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1ED2-ACEB-44E6-AFA9-1FA9C04A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A63A-3471-4C4C-ADA3-79EEC48D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D774-4DBA-45B7-8E72-9D317CCD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04FDF-6E4C-4857-B885-2DD487BEF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4877-068C-491D-B277-3EE2B20F0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1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4E4-2E46-4EC7-BE19-5F39CCE4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1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723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A8EC-99EF-46A8-A321-FDAD9F58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8158-60F7-4901-97B8-B43D86C0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A943-C9BC-4FEF-A516-E67C4E9C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2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EDC1-761A-43A7-9228-58CB74CB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E75F9-2EE1-4286-8786-F47052BE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7FAB4-E8C4-4CFA-B795-933DA40CD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5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89FC71-130E-4896-BE51-6F63E5904241}"/>
              </a:ext>
            </a:extLst>
          </p:cNvPr>
          <p:cNvSpPr/>
          <p:nvPr/>
        </p:nvSpPr>
        <p:spPr>
          <a:xfrm>
            <a:off x="685799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AA1F2EA-11E8-423A-8342-FB4F43458238}"/>
              </a:ext>
            </a:extLst>
          </p:cNvPr>
          <p:cNvSpPr/>
          <p:nvPr/>
        </p:nvSpPr>
        <p:spPr>
          <a:xfrm>
            <a:off x="3124079" y="6248520"/>
            <a:ext cx="289583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E28E181-1BDD-415A-B91C-197538CFF1A3}"/>
              </a:ext>
            </a:extLst>
          </p:cNvPr>
          <p:cNvSpPr/>
          <p:nvPr/>
        </p:nvSpPr>
        <p:spPr>
          <a:xfrm>
            <a:off x="1523880" y="1397160"/>
            <a:ext cx="6096240" cy="4063679"/>
          </a:xfrm>
          <a:custGeom>
            <a:avLst>
              <a:gd name="f0" fmla="val 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82B0AD3-39E2-4189-B661-5DC87751D5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440" y="609480"/>
            <a:ext cx="7759800" cy="113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F948EC-F996-49CE-B373-CB0862AEB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1980720"/>
            <a:ext cx="7759800" cy="4102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0" i="0" u="none" strike="noStrike" baseline="0">
          <a:ln>
            <a:noFill/>
          </a:ln>
          <a:solidFill>
            <a:srgbClr val="000000"/>
          </a:solidFill>
          <a:latin typeface="Times New Roman" pitchFamily="18"/>
          <a:ea typeface="SimSun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56840" algn="l"/>
          <a:tab pos="914040" algn="l"/>
          <a:tab pos="1371239" algn="l"/>
          <a:tab pos="1828439" algn="l"/>
          <a:tab pos="2285639" algn="l"/>
          <a:tab pos="2742839" algn="l"/>
          <a:tab pos="3200040" algn="l"/>
          <a:tab pos="3657239" algn="l"/>
          <a:tab pos="4114440" algn="l"/>
          <a:tab pos="4571639" algn="l"/>
          <a:tab pos="5028840" algn="l"/>
          <a:tab pos="5486040" algn="l"/>
          <a:tab pos="5943240" algn="l"/>
          <a:tab pos="6400440" algn="l"/>
          <a:tab pos="6857640" algn="l"/>
          <a:tab pos="7314840" algn="l"/>
          <a:tab pos="7772040" algn="l"/>
          <a:tab pos="8229240" algn="l"/>
          <a:tab pos="8686440" algn="l"/>
          <a:tab pos="9143640" algn="l"/>
        </a:tabLst>
        <a:defRPr lang="en-US" sz="3200" b="0" i="0" u="none" strike="noStrike" baseline="0">
          <a:ln>
            <a:noFill/>
          </a:ln>
          <a:solidFill>
            <a:srgbClr val="000000"/>
          </a:solidFill>
          <a:latin typeface="Times New Roman" pitchFamily="18"/>
          <a:ea typeface="SimSun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5A583D-588C-4746-AA78-BC33F0A622E2}"/>
              </a:ext>
            </a:extLst>
          </p:cNvPr>
          <p:cNvSpPr/>
          <p:nvPr/>
        </p:nvSpPr>
        <p:spPr>
          <a:xfrm>
            <a:off x="0" y="2378160"/>
            <a:ext cx="9144000" cy="4479840"/>
          </a:xfrm>
          <a:custGeom>
            <a:avLst>
              <a:gd name="f0" fmla="val 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99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090A039-6824-4A25-9ABD-38C43F5E2878}"/>
              </a:ext>
            </a:extLst>
          </p:cNvPr>
          <p:cNvSpPr/>
          <p:nvPr/>
        </p:nvSpPr>
        <p:spPr>
          <a:xfrm>
            <a:off x="0" y="2651039"/>
            <a:ext cx="9144000" cy="384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Mr. P.C. Wu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Mr. Paul Ang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Mr. Eric Tjandra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Ms. Barbara T. Suliani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Mr. Ronny B. Pelafoe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600" b="1" i="0" u="none" strike="noStrike" baseline="0">
                <a:ln>
                  <a:noFill/>
                </a:ln>
                <a:solidFill>
                  <a:srgbClr val="0000CC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 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6600" b="1" i="0" u="none" strike="noStrike" baseline="0">
              <a:ln>
                <a:noFill/>
              </a:ln>
              <a:solidFill>
                <a:srgbClr val="0000CC"/>
              </a:solidFill>
              <a:effectLst>
                <a:outerShdw dist="17961" dir="2700000">
                  <a:scrgbClr r="0" g="0" b="0"/>
                </a:outerShdw>
              </a:effectLst>
              <a:latin typeface="Times New Roman" pitchFamily="18"/>
              <a:ea typeface="SimSun" pitchFamily="2"/>
              <a:cs typeface="SimSun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ECD6785-B949-412D-B265-98C93A2AEF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37039" y="457200"/>
            <a:ext cx="365760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7ED5A3-E240-4D3A-B19A-EF37BC2C3706}"/>
              </a:ext>
            </a:extLst>
          </p:cNvPr>
          <p:cNvSpPr/>
          <p:nvPr/>
        </p:nvSpPr>
        <p:spPr>
          <a:xfrm>
            <a:off x="365040" y="822240"/>
            <a:ext cx="4572000" cy="1189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0" b="1" i="0" u="none" strike="noStrike" baseline="0">
                <a:ln>
                  <a:noFill/>
                </a:ln>
                <a:solidFill>
                  <a:srgbClr val="0000CC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Welcome to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339EE59-6414-45BC-BF02-22FD2838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31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5CA478D6-603B-4121-8B46-D4D06EDAC67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8000" y="2286000"/>
            <a:ext cx="1006559" cy="57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BAE2E5-ECC0-4F41-BD5A-12FBBBEE4617}"/>
              </a:ext>
            </a:extLst>
          </p:cNvPr>
          <p:cNvSpPr/>
          <p:nvPr/>
        </p:nvSpPr>
        <p:spPr>
          <a:xfrm>
            <a:off x="5562720" y="1371599"/>
            <a:ext cx="3581279" cy="85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SimSun" pitchFamily="2"/>
                <a:cs typeface="SimSun" pitchFamily="2"/>
              </a:rPr>
              <a:t>Maju Depot &amp; Logistics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SimSun" pitchFamily="2"/>
                <a:cs typeface="SimSun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SimSun" pitchFamily="2"/>
                <a:cs typeface="SimSun" pitchFamily="2"/>
              </a:rPr>
              <a:t>Operated by :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SimSun" pitchFamily="2"/>
                <a:cs typeface="SimSun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SimSun" pitchFamily="2"/>
                <a:cs typeface="SimSun" pitchFamily="2"/>
              </a:rPr>
              <a:t>PT. Samudera Pacific Maju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BA9D7A-95C1-414A-901A-359436682C05}"/>
              </a:ext>
            </a:extLst>
          </p:cNvPr>
          <p:cNvSpPr/>
          <p:nvPr/>
        </p:nvSpPr>
        <p:spPr>
          <a:xfrm>
            <a:off x="228600" y="3657600"/>
            <a:ext cx="8686800" cy="260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Start operating in March 2004 under management of 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P.T. Samudera Pacific Maju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With well equipped tools, technology &amp; staff , 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including IICL certified personnel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We ensure complete container care.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1C8D0E28-0382-460D-9B1F-3D97676F77A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50160" y="466560"/>
            <a:ext cx="822240" cy="8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1F7808E-D4A4-4534-8C48-665601744A83}"/>
              </a:ext>
            </a:extLst>
          </p:cNvPr>
          <p:cNvSpPr/>
          <p:nvPr/>
        </p:nvSpPr>
        <p:spPr>
          <a:xfrm>
            <a:off x="274680" y="5113440"/>
            <a:ext cx="4022640" cy="152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Container Depot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Reefer, Repair &amp; Washing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Space Availability 4500 TEUs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Trucking &amp; Chassis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64E1C21-881B-4B81-B85B-5C3FFF7D7CF5}"/>
              </a:ext>
            </a:extLst>
          </p:cNvPr>
          <p:cNvSpPr/>
          <p:nvPr/>
        </p:nvSpPr>
        <p:spPr>
          <a:xfrm>
            <a:off x="4754520" y="4386240"/>
            <a:ext cx="413856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i="0" u="none" strike="noStrike" baseline="0">
                <a:ln>
                  <a:noFill/>
                </a:ln>
                <a:solidFill>
                  <a:srgbClr val="3333CC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Services &amp; Facilities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A1914A-2054-493B-A059-5F1308C44AFB}"/>
              </a:ext>
            </a:extLst>
          </p:cNvPr>
          <p:cNvSpPr/>
          <p:nvPr/>
        </p:nvSpPr>
        <p:spPr>
          <a:xfrm>
            <a:off x="4479840" y="5121360"/>
            <a:ext cx="4479840" cy="176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Reach  Stacker, Side Loader, Forklift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24/7 Operations, Security, CCTV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Power  Supply  296.000 Watts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Genset  147.000 Watts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2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SimSun" pitchFamily="2"/>
              <a:cs typeface="SimSun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414FAF9-32CC-427D-93A8-F4C19867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7640"/>
            <a:ext cx="2925719" cy="21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82D54407-8B5A-4DF8-8B7D-AB86FAB0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4680" y="1371599"/>
            <a:ext cx="2895479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A6EBFF94-32A2-482B-B574-1092ADFCF8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532480" y="182520"/>
            <a:ext cx="342900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C4CCFCB0-D106-48AF-810E-EDF2D32B2FB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594640" y="23760"/>
            <a:ext cx="542880" cy="8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308FA6CD-E0C4-4B46-AE64-C1F1A011425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743199" y="274680"/>
            <a:ext cx="2925719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F8C68922-7AD7-4FD9-B7E0-21DC4C8E968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286000" y="1828800"/>
            <a:ext cx="2193840" cy="305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>
            <a:extLst>
              <a:ext uri="{FF2B5EF4-FFF2-40B4-BE49-F238E27FC236}">
                <a16:creationId xmlns:a16="http://schemas.microsoft.com/office/drawing/2014/main" id="{00891183-59BC-45A2-8324-0AC42707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4022640" y="1920960"/>
            <a:ext cx="2743199" cy="192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410D948C-9A6A-4818-85BF-46516DD1B4A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92160" y="3200400"/>
            <a:ext cx="2927159" cy="205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4B4EBF2C-D4E4-4EE8-BFB2-3AAB84E625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6492960" y="2743199"/>
            <a:ext cx="2560680" cy="17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A23EB5F-E25D-4749-ACEB-2A924E23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40" y="4525920"/>
            <a:ext cx="9138960" cy="233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7823C4FA-2E17-4CE8-B94C-65485AE2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" y="0"/>
            <a:ext cx="9139320" cy="45435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215571-8CFB-4165-8F81-32F308C05C4F}"/>
              </a:ext>
            </a:extLst>
          </p:cNvPr>
          <p:cNvSpPr/>
          <p:nvPr/>
        </p:nvSpPr>
        <p:spPr>
          <a:xfrm>
            <a:off x="549360" y="639720"/>
            <a:ext cx="4662360" cy="265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We exclusively provide five unit trucks equipped with GPS to support OOCL Logistics as our commitment to always give the best services to our customers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C49FB603-FD0F-4D22-8C70-65D26DCF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51440" y="1463760"/>
            <a:ext cx="2925719" cy="109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50ACAA30-EB86-408C-ABA6-33E2219001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315200" y="5029200"/>
            <a:ext cx="1463760" cy="146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31CBFEB-A587-4C0D-867C-E82717B9B9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31100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28E2E40-7BC7-421F-9BBA-AD588506E6AB}"/>
              </a:ext>
            </a:extLst>
          </p:cNvPr>
          <p:cNvSpPr/>
          <p:nvPr/>
        </p:nvSpPr>
        <p:spPr>
          <a:xfrm>
            <a:off x="0" y="4505400"/>
            <a:ext cx="9144000" cy="192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b="0" i="0" u="none" strike="noStrike" baseline="0">
              <a:ln>
                <a:noFill/>
              </a:ln>
              <a:solidFill>
                <a:srgbClr val="3333CC"/>
              </a:solidFill>
              <a:latin typeface="Times New Roman" pitchFamily="18"/>
              <a:ea typeface="SimSun" pitchFamily="2"/>
              <a:cs typeface="SimSu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MDL ongoing improvements to its IT are focused 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customers service &amp; efficiency.</a:t>
            </a:r>
            <a:br>
              <a:rPr lang="en-GB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</a:br>
            <a:r>
              <a:rPr lang="en-GB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MDL Depot System (MDS), Web Info Centre (WIC), Mobile Access,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rPr>
              <a:t>and other tailored report will be develop upon request.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0429E8-DFBD-401D-A152-ECFBA3B0DB2B}"/>
              </a:ext>
            </a:extLst>
          </p:cNvPr>
          <p:cNvSpPr/>
          <p:nvPr/>
        </p:nvSpPr>
        <p:spPr>
          <a:xfrm>
            <a:off x="4998960" y="9360"/>
            <a:ext cx="3886919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3333CC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Information Technology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1BC67CF-AF81-49CA-83C3-39B0B3E776B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2268360"/>
            <a:ext cx="9144000" cy="2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799C4694-EA7E-4D9B-A7D1-BC445ED226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54520" y="585720"/>
            <a:ext cx="4114800" cy="3749760"/>
          </a:xfrm>
          <a:prstGeom prst="rect">
            <a:avLst/>
          </a:prstGeom>
          <a:noFill/>
          <a:ln>
            <a:noFill/>
          </a:ln>
          <a:effectLst>
            <a:outerShdw dist="77386" dir="2700000" algn="tl">
              <a:srgbClr val="666666">
                <a:alpha val="60000"/>
              </a:srgb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E07347-27E3-4182-9EA8-9D885FA94433}"/>
              </a:ext>
            </a:extLst>
          </p:cNvPr>
          <p:cNvSpPr/>
          <p:nvPr/>
        </p:nvSpPr>
        <p:spPr>
          <a:xfrm>
            <a:off x="92160" y="92160"/>
            <a:ext cx="8961480" cy="549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ORGANIZATION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E2741-B3B2-4E62-A19C-31EEE5EA73E4}"/>
              </a:ext>
            </a:extLst>
          </p:cNvPr>
          <p:cNvGrpSpPr/>
          <p:nvPr/>
        </p:nvGrpSpPr>
        <p:grpSpPr>
          <a:xfrm>
            <a:off x="92160" y="731880"/>
            <a:ext cx="8955000" cy="5634000"/>
            <a:chOff x="92160" y="731880"/>
            <a:chExt cx="8955000" cy="5634000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85CB6E60-E8BD-48D1-8D33-D3EDFB18E1EA}"/>
                </a:ext>
              </a:extLst>
            </p:cNvPr>
            <p:cNvCxnSpPr>
              <a:stCxn id="29" idx="0"/>
              <a:endCxn id="18" idx="2"/>
            </p:cNvCxnSpPr>
            <p:nvPr/>
          </p:nvCxnSpPr>
          <p:spPr>
            <a:xfrm rot="16200000" flipV="1">
              <a:off x="8004690" y="3363569"/>
              <a:ext cx="787320" cy="90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399E999-F092-4081-B226-7225AEE4A8D6}"/>
                </a:ext>
              </a:extLst>
            </p:cNvPr>
            <p:cNvCxnSpPr>
              <a:stCxn id="28" idx="0"/>
              <a:endCxn id="19" idx="2"/>
            </p:cNvCxnSpPr>
            <p:nvPr/>
          </p:nvCxnSpPr>
          <p:spPr>
            <a:xfrm rot="5400000" flipH="1" flipV="1">
              <a:off x="5033070" y="4147290"/>
              <a:ext cx="2300400" cy="1278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608ADB37-1955-4564-9CC6-8C5B68DA9952}"/>
                </a:ext>
              </a:extLst>
            </p:cNvPr>
            <p:cNvCxnSpPr>
              <a:stCxn id="27" idx="0"/>
              <a:endCxn id="19" idx="2"/>
            </p:cNvCxnSpPr>
            <p:nvPr/>
          </p:nvCxnSpPr>
          <p:spPr>
            <a:xfrm rot="16200000" flipV="1">
              <a:off x="6233671" y="2959470"/>
              <a:ext cx="754199" cy="842219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B8AE3C5-0934-499A-A8F4-C8D31A5CFF58}"/>
                </a:ext>
              </a:extLst>
            </p:cNvPr>
            <p:cNvCxnSpPr>
              <a:stCxn id="26" idx="0"/>
              <a:endCxn id="19" idx="2"/>
            </p:cNvCxnSpPr>
            <p:nvPr/>
          </p:nvCxnSpPr>
          <p:spPr>
            <a:xfrm rot="5400000" flipH="1" flipV="1">
              <a:off x="5411250" y="2993670"/>
              <a:ext cx="768600" cy="78822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B68DC7A-A0F3-4656-8FA0-845DF1BC7F87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3077010" y="2957130"/>
              <a:ext cx="714240" cy="81054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6283C070-0876-449F-8B68-3964FEB90C80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2238030" y="2966850"/>
              <a:ext cx="752399" cy="829261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29E3822-7F9B-4567-BFB5-578ECDBD7D69}"/>
                </a:ext>
              </a:extLst>
            </p:cNvPr>
            <p:cNvCxnSpPr>
              <a:stCxn id="20" idx="0"/>
              <a:endCxn id="16" idx="2"/>
            </p:cNvCxnSpPr>
            <p:nvPr/>
          </p:nvCxnSpPr>
          <p:spPr>
            <a:xfrm rot="5400000" flipH="1" flipV="1">
              <a:off x="3366540" y="1592640"/>
              <a:ext cx="679680" cy="135504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808080"/>
              </a:solidFill>
              <a:prstDash val="solid"/>
              <a:miter/>
            </a:ln>
          </p:spPr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71DB897-BA7F-44CC-85B4-3D238D24C110}"/>
                </a:ext>
              </a:extLst>
            </p:cNvPr>
            <p:cNvCxnSpPr>
              <a:stCxn id="19" idx="0"/>
              <a:endCxn id="16" idx="2"/>
            </p:cNvCxnSpPr>
            <p:nvPr/>
          </p:nvCxnSpPr>
          <p:spPr>
            <a:xfrm rot="16200000" flipV="1">
              <a:off x="4946220" y="1368000"/>
              <a:ext cx="681120" cy="180576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EC7D5D9-C6AE-4A4A-A6BB-81D4E8BFD415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16200000" flipV="1">
              <a:off x="6067801" y="246420"/>
              <a:ext cx="646199" cy="401400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6D11BC5-CA65-418D-9F2E-3B1DE5EA0360}"/>
                </a:ext>
              </a:extLst>
            </p:cNvPr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2191590" y="420570"/>
              <a:ext cx="682560" cy="370206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25C535A-D930-4E41-9D4A-28185ADA8D95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rot="5400000" flipH="1" flipV="1">
              <a:off x="4228200" y="1346220"/>
              <a:ext cx="311400" cy="12700"/>
            </a:xfrm>
            <a:prstGeom prst="bentConnector3">
              <a:avLst>
                <a:gd name="adj1" fmla="val 50000"/>
              </a:avLst>
            </a:prstGeom>
            <a:noFill/>
            <a:ln w="9360" cap="sq">
              <a:solidFill>
                <a:srgbClr val="FFFFFF"/>
              </a:solidFill>
              <a:prstDash val="solid"/>
              <a:miter/>
            </a:ln>
          </p:spPr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C435-FFA4-4BC6-92BB-32201AFE858F}"/>
                </a:ext>
              </a:extLst>
            </p:cNvPr>
            <p:cNvSpPr/>
            <p:nvPr/>
          </p:nvSpPr>
          <p:spPr>
            <a:xfrm>
              <a:off x="3627360" y="731880"/>
              <a:ext cx="1513080" cy="45864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Peter Adam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Managing Director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DC2787-E4A0-4F13-A102-2964466E8488}"/>
                </a:ext>
              </a:extLst>
            </p:cNvPr>
            <p:cNvSpPr/>
            <p:nvPr/>
          </p:nvSpPr>
          <p:spPr>
            <a:xfrm>
              <a:off x="3627360" y="1501920"/>
              <a:ext cx="1513080" cy="4284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Sarwan Kumar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Director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9B7B4E-4097-4CA6-BF91-6D3B66D0D6DD}"/>
                </a:ext>
              </a:extLst>
            </p:cNvPr>
            <p:cNvSpPr/>
            <p:nvPr/>
          </p:nvSpPr>
          <p:spPr>
            <a:xfrm>
              <a:off x="92160" y="2612880"/>
              <a:ext cx="1179360" cy="3924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Saman Sjukur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Information Tech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446009-2BAA-44F9-9042-E77727024F3B}"/>
                </a:ext>
              </a:extLst>
            </p:cNvPr>
            <p:cNvSpPr/>
            <p:nvPr/>
          </p:nvSpPr>
          <p:spPr>
            <a:xfrm>
              <a:off x="7748640" y="2576519"/>
              <a:ext cx="1298520" cy="39384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Suyadi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Security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DE510D-81F4-418D-91C1-D0A309BD2648}"/>
                </a:ext>
              </a:extLst>
            </p:cNvPr>
            <p:cNvSpPr/>
            <p:nvPr/>
          </p:nvSpPr>
          <p:spPr>
            <a:xfrm>
              <a:off x="5491080" y="2611440"/>
              <a:ext cx="1397160" cy="39204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Richard Raranta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HRD/GA/Asset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92BA2B-F778-4E40-A51F-BA6431E988B9}"/>
                </a:ext>
              </a:extLst>
            </p:cNvPr>
            <p:cNvSpPr/>
            <p:nvPr/>
          </p:nvSpPr>
          <p:spPr>
            <a:xfrm>
              <a:off x="2441520" y="2610000"/>
              <a:ext cx="1174680" cy="39528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Suryanto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Operation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BF81D8-557A-48E8-9446-6E524B8D9964}"/>
                </a:ext>
              </a:extLst>
            </p:cNvPr>
            <p:cNvSpPr/>
            <p:nvPr/>
          </p:nvSpPr>
          <p:spPr>
            <a:xfrm>
              <a:off x="104760" y="3757679"/>
              <a:ext cx="126216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360" tIns="360" rIns="36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Ishak J. Abidin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Kirisna Kunalen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289AD0-5E52-4C4A-A5ED-EC591BCEABD5}"/>
                </a:ext>
              </a:extLst>
            </p:cNvPr>
            <p:cNvSpPr/>
            <p:nvPr/>
          </p:nvSpPr>
          <p:spPr>
            <a:xfrm>
              <a:off x="1568519" y="3757679"/>
              <a:ext cx="126216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Heavy Equip.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Tri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Prio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Hariyono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C9617C-FB38-471D-B482-C05AD974D6B4}"/>
                </a:ext>
              </a:extLst>
            </p:cNvPr>
            <p:cNvSpPr/>
            <p:nvPr/>
          </p:nvSpPr>
          <p:spPr>
            <a:xfrm>
              <a:off x="3208320" y="3719520"/>
              <a:ext cx="126216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Cont. Cleaning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Jajang Isman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05AD33-CD8C-402E-9843-D886E631AB83}"/>
                </a:ext>
              </a:extLst>
            </p:cNvPr>
            <p:cNvSpPr/>
            <p:nvPr/>
          </p:nvSpPr>
          <p:spPr>
            <a:xfrm>
              <a:off x="1471680" y="5268960"/>
              <a:ext cx="134928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Dedi Supriatna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Lasimin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Kusno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Damin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24AFD8-DBDA-4D41-A198-8A4714654F31}"/>
                </a:ext>
              </a:extLst>
            </p:cNvPr>
            <p:cNvSpPr/>
            <p:nvPr/>
          </p:nvSpPr>
          <p:spPr>
            <a:xfrm>
              <a:off x="3218040" y="5268960"/>
              <a:ext cx="126180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Yard Operation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Teguh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Dedi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A434CC-4650-4CFD-BAF7-105F916594EE}"/>
                </a:ext>
              </a:extLst>
            </p:cNvPr>
            <p:cNvSpPr/>
            <p:nvPr/>
          </p:nvSpPr>
          <p:spPr>
            <a:xfrm>
              <a:off x="4770360" y="3772080"/>
              <a:ext cx="1262160" cy="10602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Adm. Staff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Widiawati Yusuf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DCF5E8-275E-4C9D-BAEF-E58F9A004517}"/>
                </a:ext>
              </a:extLst>
            </p:cNvPr>
            <p:cNvSpPr/>
            <p:nvPr/>
          </p:nvSpPr>
          <p:spPr>
            <a:xfrm>
              <a:off x="6400799" y="3757679"/>
              <a:ext cx="126216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Maintenance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Sumaryanto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28FBA8E-2E6B-46F5-A2E5-2EE35942995C}"/>
                </a:ext>
              </a:extLst>
            </p:cNvPr>
            <p:cNvSpPr/>
            <p:nvPr/>
          </p:nvSpPr>
          <p:spPr>
            <a:xfrm>
              <a:off x="5502240" y="5303880"/>
              <a:ext cx="1349280" cy="1062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sng" strike="noStrike" baseline="0">
                  <a:ln>
                    <a:noFill/>
                  </a:ln>
                  <a:solidFill>
                    <a:srgbClr val="66FFFF"/>
                  </a:solidFill>
                  <a:uFillTx/>
                  <a:latin typeface="Times New Roman" pitchFamily="18"/>
                  <a:ea typeface="SimSun" pitchFamily="2"/>
                  <a:cs typeface="SimSun" pitchFamily="2"/>
                </a:rPr>
                <a:t>Office Boy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Iman Kusdin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Subur, Minah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2C1116-E41E-4444-AE20-E4667755547C}"/>
                </a:ext>
              </a:extLst>
            </p:cNvPr>
            <p:cNvSpPr/>
            <p:nvPr/>
          </p:nvSpPr>
          <p:spPr>
            <a:xfrm>
              <a:off x="7767720" y="3757679"/>
              <a:ext cx="1262160" cy="196992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28440" cap="sq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720" tIns="360" rIns="720" bIns="360" anchor="ctr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br>
                <a:rPr lang="en-US" sz="1200" b="0" i="0" u="none" strike="noStrike" baseline="0">
                  <a:ln>
                    <a:noFill/>
                  </a:ln>
                  <a:solidFill>
                    <a:srgbClr val="3333CC"/>
                  </a:solidFill>
                  <a:latin typeface="Times New Roman" pitchFamily="18"/>
                  <a:ea typeface="SimSun" pitchFamily="2"/>
                  <a:cs typeface="SimSun" pitchFamily="2"/>
                </a:rPr>
              </a:b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Sugito H.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Hadi S.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Darsono</a:t>
              </a:r>
              <a:b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</a:b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Agus T Kusaeri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 Dian P Hermawan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Edi Suyatno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Zaenal Aripin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66FFFF"/>
                  </a:solidFill>
                  <a:latin typeface="Times New Roman" pitchFamily="18"/>
                  <a:ea typeface="SimSun" pitchFamily="2"/>
                  <a:cs typeface="SimSun" pitchFamily="2"/>
                </a:rPr>
                <a:t>Imam S Bakhri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200" b="0" i="0" u="none" strike="noStrike" baseline="0">
                <a:ln>
                  <a:noFill/>
                </a:ln>
                <a:solidFill>
                  <a:srgbClr val="66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  <p:sp>
          <p:nvSpPr>
            <p:cNvPr id="30" name="Straight Connector 29">
              <a:extLst>
                <a:ext uri="{FF2B5EF4-FFF2-40B4-BE49-F238E27FC236}">
                  <a16:creationId xmlns:a16="http://schemas.microsoft.com/office/drawing/2014/main" id="{A3C612CE-1F71-4559-833E-1F3ECCB0D211}"/>
                </a:ext>
              </a:extLst>
            </p:cNvPr>
            <p:cNvSpPr/>
            <p:nvPr/>
          </p:nvSpPr>
          <p:spPr>
            <a:xfrm>
              <a:off x="695159" y="3013200"/>
              <a:ext cx="0" cy="73800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  <p:sp>
          <p:nvSpPr>
            <p:cNvPr id="31" name="Straight Connector 30">
              <a:extLst>
                <a:ext uri="{FF2B5EF4-FFF2-40B4-BE49-F238E27FC236}">
                  <a16:creationId xmlns:a16="http://schemas.microsoft.com/office/drawing/2014/main" id="{EB2E82AC-EEF9-4CFD-A837-619B286C9C32}"/>
                </a:ext>
              </a:extLst>
            </p:cNvPr>
            <p:cNvSpPr/>
            <p:nvPr/>
          </p:nvSpPr>
          <p:spPr>
            <a:xfrm>
              <a:off x="3033720" y="3013200"/>
              <a:ext cx="0" cy="2008079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  <p:sp>
          <p:nvSpPr>
            <p:cNvPr id="32" name="Straight Connector 31">
              <a:extLst>
                <a:ext uri="{FF2B5EF4-FFF2-40B4-BE49-F238E27FC236}">
                  <a16:creationId xmlns:a16="http://schemas.microsoft.com/office/drawing/2014/main" id="{473BCAAE-907A-4F99-BFF8-645A8CCDD406}"/>
                </a:ext>
              </a:extLst>
            </p:cNvPr>
            <p:cNvSpPr/>
            <p:nvPr/>
          </p:nvSpPr>
          <p:spPr>
            <a:xfrm>
              <a:off x="3033720" y="5030640"/>
              <a:ext cx="855720" cy="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E682B0C-8CDB-4207-837D-8CEDF63401B3}"/>
                </a:ext>
              </a:extLst>
            </p:cNvPr>
            <p:cNvSpPr/>
            <p:nvPr/>
          </p:nvSpPr>
          <p:spPr>
            <a:xfrm>
              <a:off x="3897360" y="5030640"/>
              <a:ext cx="0" cy="23364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002A087A-C148-4F7F-871C-802299972D41}"/>
                </a:ext>
              </a:extLst>
            </p:cNvPr>
            <p:cNvSpPr/>
            <p:nvPr/>
          </p:nvSpPr>
          <p:spPr>
            <a:xfrm>
              <a:off x="2151000" y="4829040"/>
              <a:ext cx="0" cy="43524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SimSun" pitchFamily="2"/>
                <a:cs typeface="SimSun" pitchFamily="2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98FEB4-A207-4E75-8296-59B86F522062}"/>
              </a:ext>
            </a:extLst>
          </p:cNvPr>
          <p:cNvSpPr/>
          <p:nvPr/>
        </p:nvSpPr>
        <p:spPr>
          <a:xfrm>
            <a:off x="0" y="549360"/>
            <a:ext cx="9144000" cy="2193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600" b="1" i="0" u="none" strike="noStrike" baseline="0">
                <a:ln>
                  <a:noFill/>
                </a:ln>
                <a:solidFill>
                  <a:srgbClr val="0000CC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SimSun" pitchFamily="2"/>
                <a:cs typeface="SimSun" pitchFamily="2"/>
              </a:rPr>
              <a:t>Thank  You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BAB91A6-953E-42B4-A14F-8DA0DB08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24080" y="3200400"/>
            <a:ext cx="4543559" cy="230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186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 PRESENTATION November  2004</dc:title>
  <cp:lastModifiedBy>ishaka</cp:lastModifiedBy>
  <cp:revision>60</cp:revision>
  <dcterms:modified xsi:type="dcterms:W3CDTF">2019-04-16T08:05:41Z</dcterms:modified>
</cp:coreProperties>
</file>