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ebm" ContentType="video/webm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0" r:id="rId4"/>
  </p:sldMasterIdLst>
  <p:notesMasterIdLst>
    <p:notesMasterId r:id="rId24"/>
  </p:notesMasterIdLst>
  <p:sldIdLst>
    <p:sldId id="266" r:id="rId5"/>
    <p:sldId id="257" r:id="rId6"/>
    <p:sldId id="268" r:id="rId7"/>
    <p:sldId id="269" r:id="rId8"/>
    <p:sldId id="270" r:id="rId9"/>
    <p:sldId id="271" r:id="rId10"/>
    <p:sldId id="272" r:id="rId11"/>
    <p:sldId id="267" r:id="rId12"/>
    <p:sldId id="273" r:id="rId13"/>
    <p:sldId id="274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75" r:id="rId22"/>
    <p:sldId id="259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F3F"/>
    <a:srgbClr val="29235C"/>
    <a:srgbClr val="2E2956"/>
    <a:srgbClr val="3C4184"/>
    <a:srgbClr val="2618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83FA62-2CFE-F0E8-A965-DF1284A37FEC}" v="2" dt="2022-06-22T09:17:39.4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>
      <p:cViewPr varScale="1">
        <p:scale>
          <a:sx n="142" d="100"/>
          <a:sy n="142" d="100"/>
        </p:scale>
        <p:origin x="6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mer Ariel Moina Rivera" userId="S::wilmoiri@alumni.uv.es::ee00e812-3e43-4fea-8050-d052be515fe8" providerId="AD" clId="Web-{7283FA62-2CFE-F0E8-A965-DF1284A37FEC}"/>
    <pc:docChg chg="delSld modSld">
      <pc:chgData name="Wilmer Ariel Moina Rivera" userId="S::wilmoiri@alumni.uv.es::ee00e812-3e43-4fea-8050-d052be515fe8" providerId="AD" clId="Web-{7283FA62-2CFE-F0E8-A965-DF1284A37FEC}" dt="2022-06-22T09:17:39.480" v="1"/>
      <pc:docMkLst>
        <pc:docMk/>
      </pc:docMkLst>
      <pc:sldChg chg="delSp">
        <pc:chgData name="Wilmer Ariel Moina Rivera" userId="S::wilmoiri@alumni.uv.es::ee00e812-3e43-4fea-8050-d052be515fe8" providerId="AD" clId="Web-{7283FA62-2CFE-F0E8-A965-DF1284A37FEC}" dt="2022-06-22T09:17:37.652" v="0"/>
        <pc:sldMkLst>
          <pc:docMk/>
          <pc:sldMk cId="1982425556" sldId="275"/>
        </pc:sldMkLst>
        <pc:spChg chg="del">
          <ac:chgData name="Wilmer Ariel Moina Rivera" userId="S::wilmoiri@alumni.uv.es::ee00e812-3e43-4fea-8050-d052be515fe8" providerId="AD" clId="Web-{7283FA62-2CFE-F0E8-A965-DF1284A37FEC}" dt="2022-06-22T09:17:37.652" v="0"/>
          <ac:spMkLst>
            <pc:docMk/>
            <pc:sldMk cId="1982425556" sldId="275"/>
            <ac:spMk id="15" creationId="{00000000-0000-0000-0000-000000000000}"/>
          </ac:spMkLst>
        </pc:spChg>
      </pc:sldChg>
      <pc:sldChg chg="del">
        <pc:chgData name="Wilmer Ariel Moina Rivera" userId="S::wilmoiri@alumni.uv.es::ee00e812-3e43-4fea-8050-d052be515fe8" providerId="AD" clId="Web-{7283FA62-2CFE-F0E8-A965-DF1284A37FEC}" dt="2022-06-22T09:17:39.480" v="1"/>
        <pc:sldMkLst>
          <pc:docMk/>
          <pc:sldMk cId="924078203" sldId="28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DE6EC-F72E-EF4F-AA21-CE2C222FAD77}" type="datetimeFigureOut">
              <a:rPr lang="es-ES" smtClean="0"/>
              <a:t>22/6/22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109A07-A50E-ED4C-8420-2B5864E2251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8653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473C-97DA-AE45-AEE6-349C7B6A3B81}" type="datetime1">
              <a:rPr lang="es-ES" smtClean="0"/>
              <a:t>22/6/22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B03C3-65AB-5D42-BF15-6C799DC9713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5730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761DB-6391-D64A-B526-055CE66461DB}" type="datetime1">
              <a:rPr lang="es-ES" smtClean="0"/>
              <a:t>22/6/22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B03C3-65AB-5D42-BF15-6C799DC9713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5909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A8643-686A-2443-A414-653073E822C7}" type="datetime1">
              <a:rPr lang="es-ES" smtClean="0"/>
              <a:t>22/6/22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B03C3-65AB-5D42-BF15-6C799DC9713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2611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6BA9C-D00B-F84B-AB87-B5BB55E92C1F}" type="datetime1">
              <a:rPr lang="es-ES" smtClean="0"/>
              <a:t>22/6/22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B03C3-65AB-5D42-BF15-6C799DC9713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4530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0926-7037-6146-B2EF-27E75C384A4A}" type="datetime1">
              <a:rPr lang="es-ES" smtClean="0"/>
              <a:t>22/6/22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B03C3-65AB-5D42-BF15-6C799DC9713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9937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DED2-456A-7B4C-B50E-360A07BEDE8D}" type="datetime1">
              <a:rPr lang="es-ES" smtClean="0"/>
              <a:t>22/6/22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B03C3-65AB-5D42-BF15-6C799DC9713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2015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CA915-561C-DA49-8BCE-87B7B9D4E481}" type="datetime1">
              <a:rPr lang="es-ES" smtClean="0"/>
              <a:t>22/6/22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B03C3-65AB-5D42-BF15-6C799DC9713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4943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B853-0436-8048-BCF3-B68206AB43B2}" type="datetime1">
              <a:rPr lang="es-ES" smtClean="0"/>
              <a:t>22/6/22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B03C3-65AB-5D42-BF15-6C799DC9713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3326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3EB4-CC7B-114D-A45C-EA97E81ADE7A}" type="datetime1">
              <a:rPr lang="es-ES" smtClean="0"/>
              <a:t>22/6/22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B03C3-65AB-5D42-BF15-6C799DC9713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4613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D0ED-5D3A-054E-A9C0-DEB0BC57C54E}" type="datetime1">
              <a:rPr lang="es-ES" smtClean="0"/>
              <a:t>22/6/22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B03C3-65AB-5D42-BF15-6C799DC9713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7826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A3CF-28F2-CF42-A25C-5A71EE2F47E2}" type="datetime1">
              <a:rPr lang="es-ES" smtClean="0"/>
              <a:t>22/6/22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B03C3-65AB-5D42-BF15-6C799DC9713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8001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C0030-9FD9-744F-8608-829E005E4B6F}" type="datetime1">
              <a:rPr lang="es-ES" smtClean="0"/>
              <a:t>22/6/22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B03C3-65AB-5D42-BF15-6C799DC9713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818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../media/media1.webm"/><Relationship Id="rId1" Type="http://schemas.microsoft.com/office/2007/relationships/media" Target="../media/media1.webm"/><Relationship Id="rId6" Type="http://schemas.openxmlformats.org/officeDocument/2006/relationships/image" Target="../media/image8.png"/><Relationship Id="rId5" Type="http://schemas.openxmlformats.org/officeDocument/2006/relationships/image" Target="../media/image2.emf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hyperlink" Target="https://labs.play-with-docker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et.docker.com/" TargetMode="External"/><Relationship Id="rId5" Type="http://schemas.openxmlformats.org/officeDocument/2006/relationships/hyperlink" Target="https://docs.docker.com/desktop/" TargetMode="External"/><Relationship Id="rId4" Type="http://schemas.openxmlformats.org/officeDocument/2006/relationships/hyperlink" Target="https://www.docker.com/get-started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lipse 21"/>
          <p:cNvSpPr/>
          <p:nvPr/>
        </p:nvSpPr>
        <p:spPr>
          <a:xfrm>
            <a:off x="2082324" y="1602634"/>
            <a:ext cx="1008405" cy="1008405"/>
          </a:xfrm>
          <a:prstGeom prst="ellipse">
            <a:avLst/>
          </a:prstGeom>
          <a:solidFill>
            <a:srgbClr val="29235C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BCDDCE-75AA-B848-9522-33E8BF1B7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1406" y="1730074"/>
            <a:ext cx="2871387" cy="712070"/>
          </a:xfrm>
        </p:spPr>
        <p:txBody>
          <a:bodyPr>
            <a:normAutofit fontScale="90000"/>
          </a:bodyPr>
          <a:lstStyle/>
          <a:p>
            <a:r>
              <a:rPr lang="es-ES" sz="2200" dirty="0">
                <a:solidFill>
                  <a:srgbClr val="29235C"/>
                </a:solidFill>
                <a:latin typeface="Montserrat" pitchFamily="2" charset="77"/>
              </a:rPr>
              <a:t>Seminario de</a:t>
            </a:r>
            <a:br>
              <a:rPr lang="es-ES" sz="2200" b="1" dirty="0">
                <a:solidFill>
                  <a:srgbClr val="29235C"/>
                </a:solidFill>
                <a:latin typeface="Montserrat" pitchFamily="2" charset="77"/>
              </a:rPr>
            </a:br>
            <a:r>
              <a:rPr lang="es-ES" sz="3100" b="1" dirty="0">
                <a:solidFill>
                  <a:srgbClr val="29235C"/>
                </a:solidFill>
                <a:latin typeface="Montserrat" pitchFamily="2" charset="77"/>
              </a:rPr>
              <a:t>Fundamentos de Docker </a:t>
            </a:r>
            <a:endParaRPr lang="es-ES" sz="3200" b="1" dirty="0">
              <a:solidFill>
                <a:srgbClr val="29235C"/>
              </a:solidFill>
              <a:latin typeface="Montserrat" pitchFamily="2" charset="77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1DB7D1C6-36F3-F54A-B40C-DC1D1626D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919" y="4625418"/>
            <a:ext cx="715070" cy="210019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5A20C7A5-1764-5F4F-AC8F-E60B93532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294" y="4642247"/>
            <a:ext cx="1198764" cy="193190"/>
          </a:xfrm>
          <a:prstGeom prst="rect">
            <a:avLst/>
          </a:pr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3BBCDDCE-75AA-B848-9522-33E8BF1B76CA}"/>
              </a:ext>
            </a:extLst>
          </p:cNvPr>
          <p:cNvSpPr txBox="1">
            <a:spLocks/>
          </p:cNvSpPr>
          <p:nvPr/>
        </p:nvSpPr>
        <p:spPr>
          <a:xfrm>
            <a:off x="3341405" y="2695080"/>
            <a:ext cx="2871387" cy="712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2200" b="1" dirty="0">
              <a:solidFill>
                <a:srgbClr val="29235C"/>
              </a:solidFill>
              <a:latin typeface="Montserrat" pitchFamily="2" charset="77"/>
            </a:endParaRPr>
          </a:p>
          <a:p>
            <a:r>
              <a:rPr lang="es-ES" sz="2200" dirty="0">
                <a:solidFill>
                  <a:srgbClr val="29235C"/>
                </a:solidFill>
                <a:latin typeface="Montserrat" pitchFamily="2" charset="77"/>
              </a:rPr>
              <a:t>Wilmer Moina-Rivera</a:t>
            </a:r>
          </a:p>
          <a:p>
            <a:r>
              <a:rPr lang="es-ES" sz="2200" dirty="0" err="1">
                <a:solidFill>
                  <a:srgbClr val="29235C"/>
                </a:solidFill>
                <a:latin typeface="Montserrat" pitchFamily="2" charset="77"/>
              </a:rPr>
              <a:t>wilmoiri</a:t>
            </a:r>
            <a:r>
              <a:rPr lang="es-EC" sz="2200" dirty="0">
                <a:solidFill>
                  <a:srgbClr val="29235C"/>
                </a:solidFill>
                <a:latin typeface="Montserrat" pitchFamily="2" charset="77"/>
              </a:rPr>
              <a:t>@alumni.uv.es</a:t>
            </a:r>
            <a:endParaRPr lang="es-ES" sz="2200" dirty="0">
              <a:solidFill>
                <a:srgbClr val="29235C"/>
              </a:solidFill>
              <a:latin typeface="Montserrat" pitchFamily="2" charset="77"/>
            </a:endParaRPr>
          </a:p>
          <a:p>
            <a:endParaRPr lang="es-ES" sz="3200" b="1" dirty="0">
              <a:solidFill>
                <a:srgbClr val="29235C"/>
              </a:solidFill>
              <a:latin typeface="Montserrat" pitchFamily="2" charset="77"/>
            </a:endParaRP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033" y="1690876"/>
            <a:ext cx="1168986" cy="80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135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número de diapositiva 10">
            <a:extLst>
              <a:ext uri="{FF2B5EF4-FFF2-40B4-BE49-F238E27FC236}">
                <a16:creationId xmlns:a16="http://schemas.microsoft.com/office/drawing/2014/main" id="{9B6FB1F7-1AF8-1848-9660-462536CB7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94127" y="4615346"/>
            <a:ext cx="2057400" cy="273844"/>
          </a:xfrm>
        </p:spPr>
        <p:txBody>
          <a:bodyPr/>
          <a:lstStyle/>
          <a:p>
            <a:fld id="{277B03C3-65AB-5D42-BF15-6C799DC97136}" type="slidenum">
              <a:rPr lang="es-ES" sz="1200" smtClean="0">
                <a:latin typeface="Montserrat" pitchFamily="2" charset="77"/>
              </a:rPr>
              <a:t>10</a:t>
            </a:fld>
            <a:endParaRPr lang="es-ES" sz="1200">
              <a:latin typeface="Montserrat" pitchFamily="2" charset="77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1DB7D1C6-36F3-F54A-B40C-DC1D1626D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919" y="4625418"/>
            <a:ext cx="715070" cy="21001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A20C7A5-1764-5F4F-AC8F-E60B93532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294" y="4642247"/>
            <a:ext cx="1198764" cy="193190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s-ES" sz="1800" b="1">
                <a:solidFill>
                  <a:srgbClr val="29235C"/>
                </a:solidFill>
                <a:latin typeface="Montserrat" pitchFamily="2" charset="77"/>
              </a:rPr>
            </a:br>
            <a:br>
              <a:rPr lang="es-ES" sz="1800" b="1">
                <a:solidFill>
                  <a:srgbClr val="29235C"/>
                </a:solidFill>
                <a:latin typeface="Montserrat" pitchFamily="2" charset="77"/>
              </a:rPr>
            </a:br>
            <a:r>
              <a:rPr lang="es-ES" sz="1800" b="1">
                <a:solidFill>
                  <a:srgbClr val="29235C"/>
                </a:solidFill>
                <a:latin typeface="Montserrat" pitchFamily="2" charset="77"/>
              </a:rPr>
              <a:t>Problemas de las </a:t>
            </a:r>
            <a:r>
              <a:rPr lang="es-ES" sz="1800" b="1" err="1">
                <a:solidFill>
                  <a:srgbClr val="29235C"/>
                </a:solidFill>
                <a:latin typeface="Montserrat" pitchFamily="2" charset="77"/>
              </a:rPr>
              <a:t>VMs</a:t>
            </a:r>
            <a:br>
              <a:rPr lang="es-ES" sz="3200">
                <a:solidFill>
                  <a:srgbClr val="29235C"/>
                </a:solidFill>
                <a:latin typeface="Montserrat" pitchFamily="2" charset="77"/>
              </a:rPr>
            </a:br>
            <a:endParaRPr lang="es-EC" sz="3200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97B13D40-D5CD-C241-8463-529BE10DA325}"/>
              </a:ext>
            </a:extLst>
          </p:cNvPr>
          <p:cNvCxnSpPr/>
          <p:nvPr/>
        </p:nvCxnSpPr>
        <p:spPr>
          <a:xfrm>
            <a:off x="589909" y="432863"/>
            <a:ext cx="0" cy="686386"/>
          </a:xfrm>
          <a:prstGeom prst="line">
            <a:avLst/>
          </a:prstGeom>
          <a:ln w="47625">
            <a:solidFill>
              <a:srgbClr val="2923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ítulo 2"/>
          <p:cNvSpPr txBox="1">
            <a:spLocks/>
          </p:cNvSpPr>
          <p:nvPr/>
        </p:nvSpPr>
        <p:spPr>
          <a:xfrm>
            <a:off x="589909" y="1268016"/>
            <a:ext cx="6963416" cy="24730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600" b="1">
                <a:solidFill>
                  <a:srgbClr val="29235C"/>
                </a:solidFill>
                <a:latin typeface="Montserrat" pitchFamily="2" charset="77"/>
              </a:rPr>
              <a:t>Peso</a:t>
            </a:r>
          </a:p>
          <a:p>
            <a:r>
              <a:rPr lang="es-ES" sz="1600">
                <a:solidFill>
                  <a:srgbClr val="29235C"/>
                </a:solidFill>
                <a:latin typeface="Montserrat" pitchFamily="2" charset="77"/>
              </a:rPr>
              <a:t>En el orden de los </a:t>
            </a:r>
            <a:r>
              <a:rPr lang="es-ES" sz="1600" err="1">
                <a:solidFill>
                  <a:srgbClr val="29235C"/>
                </a:solidFill>
                <a:latin typeface="Montserrat" pitchFamily="2" charset="77"/>
              </a:rPr>
              <a:t>GBs</a:t>
            </a:r>
            <a:r>
              <a:rPr lang="es-ES" sz="1600">
                <a:solidFill>
                  <a:srgbClr val="29235C"/>
                </a:solidFill>
                <a:latin typeface="Montserrat" pitchFamily="2" charset="77"/>
              </a:rPr>
              <a:t>. Repiten archivos en común. Inicio lento.</a:t>
            </a:r>
          </a:p>
          <a:p>
            <a:endParaRPr lang="es-ES" sz="1600" b="1">
              <a:solidFill>
                <a:srgbClr val="29235C"/>
              </a:solidFill>
              <a:latin typeface="Montserrat" pitchFamily="2" charset="77"/>
            </a:endParaRPr>
          </a:p>
          <a:p>
            <a:r>
              <a:rPr lang="es-ES" sz="1600" b="1">
                <a:solidFill>
                  <a:srgbClr val="29235C"/>
                </a:solidFill>
                <a:latin typeface="Montserrat" pitchFamily="2" charset="77"/>
              </a:rPr>
              <a:t>Costo de administración</a:t>
            </a:r>
          </a:p>
          <a:p>
            <a:r>
              <a:rPr lang="es-ES" sz="1600">
                <a:solidFill>
                  <a:srgbClr val="29235C"/>
                </a:solidFill>
                <a:latin typeface="Montserrat" pitchFamily="2" charset="77"/>
              </a:rPr>
              <a:t>Necesita mantenimiento como cualquier otro ordenador.</a:t>
            </a:r>
          </a:p>
          <a:p>
            <a:endParaRPr lang="es-ES" sz="1600">
              <a:solidFill>
                <a:srgbClr val="29235C"/>
              </a:solidFill>
              <a:latin typeface="Montserrat" pitchFamily="2" charset="77"/>
            </a:endParaRPr>
          </a:p>
          <a:p>
            <a:r>
              <a:rPr lang="es-ES" sz="1600" b="1">
                <a:solidFill>
                  <a:srgbClr val="29235C"/>
                </a:solidFill>
                <a:latin typeface="Montserrat" pitchFamily="2" charset="77"/>
              </a:rPr>
              <a:t>Múltiples formatos</a:t>
            </a:r>
          </a:p>
          <a:p>
            <a:r>
              <a:rPr lang="es-ES" sz="1600">
                <a:solidFill>
                  <a:srgbClr val="29235C"/>
                </a:solidFill>
                <a:latin typeface="Montserrat" pitchFamily="2" charset="77"/>
              </a:rPr>
              <a:t>VDI, VMDK, VHD, raw, etc.</a:t>
            </a:r>
          </a:p>
        </p:txBody>
      </p:sp>
    </p:spTree>
    <p:extLst>
      <p:ext uri="{BB962C8B-B14F-4D97-AF65-F5344CB8AC3E}">
        <p14:creationId xmlns:p14="http://schemas.microsoft.com/office/powerpoint/2010/main" val="995416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número de diapositiva 10">
            <a:extLst>
              <a:ext uri="{FF2B5EF4-FFF2-40B4-BE49-F238E27FC236}">
                <a16:creationId xmlns:a16="http://schemas.microsoft.com/office/drawing/2014/main" id="{9B6FB1F7-1AF8-1848-9660-462536CB7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94127" y="4615346"/>
            <a:ext cx="2057400" cy="273844"/>
          </a:xfrm>
        </p:spPr>
        <p:txBody>
          <a:bodyPr/>
          <a:lstStyle/>
          <a:p>
            <a:fld id="{277B03C3-65AB-5D42-BF15-6C799DC97136}" type="slidenum">
              <a:rPr lang="es-ES" sz="1200" smtClean="0">
                <a:latin typeface="Montserrat" pitchFamily="2" charset="77"/>
              </a:rPr>
              <a:t>11</a:t>
            </a:fld>
            <a:endParaRPr lang="es-ES" sz="1200">
              <a:latin typeface="Montserrat" pitchFamily="2" charset="77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1DB7D1C6-36F3-F54A-B40C-DC1D1626D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919" y="4625418"/>
            <a:ext cx="715070" cy="21001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A20C7A5-1764-5F4F-AC8F-E60B93532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294" y="4642247"/>
            <a:ext cx="1198764" cy="193190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44919" y="1886744"/>
            <a:ext cx="7886700" cy="994172"/>
          </a:xfrm>
        </p:spPr>
        <p:txBody>
          <a:bodyPr>
            <a:noAutofit/>
          </a:bodyPr>
          <a:lstStyle/>
          <a:p>
            <a:br>
              <a:rPr lang="es-ES" sz="2800" b="1">
                <a:solidFill>
                  <a:srgbClr val="29235C"/>
                </a:solidFill>
                <a:latin typeface="Montserrat" pitchFamily="2" charset="77"/>
              </a:rPr>
            </a:br>
            <a:br>
              <a:rPr lang="es-ES" sz="2800" b="1">
                <a:solidFill>
                  <a:srgbClr val="29235C"/>
                </a:solidFill>
                <a:latin typeface="Montserrat" pitchFamily="2" charset="77"/>
              </a:rPr>
            </a:br>
            <a:r>
              <a:rPr lang="es-ES" sz="2800" b="1">
                <a:solidFill>
                  <a:srgbClr val="29235C"/>
                </a:solidFill>
                <a:latin typeface="Montserrat" pitchFamily="2" charset="77"/>
              </a:rPr>
              <a:t>Contenedores</a:t>
            </a:r>
            <a:br>
              <a:rPr lang="es-ES" sz="4400">
                <a:solidFill>
                  <a:srgbClr val="29235C"/>
                </a:solidFill>
                <a:latin typeface="Montserrat" pitchFamily="2" charset="77"/>
              </a:rPr>
            </a:br>
            <a:endParaRPr lang="es-EC" sz="4400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97B13D40-D5CD-C241-8463-529BE10DA325}"/>
              </a:ext>
            </a:extLst>
          </p:cNvPr>
          <p:cNvCxnSpPr/>
          <p:nvPr/>
        </p:nvCxnSpPr>
        <p:spPr>
          <a:xfrm>
            <a:off x="3404987" y="2122952"/>
            <a:ext cx="0" cy="686386"/>
          </a:xfrm>
          <a:prstGeom prst="line">
            <a:avLst/>
          </a:prstGeom>
          <a:ln w="47625">
            <a:solidFill>
              <a:srgbClr val="2923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ítulo 2"/>
          <p:cNvSpPr txBox="1">
            <a:spLocks/>
          </p:cNvSpPr>
          <p:nvPr/>
        </p:nvSpPr>
        <p:spPr>
          <a:xfrm>
            <a:off x="589909" y="1268016"/>
            <a:ext cx="6963416" cy="24730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1600">
              <a:solidFill>
                <a:srgbClr val="29235C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10317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número de diapositiva 10">
            <a:extLst>
              <a:ext uri="{FF2B5EF4-FFF2-40B4-BE49-F238E27FC236}">
                <a16:creationId xmlns:a16="http://schemas.microsoft.com/office/drawing/2014/main" id="{9B6FB1F7-1AF8-1848-9660-462536CB7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94127" y="4615346"/>
            <a:ext cx="2057400" cy="273844"/>
          </a:xfrm>
        </p:spPr>
        <p:txBody>
          <a:bodyPr/>
          <a:lstStyle/>
          <a:p>
            <a:fld id="{277B03C3-65AB-5D42-BF15-6C799DC97136}" type="slidenum">
              <a:rPr lang="es-ES" sz="1200" smtClean="0">
                <a:latin typeface="Montserrat" pitchFamily="2" charset="77"/>
              </a:rPr>
              <a:t>12</a:t>
            </a:fld>
            <a:endParaRPr lang="es-ES" sz="1200">
              <a:latin typeface="Montserrat" pitchFamily="2" charset="77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1DB7D1C6-36F3-F54A-B40C-DC1D1626D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919" y="4625418"/>
            <a:ext cx="715070" cy="21001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A20C7A5-1764-5F4F-AC8F-E60B93532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294" y="4642247"/>
            <a:ext cx="1198764" cy="193190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s-ES" sz="1800" b="1">
                <a:solidFill>
                  <a:srgbClr val="29235C"/>
                </a:solidFill>
                <a:latin typeface="Montserrat" pitchFamily="2" charset="77"/>
              </a:rPr>
            </a:br>
            <a:br>
              <a:rPr lang="es-ES" sz="1800" b="1">
                <a:solidFill>
                  <a:srgbClr val="29235C"/>
                </a:solidFill>
                <a:latin typeface="Montserrat" pitchFamily="2" charset="77"/>
              </a:rPr>
            </a:br>
            <a:br>
              <a:rPr lang="es-ES" sz="3200">
                <a:solidFill>
                  <a:srgbClr val="29235C"/>
                </a:solidFill>
                <a:latin typeface="Montserrat" pitchFamily="2" charset="77"/>
              </a:rPr>
            </a:br>
            <a:endParaRPr lang="es-EC" sz="3200"/>
          </a:p>
        </p:txBody>
      </p:sp>
      <p:sp>
        <p:nvSpPr>
          <p:cNvPr id="15" name="Título 2"/>
          <p:cNvSpPr txBox="1">
            <a:spLocks/>
          </p:cNvSpPr>
          <p:nvPr/>
        </p:nvSpPr>
        <p:spPr>
          <a:xfrm>
            <a:off x="589909" y="1268016"/>
            <a:ext cx="6963416" cy="24730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1600">
              <a:solidFill>
                <a:srgbClr val="29235C"/>
              </a:solidFill>
              <a:latin typeface="Montserrat" pitchFamily="2" charset="77"/>
            </a:endParaRPr>
          </a:p>
        </p:txBody>
      </p:sp>
      <p:pic>
        <p:nvPicPr>
          <p:cNvPr id="1026" name="Picture 2" descr="https://elmercantil.com/wp-content/uploads/2019/08/IMG_3337-988x55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80" y="273844"/>
            <a:ext cx="7559021" cy="4253862"/>
          </a:xfrm>
          <a:prstGeom prst="rect">
            <a:avLst/>
          </a:prstGeom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7407205" y="4195088"/>
            <a:ext cx="183015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800">
                <a:solidFill>
                  <a:schemeClr val="bg1"/>
                </a:solidFill>
              </a:rPr>
              <a:t>elmercantil.com</a:t>
            </a:r>
          </a:p>
        </p:txBody>
      </p:sp>
    </p:spTree>
    <p:extLst>
      <p:ext uri="{BB962C8B-B14F-4D97-AF65-F5344CB8AC3E}">
        <p14:creationId xmlns:p14="http://schemas.microsoft.com/office/powerpoint/2010/main" val="1198730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número de diapositiva 10">
            <a:extLst>
              <a:ext uri="{FF2B5EF4-FFF2-40B4-BE49-F238E27FC236}">
                <a16:creationId xmlns:a16="http://schemas.microsoft.com/office/drawing/2014/main" id="{9B6FB1F7-1AF8-1848-9660-462536CB7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94127" y="4615346"/>
            <a:ext cx="2057400" cy="273844"/>
          </a:xfrm>
        </p:spPr>
        <p:txBody>
          <a:bodyPr/>
          <a:lstStyle/>
          <a:p>
            <a:fld id="{277B03C3-65AB-5D42-BF15-6C799DC97136}" type="slidenum">
              <a:rPr lang="es-ES" sz="1200" smtClean="0">
                <a:latin typeface="Montserrat" pitchFamily="2" charset="77"/>
              </a:rPr>
              <a:t>13</a:t>
            </a:fld>
            <a:endParaRPr lang="es-ES" sz="1200">
              <a:latin typeface="Montserrat" pitchFamily="2" charset="77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1DB7D1C6-36F3-F54A-B40C-DC1D1626D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4919" y="4625418"/>
            <a:ext cx="715070" cy="21001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A20C7A5-1764-5F4F-AC8F-E60B935325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8294" y="4642247"/>
            <a:ext cx="1198764" cy="193190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s-ES" sz="1800" b="1">
                <a:solidFill>
                  <a:srgbClr val="29235C"/>
                </a:solidFill>
                <a:latin typeface="Montserrat" pitchFamily="2" charset="77"/>
              </a:rPr>
            </a:br>
            <a:br>
              <a:rPr lang="es-ES" sz="1800" b="1">
                <a:solidFill>
                  <a:srgbClr val="29235C"/>
                </a:solidFill>
                <a:latin typeface="Montserrat" pitchFamily="2" charset="77"/>
              </a:rPr>
            </a:br>
            <a:br>
              <a:rPr lang="es-ES" sz="3200">
                <a:solidFill>
                  <a:srgbClr val="29235C"/>
                </a:solidFill>
                <a:latin typeface="Montserrat" pitchFamily="2" charset="77"/>
              </a:rPr>
            </a:br>
            <a:endParaRPr lang="es-EC" sz="3200"/>
          </a:p>
        </p:txBody>
      </p:sp>
      <p:sp>
        <p:nvSpPr>
          <p:cNvPr id="15" name="Título 2"/>
          <p:cNvSpPr txBox="1">
            <a:spLocks/>
          </p:cNvSpPr>
          <p:nvPr/>
        </p:nvSpPr>
        <p:spPr>
          <a:xfrm>
            <a:off x="589909" y="1268016"/>
            <a:ext cx="6963416" cy="24730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1600">
              <a:solidFill>
                <a:srgbClr val="29235C"/>
              </a:solidFill>
              <a:latin typeface="Montserrat" pitchFamily="2" charset="77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7407205" y="4195088"/>
            <a:ext cx="183015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800">
                <a:solidFill>
                  <a:schemeClr val="bg1"/>
                </a:solidFill>
              </a:rPr>
              <a:t>elmercantil.com</a:t>
            </a:r>
          </a:p>
        </p:txBody>
      </p:sp>
      <p:pic>
        <p:nvPicPr>
          <p:cNvPr id="2" name="1394881432_tiltshifted_container_stacking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084845" y="431711"/>
            <a:ext cx="6976692" cy="392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31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número de diapositiva 10">
            <a:extLst>
              <a:ext uri="{FF2B5EF4-FFF2-40B4-BE49-F238E27FC236}">
                <a16:creationId xmlns:a16="http://schemas.microsoft.com/office/drawing/2014/main" id="{9B6FB1F7-1AF8-1848-9660-462536CB7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94127" y="4615346"/>
            <a:ext cx="2057400" cy="273844"/>
          </a:xfrm>
        </p:spPr>
        <p:txBody>
          <a:bodyPr/>
          <a:lstStyle/>
          <a:p>
            <a:fld id="{277B03C3-65AB-5D42-BF15-6C799DC97136}" type="slidenum">
              <a:rPr lang="es-ES" sz="1200" smtClean="0">
                <a:latin typeface="Montserrat" pitchFamily="2" charset="77"/>
              </a:rPr>
              <a:t>14</a:t>
            </a:fld>
            <a:endParaRPr lang="es-ES" sz="1200">
              <a:latin typeface="Montserrat" pitchFamily="2" charset="77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1DB7D1C6-36F3-F54A-B40C-DC1D1626D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919" y="4625418"/>
            <a:ext cx="715070" cy="21001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A20C7A5-1764-5F4F-AC8F-E60B93532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294" y="4642247"/>
            <a:ext cx="1198764" cy="193190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1800" b="1" err="1">
                <a:solidFill>
                  <a:srgbClr val="29235C"/>
                </a:solidFill>
                <a:latin typeface="Montserrat" pitchFamily="2" charset="77"/>
              </a:rPr>
              <a:t>Containerización</a:t>
            </a:r>
            <a:endParaRPr lang="es-EC" sz="3200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97B13D40-D5CD-C241-8463-529BE10DA325}"/>
              </a:ext>
            </a:extLst>
          </p:cNvPr>
          <p:cNvCxnSpPr/>
          <p:nvPr/>
        </p:nvCxnSpPr>
        <p:spPr>
          <a:xfrm>
            <a:off x="589909" y="432863"/>
            <a:ext cx="0" cy="686386"/>
          </a:xfrm>
          <a:prstGeom prst="line">
            <a:avLst/>
          </a:prstGeom>
          <a:ln w="47625">
            <a:solidFill>
              <a:srgbClr val="2923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ítulo 2"/>
          <p:cNvSpPr txBox="1">
            <a:spLocks/>
          </p:cNvSpPr>
          <p:nvPr/>
        </p:nvSpPr>
        <p:spPr>
          <a:xfrm>
            <a:off x="1733117" y="1481592"/>
            <a:ext cx="2666899" cy="24730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600">
                <a:solidFill>
                  <a:srgbClr val="29235C"/>
                </a:solidFill>
                <a:latin typeface="Montserrat" pitchFamily="2" charset="77"/>
              </a:rPr>
              <a:t>El empleo de contenedores para construir y desplegar software.</a:t>
            </a:r>
            <a:endParaRPr lang="es-EC" sz="280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97B13D40-D5CD-C241-8463-529BE10DA325}"/>
              </a:ext>
            </a:extLst>
          </p:cNvPr>
          <p:cNvCxnSpPr/>
          <p:nvPr/>
        </p:nvCxnSpPr>
        <p:spPr>
          <a:xfrm>
            <a:off x="4562983" y="1484470"/>
            <a:ext cx="0" cy="2467255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ítulo 2"/>
          <p:cNvSpPr txBox="1">
            <a:spLocks/>
          </p:cNvSpPr>
          <p:nvPr/>
        </p:nvSpPr>
        <p:spPr>
          <a:xfrm>
            <a:off x="5024672" y="1486215"/>
            <a:ext cx="3358752" cy="24730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>
                <a:solidFill>
                  <a:srgbClr val="29235C"/>
                </a:solidFill>
                <a:latin typeface="Montserrat" pitchFamily="2" charset="77"/>
              </a:rPr>
              <a:t>Flexibles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>
                <a:solidFill>
                  <a:srgbClr val="29235C"/>
                </a:solidFill>
                <a:latin typeface="Montserrat" pitchFamily="2" charset="77"/>
              </a:rPr>
              <a:t>Livianos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>
                <a:solidFill>
                  <a:srgbClr val="29235C"/>
                </a:solidFill>
                <a:latin typeface="Montserrat" pitchFamily="2" charset="77"/>
              </a:rPr>
              <a:t>Portables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>
                <a:solidFill>
                  <a:srgbClr val="29235C"/>
                </a:solidFill>
                <a:latin typeface="Montserrat" pitchFamily="2" charset="77"/>
              </a:rPr>
              <a:t>Bajo acoplamiento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>
                <a:solidFill>
                  <a:srgbClr val="29235C"/>
                </a:solidFill>
                <a:latin typeface="Montserrat" pitchFamily="2" charset="77"/>
              </a:rPr>
              <a:t>Escalables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>
                <a:solidFill>
                  <a:srgbClr val="29235C"/>
                </a:solidFill>
                <a:latin typeface="Montserrat" pitchFamily="2" charset="77"/>
              </a:rPr>
              <a:t>Seguros</a:t>
            </a:r>
            <a:endParaRPr lang="es-EC" sz="2800"/>
          </a:p>
        </p:txBody>
      </p:sp>
      <p:sp>
        <p:nvSpPr>
          <p:cNvPr id="5" name="AutoShape 2" descr="Containerised Bioinformatic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sp>
        <p:nvSpPr>
          <p:cNvPr id="6" name="AutoShape 4" descr="Containerised Bioinformatics"/>
          <p:cNvSpPr>
            <a:spLocks noChangeAspect="1" noChangeArrowheads="1"/>
          </p:cNvSpPr>
          <p:nvPr/>
        </p:nvSpPr>
        <p:spPr bwMode="auto">
          <a:xfrm>
            <a:off x="533400" y="-3508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35" y="2310903"/>
            <a:ext cx="867738" cy="81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669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número de diapositiva 10">
            <a:extLst>
              <a:ext uri="{FF2B5EF4-FFF2-40B4-BE49-F238E27FC236}">
                <a16:creationId xmlns:a16="http://schemas.microsoft.com/office/drawing/2014/main" id="{9B6FB1F7-1AF8-1848-9660-462536CB7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94127" y="4615346"/>
            <a:ext cx="2057400" cy="273844"/>
          </a:xfrm>
        </p:spPr>
        <p:txBody>
          <a:bodyPr/>
          <a:lstStyle/>
          <a:p>
            <a:fld id="{277B03C3-65AB-5D42-BF15-6C799DC97136}" type="slidenum">
              <a:rPr lang="es-ES" sz="1200" smtClean="0">
                <a:latin typeface="Montserrat" pitchFamily="2" charset="77"/>
              </a:rPr>
              <a:t>15</a:t>
            </a:fld>
            <a:endParaRPr lang="es-ES" sz="1200">
              <a:latin typeface="Montserrat" pitchFamily="2" charset="77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1DB7D1C6-36F3-F54A-B40C-DC1D1626D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919" y="4625418"/>
            <a:ext cx="715070" cy="21001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A20C7A5-1764-5F4F-AC8F-E60B93532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294" y="4642247"/>
            <a:ext cx="1198764" cy="193190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1800" b="1">
                <a:solidFill>
                  <a:srgbClr val="29235C"/>
                </a:solidFill>
                <a:latin typeface="Montserrat" pitchFamily="2" charset="77"/>
              </a:rPr>
              <a:t>Contenedores vs. </a:t>
            </a:r>
            <a:r>
              <a:rPr lang="es-ES" sz="1800" b="1" err="1">
                <a:solidFill>
                  <a:srgbClr val="29235C"/>
                </a:solidFill>
                <a:latin typeface="Montserrat" pitchFamily="2" charset="77"/>
              </a:rPr>
              <a:t>VMs</a:t>
            </a:r>
            <a:endParaRPr lang="es-EC" sz="3200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97B13D40-D5CD-C241-8463-529BE10DA325}"/>
              </a:ext>
            </a:extLst>
          </p:cNvPr>
          <p:cNvCxnSpPr/>
          <p:nvPr/>
        </p:nvCxnSpPr>
        <p:spPr>
          <a:xfrm>
            <a:off x="589909" y="432863"/>
            <a:ext cx="0" cy="686386"/>
          </a:xfrm>
          <a:prstGeom prst="line">
            <a:avLst/>
          </a:prstGeom>
          <a:ln w="47625">
            <a:solidFill>
              <a:srgbClr val="2923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97B13D40-D5CD-C241-8463-529BE10DA325}"/>
              </a:ext>
            </a:extLst>
          </p:cNvPr>
          <p:cNvCxnSpPr/>
          <p:nvPr/>
        </p:nvCxnSpPr>
        <p:spPr>
          <a:xfrm>
            <a:off x="4562983" y="1484470"/>
            <a:ext cx="0" cy="2467255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utoShape 2" descr="Containerised Bioinformatic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sp>
        <p:nvSpPr>
          <p:cNvPr id="6" name="AutoShape 4" descr="Containerised Bioinformatics"/>
          <p:cNvSpPr>
            <a:spLocks noChangeAspect="1" noChangeArrowheads="1"/>
          </p:cNvSpPr>
          <p:nvPr/>
        </p:nvSpPr>
        <p:spPr bwMode="auto">
          <a:xfrm>
            <a:off x="533400" y="-3508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pic>
        <p:nvPicPr>
          <p:cNvPr id="4098" name="Picture 2" descr="https://www.melbournebioinformatics.org.au/tutorials/tutorials/docker/media/assets/container_stac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071" y="1605788"/>
            <a:ext cx="2481304" cy="2224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www.melbournebioinformatics.org.au/tutorials/tutorials/docker/media/assets/vm_stack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700" y="1605094"/>
            <a:ext cx="2476127" cy="222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0465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66CC0B-982D-BE40-A641-0A54AA4DB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2" y="254310"/>
            <a:ext cx="7886700" cy="994172"/>
          </a:xfrm>
        </p:spPr>
        <p:txBody>
          <a:bodyPr>
            <a:normAutofit/>
          </a:bodyPr>
          <a:lstStyle/>
          <a:p>
            <a:r>
              <a:rPr lang="es-ES" sz="2800" b="1">
                <a:solidFill>
                  <a:srgbClr val="29235C"/>
                </a:solidFill>
                <a:latin typeface="Montserrat" pitchFamily="2" charset="77"/>
              </a:rPr>
              <a:t>Entorno de trabajo</a:t>
            </a:r>
          </a:p>
        </p:txBody>
      </p:sp>
      <p:sp>
        <p:nvSpPr>
          <p:cNvPr id="10" name="Marcador de número de diapositiva 10">
            <a:extLst>
              <a:ext uri="{FF2B5EF4-FFF2-40B4-BE49-F238E27FC236}">
                <a16:creationId xmlns:a16="http://schemas.microsoft.com/office/drawing/2014/main" id="{9B6FB1F7-1AF8-1848-9660-462536CB7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94127" y="4615346"/>
            <a:ext cx="2057400" cy="273844"/>
          </a:xfrm>
        </p:spPr>
        <p:txBody>
          <a:bodyPr/>
          <a:lstStyle/>
          <a:p>
            <a:fld id="{277B03C3-65AB-5D42-BF15-6C799DC97136}" type="slidenum">
              <a:rPr lang="es-ES" sz="1200" smtClean="0">
                <a:latin typeface="Montserrat" pitchFamily="2" charset="77"/>
              </a:rPr>
              <a:t>16</a:t>
            </a:fld>
            <a:endParaRPr lang="es-ES" sz="1200">
              <a:latin typeface="Montserrat" pitchFamily="2" charset="77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1DB7D1C6-36F3-F54A-B40C-DC1D1626D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919" y="4625418"/>
            <a:ext cx="715070" cy="21001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A20C7A5-1764-5F4F-AC8F-E60B93532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294" y="4642247"/>
            <a:ext cx="1198764" cy="193190"/>
          </a:xfrm>
          <a:prstGeom prst="rect">
            <a:avLst/>
          </a:prstGeom>
        </p:spPr>
      </p:pic>
      <p:sp>
        <p:nvSpPr>
          <p:cNvPr id="11" name="Título 2"/>
          <p:cNvSpPr txBox="1">
            <a:spLocks/>
          </p:cNvSpPr>
          <p:nvPr/>
        </p:nvSpPr>
        <p:spPr>
          <a:xfrm>
            <a:off x="629842" y="1324988"/>
            <a:ext cx="6963416" cy="24730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600" b="1" dirty="0">
                <a:solidFill>
                  <a:srgbClr val="29235C"/>
                </a:solidFill>
                <a:latin typeface="Montserrat" pitchFamily="2" charset="77"/>
              </a:rPr>
              <a:t>Instalación de Docker</a:t>
            </a:r>
          </a:p>
          <a:p>
            <a:endParaRPr lang="es-ES" sz="1600" dirty="0">
              <a:solidFill>
                <a:srgbClr val="29235C"/>
              </a:solidFill>
              <a:latin typeface="Montserrat" pitchFamily="2" charset="77"/>
            </a:endParaRPr>
          </a:p>
          <a:p>
            <a:r>
              <a:rPr lang="es-ES" sz="1600" dirty="0">
                <a:solidFill>
                  <a:srgbClr val="29235C"/>
                </a:solidFill>
                <a:latin typeface="Montserrat" pitchFamily="2" charset="77"/>
              </a:rPr>
              <a:t>- </a:t>
            </a:r>
            <a:r>
              <a:rPr lang="es-ES" sz="1400" dirty="0">
                <a:solidFill>
                  <a:srgbClr val="29235C"/>
                </a:solidFill>
                <a:latin typeface="Montserrat" pitchFamily="2" charset="77"/>
              </a:rPr>
              <a:t>Artefactos (paquetes MAC, Windows</a:t>
            </a:r>
            <a:r>
              <a:rPr lang="es-ES" sz="1400">
                <a:solidFill>
                  <a:srgbClr val="29235C"/>
                </a:solidFill>
                <a:latin typeface="Montserrat" pitchFamily="2" charset="77"/>
              </a:rPr>
              <a:t>, Linux)</a:t>
            </a:r>
          </a:p>
          <a:p>
            <a:r>
              <a:rPr lang="es-ES" sz="1600" dirty="0">
                <a:solidFill>
                  <a:srgbClr val="29235C"/>
                </a:solidFill>
                <a:latin typeface="Montserrat" pitchFamily="2" charset="77"/>
                <a:hlinkClick r:id="rId4"/>
              </a:rPr>
              <a:t>https://www.docker.com/get-started/</a:t>
            </a:r>
            <a:endParaRPr lang="es-ES" sz="1600" dirty="0">
              <a:solidFill>
                <a:srgbClr val="29235C"/>
              </a:solidFill>
              <a:latin typeface="Montserrat" pitchFamily="2" charset="77"/>
            </a:endParaRPr>
          </a:p>
          <a:p>
            <a:endParaRPr lang="es-ES" sz="1800" dirty="0">
              <a:solidFill>
                <a:srgbClr val="29235C"/>
              </a:solidFill>
              <a:latin typeface="Montserrat" pitchFamily="2" charset="77"/>
            </a:endParaRPr>
          </a:p>
          <a:p>
            <a:r>
              <a:rPr lang="es-ES" sz="1800" dirty="0">
                <a:solidFill>
                  <a:srgbClr val="29235C"/>
                </a:solidFill>
                <a:latin typeface="Montserrat" pitchFamily="2" charset="77"/>
              </a:rPr>
              <a:t>- </a:t>
            </a:r>
            <a:r>
              <a:rPr lang="es-ES" sz="1600" dirty="0">
                <a:solidFill>
                  <a:srgbClr val="29235C"/>
                </a:solidFill>
                <a:latin typeface="Montserrat" pitchFamily="2" charset="77"/>
              </a:rPr>
              <a:t>Manual</a:t>
            </a:r>
          </a:p>
          <a:p>
            <a:r>
              <a:rPr lang="es-ES" sz="1600" dirty="0">
                <a:solidFill>
                  <a:srgbClr val="29235C"/>
                </a:solidFill>
                <a:latin typeface="Montserrat" pitchFamily="2" charset="77"/>
                <a:hlinkClick r:id="rId5"/>
              </a:rPr>
              <a:t>https://docs.docker.com/desktop/</a:t>
            </a:r>
            <a:r>
              <a:rPr lang="es-ES" sz="1600" dirty="0">
                <a:solidFill>
                  <a:srgbClr val="29235C"/>
                </a:solidFill>
                <a:latin typeface="Montserrat" pitchFamily="2" charset="77"/>
              </a:rPr>
              <a:t> </a:t>
            </a:r>
          </a:p>
          <a:p>
            <a:endParaRPr lang="es-ES" sz="1600" dirty="0">
              <a:solidFill>
                <a:srgbClr val="29235C"/>
              </a:solidFill>
              <a:latin typeface="Montserrat" pitchFamily="2" charset="77"/>
            </a:endParaRPr>
          </a:p>
          <a:p>
            <a:r>
              <a:rPr lang="es-ES" sz="1600" dirty="0">
                <a:solidFill>
                  <a:srgbClr val="29235C"/>
                </a:solidFill>
                <a:latin typeface="Montserrat" pitchFamily="2" charset="77"/>
              </a:rPr>
              <a:t>- Script</a:t>
            </a:r>
          </a:p>
          <a:p>
            <a:r>
              <a:rPr lang="es-ES" sz="1600" dirty="0">
                <a:solidFill>
                  <a:srgbClr val="29235C"/>
                </a:solidFill>
                <a:latin typeface="Montserrat" pitchFamily="2" charset="77"/>
                <a:hlinkClick r:id="rId6"/>
              </a:rPr>
              <a:t>https://get.docker.com/</a:t>
            </a:r>
            <a:r>
              <a:rPr lang="es-ES" sz="1600" dirty="0">
                <a:solidFill>
                  <a:srgbClr val="29235C"/>
                </a:solidFill>
                <a:latin typeface="Montserrat" pitchFamily="2" charset="77"/>
              </a:rPr>
              <a:t> </a:t>
            </a:r>
          </a:p>
          <a:p>
            <a:endParaRPr lang="es-ES" sz="1600" dirty="0">
              <a:solidFill>
                <a:srgbClr val="29235C"/>
              </a:solidFill>
              <a:latin typeface="Montserrat" pitchFamily="2" charset="77"/>
            </a:endParaRPr>
          </a:p>
          <a:p>
            <a:r>
              <a:rPr lang="es-ES" sz="1600" dirty="0">
                <a:solidFill>
                  <a:srgbClr val="29235C"/>
                </a:solidFill>
                <a:latin typeface="Montserrat" pitchFamily="2" charset="77"/>
              </a:rPr>
              <a:t>- Play </a:t>
            </a:r>
            <a:r>
              <a:rPr lang="es-ES" sz="1600" dirty="0" err="1">
                <a:solidFill>
                  <a:srgbClr val="29235C"/>
                </a:solidFill>
                <a:latin typeface="Montserrat" pitchFamily="2" charset="77"/>
              </a:rPr>
              <a:t>with</a:t>
            </a:r>
            <a:r>
              <a:rPr lang="es-ES" sz="1600" dirty="0">
                <a:solidFill>
                  <a:srgbClr val="29235C"/>
                </a:solidFill>
                <a:latin typeface="Montserrat" pitchFamily="2" charset="77"/>
              </a:rPr>
              <a:t> Docker</a:t>
            </a:r>
          </a:p>
          <a:p>
            <a:r>
              <a:rPr lang="es-ES" sz="1600" dirty="0">
                <a:solidFill>
                  <a:srgbClr val="29235C"/>
                </a:solidFill>
                <a:latin typeface="Montserrat" pitchFamily="2" charset="77"/>
                <a:hlinkClick r:id="rId7"/>
              </a:rPr>
              <a:t>https://labs.play-with-docker.com/</a:t>
            </a:r>
            <a:r>
              <a:rPr lang="es-ES" sz="1600" dirty="0">
                <a:solidFill>
                  <a:srgbClr val="29235C"/>
                </a:solidFill>
                <a:latin typeface="Montserrat" pitchFamily="2" charset="77"/>
              </a:rPr>
              <a:t> </a:t>
            </a:r>
          </a:p>
          <a:p>
            <a:endParaRPr lang="es-ES" sz="1600" b="1" u="sng" dirty="0">
              <a:solidFill>
                <a:srgbClr val="29235C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28523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número de diapositiva 10">
            <a:extLst>
              <a:ext uri="{FF2B5EF4-FFF2-40B4-BE49-F238E27FC236}">
                <a16:creationId xmlns:a16="http://schemas.microsoft.com/office/drawing/2014/main" id="{9B6FB1F7-1AF8-1848-9660-462536CB7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94127" y="4615346"/>
            <a:ext cx="2057400" cy="273844"/>
          </a:xfrm>
        </p:spPr>
        <p:txBody>
          <a:bodyPr/>
          <a:lstStyle/>
          <a:p>
            <a:fld id="{277B03C3-65AB-5D42-BF15-6C799DC97136}" type="slidenum">
              <a:rPr lang="es-ES" sz="1200" smtClean="0">
                <a:latin typeface="Montserrat" pitchFamily="2" charset="77"/>
              </a:rPr>
              <a:t>17</a:t>
            </a:fld>
            <a:endParaRPr lang="es-ES" sz="1200">
              <a:latin typeface="Montserrat" pitchFamily="2" charset="77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1DB7D1C6-36F3-F54A-B40C-DC1D1626D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919" y="4625418"/>
            <a:ext cx="715070" cy="21001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A20C7A5-1764-5F4F-AC8F-E60B93532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294" y="4642247"/>
            <a:ext cx="1198764" cy="193190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1800" b="1">
                <a:solidFill>
                  <a:srgbClr val="29235C"/>
                </a:solidFill>
                <a:latin typeface="Montserrat" pitchFamily="2" charset="77"/>
              </a:rPr>
              <a:t>Arquitectura de Docker</a:t>
            </a:r>
            <a:endParaRPr lang="es-EC" sz="3200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97B13D40-D5CD-C241-8463-529BE10DA325}"/>
              </a:ext>
            </a:extLst>
          </p:cNvPr>
          <p:cNvCxnSpPr/>
          <p:nvPr/>
        </p:nvCxnSpPr>
        <p:spPr>
          <a:xfrm>
            <a:off x="589909" y="432863"/>
            <a:ext cx="0" cy="686386"/>
          </a:xfrm>
          <a:prstGeom prst="line">
            <a:avLst/>
          </a:prstGeom>
          <a:ln w="47625">
            <a:solidFill>
              <a:srgbClr val="2923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utoShape 2" descr="Containerised Bioinformatic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sp>
        <p:nvSpPr>
          <p:cNvPr id="6" name="AutoShape 4" descr="Containerised Bioinformatics"/>
          <p:cNvSpPr>
            <a:spLocks noChangeAspect="1" noChangeArrowheads="1"/>
          </p:cNvSpPr>
          <p:nvPr/>
        </p:nvSpPr>
        <p:spPr bwMode="auto">
          <a:xfrm>
            <a:off x="533400" y="-3508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pic>
        <p:nvPicPr>
          <p:cNvPr id="1026" name="Picture 2" descr="Previe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651" y="1379541"/>
            <a:ext cx="3464501" cy="2711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909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número de diapositiva 10">
            <a:extLst>
              <a:ext uri="{FF2B5EF4-FFF2-40B4-BE49-F238E27FC236}">
                <a16:creationId xmlns:a16="http://schemas.microsoft.com/office/drawing/2014/main" id="{9B6FB1F7-1AF8-1848-9660-462536CB7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94127" y="4615346"/>
            <a:ext cx="2057400" cy="273844"/>
          </a:xfrm>
        </p:spPr>
        <p:txBody>
          <a:bodyPr/>
          <a:lstStyle/>
          <a:p>
            <a:fld id="{277B03C3-65AB-5D42-BF15-6C799DC97136}" type="slidenum">
              <a:rPr lang="es-ES" sz="1200" smtClean="0">
                <a:latin typeface="Montserrat" pitchFamily="2" charset="77"/>
              </a:rPr>
              <a:t>18</a:t>
            </a:fld>
            <a:endParaRPr lang="es-ES" sz="1200">
              <a:latin typeface="Montserrat" pitchFamily="2" charset="77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1DB7D1C6-36F3-F54A-B40C-DC1D1626D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919" y="4625418"/>
            <a:ext cx="715070" cy="21001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A20C7A5-1764-5F4F-AC8F-E60B93532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294" y="4642247"/>
            <a:ext cx="1198764" cy="193190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1800" b="1">
                <a:solidFill>
                  <a:srgbClr val="29235C"/>
                </a:solidFill>
                <a:latin typeface="Montserrat" pitchFamily="2" charset="77"/>
              </a:rPr>
              <a:t>Primeros pasos</a:t>
            </a:r>
            <a:endParaRPr lang="es-EC" sz="3200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97B13D40-D5CD-C241-8463-529BE10DA325}"/>
              </a:ext>
            </a:extLst>
          </p:cNvPr>
          <p:cNvCxnSpPr/>
          <p:nvPr/>
        </p:nvCxnSpPr>
        <p:spPr>
          <a:xfrm>
            <a:off x="589909" y="432863"/>
            <a:ext cx="0" cy="686386"/>
          </a:xfrm>
          <a:prstGeom prst="line">
            <a:avLst/>
          </a:prstGeom>
          <a:ln w="47625">
            <a:solidFill>
              <a:srgbClr val="2923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425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CDDCE-75AA-B848-9522-33E8BF1B7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9712" y="3720303"/>
            <a:ext cx="1695203" cy="712070"/>
          </a:xfrm>
        </p:spPr>
        <p:txBody>
          <a:bodyPr>
            <a:normAutofit/>
          </a:bodyPr>
          <a:lstStyle/>
          <a:p>
            <a:r>
              <a:rPr lang="es-ES" sz="3200" b="1">
                <a:solidFill>
                  <a:srgbClr val="29235C"/>
                </a:solidFill>
                <a:latin typeface="Montserrat" pitchFamily="2" charset="77"/>
              </a:rPr>
              <a:t>Gracias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0AEBE0E-E33D-0844-A0E4-820469C29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069" y="391232"/>
            <a:ext cx="715070" cy="21001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907C54A-EC34-DD4F-A7C7-31F29F13A8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7314" y="408061"/>
            <a:ext cx="1198764" cy="193190"/>
          </a:xfrm>
          <a:prstGeom prst="rect">
            <a:avLst/>
          </a:prstGeom>
        </p:spPr>
      </p:pic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088F333B-023F-C546-BEEF-23E631C67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94127" y="4615346"/>
            <a:ext cx="2057400" cy="273844"/>
          </a:xfrm>
        </p:spPr>
        <p:txBody>
          <a:bodyPr/>
          <a:lstStyle/>
          <a:p>
            <a:fld id="{277B03C3-65AB-5D42-BF15-6C799DC97136}" type="slidenum">
              <a:rPr lang="es-ES" sz="1200" smtClean="0">
                <a:latin typeface="Montserrat" pitchFamily="2" charset="77"/>
              </a:rPr>
              <a:t>19</a:t>
            </a:fld>
            <a:endParaRPr lang="es-ES" sz="120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15030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0606F24E-E7DB-8740-A072-F220F5D07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919" y="1299048"/>
            <a:ext cx="4759552" cy="494252"/>
          </a:xfrm>
        </p:spPr>
        <p:txBody>
          <a:bodyPr>
            <a:normAutofit/>
          </a:bodyPr>
          <a:lstStyle/>
          <a:p>
            <a:r>
              <a:rPr lang="es-ES" sz="2800" b="1" err="1">
                <a:solidFill>
                  <a:srgbClr val="29235C"/>
                </a:solidFill>
                <a:latin typeface="Montserrat" pitchFamily="2" charset="77"/>
              </a:rPr>
              <a:t>Index</a:t>
            </a:r>
            <a:endParaRPr lang="es-ES" sz="2800" b="1">
              <a:solidFill>
                <a:srgbClr val="29235C"/>
              </a:solidFill>
              <a:latin typeface="Montserrat" pitchFamily="2" charset="77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EB63ECB-4697-7045-9197-C8DA92FE109A}"/>
              </a:ext>
            </a:extLst>
          </p:cNvPr>
          <p:cNvSpPr txBox="1"/>
          <p:nvPr/>
        </p:nvSpPr>
        <p:spPr>
          <a:xfrm>
            <a:off x="3444919" y="2063048"/>
            <a:ext cx="44256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>
                <a:latin typeface="Montserrat" pitchFamily="2" charset="77"/>
              </a:rPr>
              <a:t>Introducción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>
                <a:latin typeface="Montserrat" pitchFamily="2" charset="77"/>
              </a:rPr>
              <a:t>Contenedores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>
                <a:latin typeface="Montserrat" pitchFamily="2" charset="77"/>
              </a:rPr>
              <a:t>Entorno de trabajo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>
                <a:latin typeface="Montserrat" pitchFamily="2" charset="77"/>
              </a:rPr>
              <a:t>Primeros pasos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97B13D40-D5CD-C241-8463-529BE10DA325}"/>
              </a:ext>
            </a:extLst>
          </p:cNvPr>
          <p:cNvCxnSpPr/>
          <p:nvPr/>
        </p:nvCxnSpPr>
        <p:spPr>
          <a:xfrm>
            <a:off x="3537959" y="1765868"/>
            <a:ext cx="5606041" cy="0"/>
          </a:xfrm>
          <a:prstGeom prst="line">
            <a:avLst/>
          </a:prstGeom>
          <a:ln w="47625">
            <a:solidFill>
              <a:srgbClr val="2923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Marcador de número de diapositiva 17">
            <a:extLst>
              <a:ext uri="{FF2B5EF4-FFF2-40B4-BE49-F238E27FC236}">
                <a16:creationId xmlns:a16="http://schemas.microsoft.com/office/drawing/2014/main" id="{32AA900B-4813-CB44-9D11-C005A818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93029" y="4603145"/>
            <a:ext cx="2057400" cy="273844"/>
          </a:xfrm>
        </p:spPr>
        <p:txBody>
          <a:bodyPr/>
          <a:lstStyle/>
          <a:p>
            <a:fld id="{277B03C3-65AB-5D42-BF15-6C799DC97136}" type="slidenum">
              <a:rPr lang="es-ES" sz="1200" smtClean="0">
                <a:latin typeface="Montserrat" pitchFamily="2" charset="77"/>
              </a:rPr>
              <a:t>2</a:t>
            </a:fld>
            <a:endParaRPr lang="es-ES" sz="1200">
              <a:latin typeface="Montserrat" pitchFamily="2" charset="77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DB7D1C6-36F3-F54A-B40C-DC1D1626D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919" y="4625418"/>
            <a:ext cx="715070" cy="21001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A20C7A5-1764-5F4F-AC8F-E60B93532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294" y="4642247"/>
            <a:ext cx="1198764" cy="19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27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66CC0B-982D-BE40-A641-0A54AA4DB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2" y="254310"/>
            <a:ext cx="7886700" cy="994172"/>
          </a:xfrm>
        </p:spPr>
        <p:txBody>
          <a:bodyPr>
            <a:normAutofit/>
          </a:bodyPr>
          <a:lstStyle/>
          <a:p>
            <a:r>
              <a:rPr lang="es-ES" sz="2800" b="1">
                <a:solidFill>
                  <a:srgbClr val="29235C"/>
                </a:solidFill>
                <a:latin typeface="Montserrat" pitchFamily="2" charset="77"/>
              </a:rPr>
              <a:t>Introducción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2197CF5-0788-0E43-96B9-E10A579AA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774952" y="1248482"/>
            <a:ext cx="3596480" cy="1018181"/>
          </a:xfrm>
        </p:spPr>
        <p:txBody>
          <a:bodyPr>
            <a:normAutofit/>
          </a:bodyPr>
          <a:lstStyle/>
          <a:p>
            <a:pPr algn="ctr"/>
            <a:r>
              <a:rPr lang="es-ES">
                <a:solidFill>
                  <a:srgbClr val="29235C"/>
                </a:solidFill>
                <a:latin typeface="Montserrat" pitchFamily="2" charset="77"/>
              </a:rPr>
              <a:t>Problemas del desarrollo de software profesional </a:t>
            </a:r>
          </a:p>
        </p:txBody>
      </p:sp>
      <p:sp>
        <p:nvSpPr>
          <p:cNvPr id="10" name="Marcador de número de diapositiva 10">
            <a:extLst>
              <a:ext uri="{FF2B5EF4-FFF2-40B4-BE49-F238E27FC236}">
                <a16:creationId xmlns:a16="http://schemas.microsoft.com/office/drawing/2014/main" id="{9B6FB1F7-1AF8-1848-9660-462536CB7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94127" y="4615346"/>
            <a:ext cx="2057400" cy="273844"/>
          </a:xfrm>
        </p:spPr>
        <p:txBody>
          <a:bodyPr/>
          <a:lstStyle/>
          <a:p>
            <a:fld id="{277B03C3-65AB-5D42-BF15-6C799DC97136}" type="slidenum">
              <a:rPr lang="es-ES" sz="1200" smtClean="0">
                <a:latin typeface="Montserrat" pitchFamily="2" charset="77"/>
              </a:rPr>
              <a:t>3</a:t>
            </a:fld>
            <a:endParaRPr lang="es-ES" sz="1200">
              <a:latin typeface="Montserrat" pitchFamily="2" charset="77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1DB7D1C6-36F3-F54A-B40C-DC1D1626D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919" y="4625418"/>
            <a:ext cx="715070" cy="21001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A20C7A5-1764-5F4F-AC8F-E60B93532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294" y="4642247"/>
            <a:ext cx="1198764" cy="193190"/>
          </a:xfrm>
          <a:prstGeom prst="rect">
            <a:avLst/>
          </a:prstGeom>
        </p:spPr>
      </p:pic>
      <p:sp>
        <p:nvSpPr>
          <p:cNvPr id="15" name="Marcador de texto 4">
            <a:extLst>
              <a:ext uri="{FF2B5EF4-FFF2-40B4-BE49-F238E27FC236}">
                <a16:creationId xmlns:a16="http://schemas.microsoft.com/office/drawing/2014/main" id="{92197CF5-0788-0E43-96B9-E10A579AA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772303" y="1757572"/>
            <a:ext cx="3596480" cy="1018181"/>
          </a:xfrm>
        </p:spPr>
        <p:txBody>
          <a:bodyPr>
            <a:normAutofit/>
          </a:bodyPr>
          <a:lstStyle/>
          <a:p>
            <a:pPr algn="ctr"/>
            <a:r>
              <a:rPr lang="es-ES" b="0">
                <a:solidFill>
                  <a:srgbClr val="29235C"/>
                </a:solidFill>
                <a:latin typeface="Montserrat" pitchFamily="2" charset="77"/>
              </a:rPr>
              <a:t>Los tres grandes problemas</a:t>
            </a:r>
          </a:p>
        </p:txBody>
      </p:sp>
    </p:spTree>
    <p:extLst>
      <p:ext uri="{BB962C8B-B14F-4D97-AF65-F5344CB8AC3E}">
        <p14:creationId xmlns:p14="http://schemas.microsoft.com/office/powerpoint/2010/main" val="1450271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número de diapositiva 10">
            <a:extLst>
              <a:ext uri="{FF2B5EF4-FFF2-40B4-BE49-F238E27FC236}">
                <a16:creationId xmlns:a16="http://schemas.microsoft.com/office/drawing/2014/main" id="{9B6FB1F7-1AF8-1848-9660-462536CB7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94127" y="4615346"/>
            <a:ext cx="2057400" cy="273844"/>
          </a:xfrm>
        </p:spPr>
        <p:txBody>
          <a:bodyPr/>
          <a:lstStyle/>
          <a:p>
            <a:fld id="{277B03C3-65AB-5D42-BF15-6C799DC97136}" type="slidenum">
              <a:rPr lang="es-ES" sz="1200" smtClean="0">
                <a:latin typeface="Montserrat" pitchFamily="2" charset="77"/>
              </a:rPr>
              <a:t>4</a:t>
            </a:fld>
            <a:endParaRPr lang="es-ES" sz="1200">
              <a:latin typeface="Montserrat" pitchFamily="2" charset="77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1DB7D1C6-36F3-F54A-B40C-DC1D1626D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919" y="4625418"/>
            <a:ext cx="715070" cy="21001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A20C7A5-1764-5F4F-AC8F-E60B93532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294" y="4642247"/>
            <a:ext cx="1198764" cy="193190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s-ES" sz="1800" b="1">
                <a:solidFill>
                  <a:srgbClr val="29235C"/>
                </a:solidFill>
                <a:latin typeface="Montserrat" pitchFamily="2" charset="77"/>
              </a:rPr>
            </a:br>
            <a:br>
              <a:rPr lang="es-ES" sz="1800" b="1">
                <a:solidFill>
                  <a:srgbClr val="29235C"/>
                </a:solidFill>
                <a:latin typeface="Montserrat" pitchFamily="2" charset="77"/>
              </a:rPr>
            </a:br>
            <a:r>
              <a:rPr lang="es-ES" sz="1800" b="1">
                <a:solidFill>
                  <a:srgbClr val="29235C"/>
                </a:solidFill>
                <a:latin typeface="Montserrat" pitchFamily="2" charset="77"/>
              </a:rPr>
              <a:t>Problemas del desarrollo de software profesional </a:t>
            </a:r>
            <a:br>
              <a:rPr lang="es-ES" sz="3200">
                <a:solidFill>
                  <a:srgbClr val="29235C"/>
                </a:solidFill>
                <a:latin typeface="Montserrat" pitchFamily="2" charset="77"/>
              </a:rPr>
            </a:br>
            <a:endParaRPr lang="es-EC" sz="3200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97B13D40-D5CD-C241-8463-529BE10DA325}"/>
              </a:ext>
            </a:extLst>
          </p:cNvPr>
          <p:cNvCxnSpPr/>
          <p:nvPr/>
        </p:nvCxnSpPr>
        <p:spPr>
          <a:xfrm>
            <a:off x="589909" y="432863"/>
            <a:ext cx="0" cy="686386"/>
          </a:xfrm>
          <a:prstGeom prst="line">
            <a:avLst/>
          </a:prstGeom>
          <a:ln w="47625">
            <a:solidFill>
              <a:srgbClr val="2923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211" y="1569578"/>
            <a:ext cx="5977693" cy="1572500"/>
          </a:xfrm>
          <a:prstGeom prst="rect">
            <a:avLst/>
          </a:prstGeom>
        </p:spPr>
      </p:pic>
      <p:sp>
        <p:nvSpPr>
          <p:cNvPr id="16" name="Título 2"/>
          <p:cNvSpPr txBox="1">
            <a:spLocks/>
          </p:cNvSpPr>
          <p:nvPr/>
        </p:nvSpPr>
        <p:spPr>
          <a:xfrm>
            <a:off x="1387333" y="3218237"/>
            <a:ext cx="1400401" cy="436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>
                <a:solidFill>
                  <a:srgbClr val="29235C"/>
                </a:solidFill>
                <a:latin typeface="Montserrat" pitchFamily="2" charset="77"/>
              </a:rPr>
              <a:t>Construir</a:t>
            </a:r>
            <a:endParaRPr lang="es-EC" sz="3200"/>
          </a:p>
        </p:txBody>
      </p:sp>
      <p:sp>
        <p:nvSpPr>
          <p:cNvPr id="17" name="Título 2"/>
          <p:cNvSpPr txBox="1">
            <a:spLocks/>
          </p:cNvSpPr>
          <p:nvPr/>
        </p:nvSpPr>
        <p:spPr>
          <a:xfrm>
            <a:off x="4051364" y="3213313"/>
            <a:ext cx="1400401" cy="436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>
                <a:solidFill>
                  <a:srgbClr val="29235C"/>
                </a:solidFill>
                <a:latin typeface="Montserrat" pitchFamily="2" charset="77"/>
              </a:rPr>
              <a:t>Distribuir</a:t>
            </a:r>
            <a:endParaRPr lang="es-EC" sz="3200"/>
          </a:p>
        </p:txBody>
      </p:sp>
      <p:sp>
        <p:nvSpPr>
          <p:cNvPr id="19" name="Título 2"/>
          <p:cNvSpPr txBox="1">
            <a:spLocks/>
          </p:cNvSpPr>
          <p:nvPr/>
        </p:nvSpPr>
        <p:spPr>
          <a:xfrm>
            <a:off x="6634690" y="3213313"/>
            <a:ext cx="1400401" cy="436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>
                <a:solidFill>
                  <a:srgbClr val="29235C"/>
                </a:solidFill>
                <a:latin typeface="Montserrat" pitchFamily="2" charset="77"/>
              </a:rPr>
              <a:t>Ejecutar</a:t>
            </a:r>
            <a:endParaRPr lang="es-EC" sz="3200"/>
          </a:p>
        </p:txBody>
      </p:sp>
    </p:spTree>
    <p:extLst>
      <p:ext uri="{BB962C8B-B14F-4D97-AF65-F5344CB8AC3E}">
        <p14:creationId xmlns:p14="http://schemas.microsoft.com/office/powerpoint/2010/main" val="3965610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número de diapositiva 10">
            <a:extLst>
              <a:ext uri="{FF2B5EF4-FFF2-40B4-BE49-F238E27FC236}">
                <a16:creationId xmlns:a16="http://schemas.microsoft.com/office/drawing/2014/main" id="{9B6FB1F7-1AF8-1848-9660-462536CB7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94127" y="4615346"/>
            <a:ext cx="2057400" cy="273844"/>
          </a:xfrm>
        </p:spPr>
        <p:txBody>
          <a:bodyPr/>
          <a:lstStyle/>
          <a:p>
            <a:fld id="{277B03C3-65AB-5D42-BF15-6C799DC97136}" type="slidenum">
              <a:rPr lang="es-ES" sz="1200" smtClean="0">
                <a:latin typeface="Montserrat" pitchFamily="2" charset="77"/>
              </a:rPr>
              <a:t>5</a:t>
            </a:fld>
            <a:endParaRPr lang="es-ES" sz="1200">
              <a:latin typeface="Montserrat" pitchFamily="2" charset="77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1DB7D1C6-36F3-F54A-B40C-DC1D1626D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919" y="4625418"/>
            <a:ext cx="715070" cy="21001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A20C7A5-1764-5F4F-AC8F-E60B93532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294" y="4642247"/>
            <a:ext cx="1198764" cy="193190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s-ES" sz="1800" b="1">
                <a:solidFill>
                  <a:srgbClr val="29235C"/>
                </a:solidFill>
                <a:latin typeface="Montserrat" pitchFamily="2" charset="77"/>
              </a:rPr>
            </a:br>
            <a:br>
              <a:rPr lang="es-ES" sz="1800" b="1">
                <a:solidFill>
                  <a:srgbClr val="29235C"/>
                </a:solidFill>
                <a:latin typeface="Montserrat" pitchFamily="2" charset="77"/>
              </a:rPr>
            </a:br>
            <a:r>
              <a:rPr lang="es-ES" sz="1800" b="1">
                <a:solidFill>
                  <a:srgbClr val="29235C"/>
                </a:solidFill>
                <a:latin typeface="Montserrat" pitchFamily="2" charset="77"/>
              </a:rPr>
              <a:t>Problemas al construir software</a:t>
            </a:r>
            <a:br>
              <a:rPr lang="es-ES" sz="3200">
                <a:solidFill>
                  <a:srgbClr val="29235C"/>
                </a:solidFill>
                <a:latin typeface="Montserrat" pitchFamily="2" charset="77"/>
              </a:rPr>
            </a:br>
            <a:endParaRPr lang="es-EC" sz="3200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97B13D40-D5CD-C241-8463-529BE10DA325}"/>
              </a:ext>
            </a:extLst>
          </p:cNvPr>
          <p:cNvCxnSpPr/>
          <p:nvPr/>
        </p:nvCxnSpPr>
        <p:spPr>
          <a:xfrm>
            <a:off x="589909" y="432863"/>
            <a:ext cx="0" cy="686386"/>
          </a:xfrm>
          <a:prstGeom prst="line">
            <a:avLst/>
          </a:prstGeom>
          <a:ln w="47625">
            <a:solidFill>
              <a:srgbClr val="2923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ítulo 2"/>
          <p:cNvSpPr txBox="1">
            <a:spLocks/>
          </p:cNvSpPr>
          <p:nvPr/>
        </p:nvSpPr>
        <p:spPr>
          <a:xfrm>
            <a:off x="1733117" y="1481592"/>
            <a:ext cx="2666899" cy="24730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600">
                <a:solidFill>
                  <a:srgbClr val="29235C"/>
                </a:solidFill>
                <a:latin typeface="Montserrat" pitchFamily="2" charset="77"/>
              </a:rPr>
              <a:t>Escribir código es sólo (pequeña) una parte. </a:t>
            </a:r>
          </a:p>
          <a:p>
            <a:endParaRPr lang="es-ES" sz="1600">
              <a:solidFill>
                <a:srgbClr val="29235C"/>
              </a:solidFill>
              <a:latin typeface="Montserrat" pitchFamily="2" charset="77"/>
            </a:endParaRPr>
          </a:p>
          <a:p>
            <a:r>
              <a:rPr lang="es-ES" sz="1600">
                <a:solidFill>
                  <a:srgbClr val="29235C"/>
                </a:solidFill>
                <a:latin typeface="Montserrat" pitchFamily="2" charset="77"/>
              </a:rPr>
              <a:t>Los problemas complejos necesitan equipos.</a:t>
            </a:r>
            <a:endParaRPr lang="es-EC" sz="280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87"/>
          <a:stretch/>
        </p:blipFill>
        <p:spPr>
          <a:xfrm>
            <a:off x="822986" y="2045596"/>
            <a:ext cx="747164" cy="1345001"/>
          </a:xfrm>
          <a:prstGeom prst="rect">
            <a:avLst/>
          </a:prstGeom>
        </p:spPr>
      </p:pic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97B13D40-D5CD-C241-8463-529BE10DA325}"/>
              </a:ext>
            </a:extLst>
          </p:cNvPr>
          <p:cNvCxnSpPr/>
          <p:nvPr/>
        </p:nvCxnSpPr>
        <p:spPr>
          <a:xfrm>
            <a:off x="4562983" y="1484470"/>
            <a:ext cx="0" cy="2467255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ítulo 2"/>
          <p:cNvSpPr txBox="1">
            <a:spLocks/>
          </p:cNvSpPr>
          <p:nvPr/>
        </p:nvSpPr>
        <p:spPr>
          <a:xfrm>
            <a:off x="5024672" y="1486215"/>
            <a:ext cx="2666899" cy="24730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>
                <a:solidFill>
                  <a:srgbClr val="29235C"/>
                </a:solidFill>
                <a:latin typeface="Montserrat" pitchFamily="2" charset="77"/>
              </a:rPr>
              <a:t>Entorno de desarrollo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>
                <a:solidFill>
                  <a:srgbClr val="29235C"/>
                </a:solidFill>
                <a:latin typeface="Montserrat" pitchFamily="2" charset="77"/>
              </a:rPr>
              <a:t>Dependencias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>
                <a:solidFill>
                  <a:srgbClr val="29235C"/>
                </a:solidFill>
                <a:latin typeface="Montserrat" pitchFamily="2" charset="77"/>
              </a:rPr>
              <a:t>Entorno de ejecución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>
                <a:solidFill>
                  <a:srgbClr val="29235C"/>
                </a:solidFill>
                <a:latin typeface="Montserrat" pitchFamily="2" charset="77"/>
              </a:rPr>
              <a:t>Equivalencia con entorno productivo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>
                <a:solidFill>
                  <a:srgbClr val="29235C"/>
                </a:solidFill>
                <a:latin typeface="Montserrat" pitchFamily="2" charset="77"/>
              </a:rPr>
              <a:t>Servicios externos</a:t>
            </a:r>
            <a:endParaRPr lang="es-EC" sz="2800"/>
          </a:p>
        </p:txBody>
      </p:sp>
    </p:spTree>
    <p:extLst>
      <p:ext uri="{BB962C8B-B14F-4D97-AF65-F5344CB8AC3E}">
        <p14:creationId xmlns:p14="http://schemas.microsoft.com/office/powerpoint/2010/main" val="3374092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número de diapositiva 10">
            <a:extLst>
              <a:ext uri="{FF2B5EF4-FFF2-40B4-BE49-F238E27FC236}">
                <a16:creationId xmlns:a16="http://schemas.microsoft.com/office/drawing/2014/main" id="{9B6FB1F7-1AF8-1848-9660-462536CB7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94127" y="4615346"/>
            <a:ext cx="2057400" cy="273844"/>
          </a:xfrm>
        </p:spPr>
        <p:txBody>
          <a:bodyPr/>
          <a:lstStyle/>
          <a:p>
            <a:fld id="{277B03C3-65AB-5D42-BF15-6C799DC97136}" type="slidenum">
              <a:rPr lang="es-ES" sz="1200" smtClean="0">
                <a:latin typeface="Montserrat" pitchFamily="2" charset="77"/>
              </a:rPr>
              <a:t>6</a:t>
            </a:fld>
            <a:endParaRPr lang="es-ES" sz="1200">
              <a:latin typeface="Montserrat" pitchFamily="2" charset="77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1DB7D1C6-36F3-F54A-B40C-DC1D1626D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919" y="4625418"/>
            <a:ext cx="715070" cy="21001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A20C7A5-1764-5F4F-AC8F-E60B93532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294" y="4642247"/>
            <a:ext cx="1198764" cy="193190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s-ES" sz="1800" b="1">
                <a:solidFill>
                  <a:srgbClr val="29235C"/>
                </a:solidFill>
                <a:latin typeface="Montserrat" pitchFamily="2" charset="77"/>
              </a:rPr>
            </a:br>
            <a:br>
              <a:rPr lang="es-ES" sz="1800" b="1">
                <a:solidFill>
                  <a:srgbClr val="29235C"/>
                </a:solidFill>
                <a:latin typeface="Montserrat" pitchFamily="2" charset="77"/>
              </a:rPr>
            </a:br>
            <a:r>
              <a:rPr lang="es-ES" sz="1800" b="1">
                <a:solidFill>
                  <a:srgbClr val="29235C"/>
                </a:solidFill>
                <a:latin typeface="Montserrat" pitchFamily="2" charset="77"/>
              </a:rPr>
              <a:t>Problemas al distribuir software</a:t>
            </a:r>
            <a:br>
              <a:rPr lang="es-ES" sz="3200">
                <a:solidFill>
                  <a:srgbClr val="29235C"/>
                </a:solidFill>
                <a:latin typeface="Montserrat" pitchFamily="2" charset="77"/>
              </a:rPr>
            </a:br>
            <a:endParaRPr lang="es-EC" sz="3200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97B13D40-D5CD-C241-8463-529BE10DA325}"/>
              </a:ext>
            </a:extLst>
          </p:cNvPr>
          <p:cNvCxnSpPr/>
          <p:nvPr/>
        </p:nvCxnSpPr>
        <p:spPr>
          <a:xfrm>
            <a:off x="589909" y="432863"/>
            <a:ext cx="0" cy="686386"/>
          </a:xfrm>
          <a:prstGeom prst="line">
            <a:avLst/>
          </a:prstGeom>
          <a:ln w="47625">
            <a:solidFill>
              <a:srgbClr val="2923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ítulo 2"/>
          <p:cNvSpPr txBox="1">
            <a:spLocks/>
          </p:cNvSpPr>
          <p:nvPr/>
        </p:nvSpPr>
        <p:spPr>
          <a:xfrm>
            <a:off x="1733117" y="1481592"/>
            <a:ext cx="2666899" cy="24730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600">
                <a:solidFill>
                  <a:srgbClr val="29235C"/>
                </a:solidFill>
                <a:latin typeface="Montserrat" pitchFamily="2" charset="77"/>
              </a:rPr>
              <a:t>El código se transforma en un artefacto, o varios, para ser transportados a un entono de ejecución</a:t>
            </a:r>
            <a:endParaRPr lang="es-EC" sz="280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14" r="34294"/>
          <a:stretch/>
        </p:blipFill>
        <p:spPr>
          <a:xfrm>
            <a:off x="591932" y="2209951"/>
            <a:ext cx="1143273" cy="1016291"/>
          </a:xfrm>
          <a:prstGeom prst="rect">
            <a:avLst/>
          </a:prstGeom>
        </p:spPr>
      </p:pic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97B13D40-D5CD-C241-8463-529BE10DA325}"/>
              </a:ext>
            </a:extLst>
          </p:cNvPr>
          <p:cNvCxnSpPr/>
          <p:nvPr/>
        </p:nvCxnSpPr>
        <p:spPr>
          <a:xfrm>
            <a:off x="4562983" y="1484470"/>
            <a:ext cx="0" cy="2467255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ítulo 2"/>
          <p:cNvSpPr txBox="1">
            <a:spLocks/>
          </p:cNvSpPr>
          <p:nvPr/>
        </p:nvSpPr>
        <p:spPr>
          <a:xfrm>
            <a:off x="5024672" y="1486215"/>
            <a:ext cx="3358752" cy="24730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>
                <a:solidFill>
                  <a:srgbClr val="29235C"/>
                </a:solidFill>
                <a:latin typeface="Montserrat" pitchFamily="2" charset="77"/>
              </a:rPr>
              <a:t>Divergencia de repositorios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>
                <a:solidFill>
                  <a:srgbClr val="29235C"/>
                </a:solidFill>
                <a:latin typeface="Montserrat" pitchFamily="2" charset="77"/>
              </a:rPr>
              <a:t>Divergencia de artefactos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>
                <a:solidFill>
                  <a:srgbClr val="29235C"/>
                </a:solidFill>
                <a:latin typeface="Montserrat" pitchFamily="2" charset="77"/>
              </a:rPr>
              <a:t>Versiones</a:t>
            </a:r>
            <a:endParaRPr lang="es-EC" sz="2800"/>
          </a:p>
        </p:txBody>
      </p:sp>
    </p:spTree>
    <p:extLst>
      <p:ext uri="{BB962C8B-B14F-4D97-AF65-F5344CB8AC3E}">
        <p14:creationId xmlns:p14="http://schemas.microsoft.com/office/powerpoint/2010/main" val="1341713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número de diapositiva 10">
            <a:extLst>
              <a:ext uri="{FF2B5EF4-FFF2-40B4-BE49-F238E27FC236}">
                <a16:creationId xmlns:a16="http://schemas.microsoft.com/office/drawing/2014/main" id="{9B6FB1F7-1AF8-1848-9660-462536CB7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94127" y="4615346"/>
            <a:ext cx="2057400" cy="273844"/>
          </a:xfrm>
        </p:spPr>
        <p:txBody>
          <a:bodyPr/>
          <a:lstStyle/>
          <a:p>
            <a:fld id="{277B03C3-65AB-5D42-BF15-6C799DC97136}" type="slidenum">
              <a:rPr lang="es-ES" sz="1200" smtClean="0">
                <a:latin typeface="Montserrat" pitchFamily="2" charset="77"/>
              </a:rPr>
              <a:t>7</a:t>
            </a:fld>
            <a:endParaRPr lang="es-ES" sz="1200">
              <a:latin typeface="Montserrat" pitchFamily="2" charset="77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1DB7D1C6-36F3-F54A-B40C-DC1D1626D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919" y="4625418"/>
            <a:ext cx="715070" cy="21001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A20C7A5-1764-5F4F-AC8F-E60B93532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294" y="4642247"/>
            <a:ext cx="1198764" cy="193190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s-ES" sz="1800" b="1">
                <a:solidFill>
                  <a:srgbClr val="29235C"/>
                </a:solidFill>
                <a:latin typeface="Montserrat" pitchFamily="2" charset="77"/>
              </a:rPr>
            </a:br>
            <a:br>
              <a:rPr lang="es-ES" sz="1800" b="1">
                <a:solidFill>
                  <a:srgbClr val="29235C"/>
                </a:solidFill>
                <a:latin typeface="Montserrat" pitchFamily="2" charset="77"/>
              </a:rPr>
            </a:br>
            <a:r>
              <a:rPr lang="es-ES" sz="1800" b="1">
                <a:solidFill>
                  <a:srgbClr val="29235C"/>
                </a:solidFill>
                <a:latin typeface="Montserrat" pitchFamily="2" charset="77"/>
              </a:rPr>
              <a:t>Problemas al ejecutar software</a:t>
            </a:r>
            <a:br>
              <a:rPr lang="es-ES" sz="3200">
                <a:solidFill>
                  <a:srgbClr val="29235C"/>
                </a:solidFill>
                <a:latin typeface="Montserrat" pitchFamily="2" charset="77"/>
              </a:rPr>
            </a:br>
            <a:endParaRPr lang="es-EC" sz="3200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97B13D40-D5CD-C241-8463-529BE10DA325}"/>
              </a:ext>
            </a:extLst>
          </p:cNvPr>
          <p:cNvCxnSpPr/>
          <p:nvPr/>
        </p:nvCxnSpPr>
        <p:spPr>
          <a:xfrm>
            <a:off x="589909" y="432863"/>
            <a:ext cx="0" cy="686386"/>
          </a:xfrm>
          <a:prstGeom prst="line">
            <a:avLst/>
          </a:prstGeom>
          <a:ln w="47625">
            <a:solidFill>
              <a:srgbClr val="2923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ítulo 2"/>
          <p:cNvSpPr txBox="1">
            <a:spLocks/>
          </p:cNvSpPr>
          <p:nvPr/>
        </p:nvSpPr>
        <p:spPr>
          <a:xfrm>
            <a:off x="1733117" y="1481592"/>
            <a:ext cx="2666899" cy="24730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600">
                <a:solidFill>
                  <a:srgbClr val="29235C"/>
                </a:solidFill>
                <a:latin typeface="Montserrat" pitchFamily="2" charset="77"/>
              </a:rPr>
              <a:t>El ordenador donde se escribe el software siempre es distinto al ordenador donde se ejecuta de manera productiva. </a:t>
            </a:r>
            <a:endParaRPr lang="es-EC" sz="280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99" r="-3481"/>
          <a:stretch/>
        </p:blipFill>
        <p:spPr>
          <a:xfrm>
            <a:off x="848407" y="2095214"/>
            <a:ext cx="884710" cy="1245766"/>
          </a:xfrm>
          <a:prstGeom prst="rect">
            <a:avLst/>
          </a:prstGeom>
        </p:spPr>
      </p:pic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97B13D40-D5CD-C241-8463-529BE10DA325}"/>
              </a:ext>
            </a:extLst>
          </p:cNvPr>
          <p:cNvCxnSpPr/>
          <p:nvPr/>
        </p:nvCxnSpPr>
        <p:spPr>
          <a:xfrm>
            <a:off x="4562983" y="1484470"/>
            <a:ext cx="0" cy="2467255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ítulo 2"/>
          <p:cNvSpPr txBox="1">
            <a:spLocks/>
          </p:cNvSpPr>
          <p:nvPr/>
        </p:nvSpPr>
        <p:spPr>
          <a:xfrm>
            <a:off x="5024672" y="1486215"/>
            <a:ext cx="3358752" cy="24730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>
                <a:solidFill>
                  <a:srgbClr val="29235C"/>
                </a:solidFill>
                <a:latin typeface="Montserrat" pitchFamily="2" charset="77"/>
              </a:rPr>
              <a:t>Compatibilidad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>
                <a:solidFill>
                  <a:srgbClr val="29235C"/>
                </a:solidFill>
                <a:latin typeface="Montserrat" pitchFamily="2" charset="77"/>
              </a:rPr>
              <a:t>Dependencias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>
                <a:solidFill>
                  <a:srgbClr val="29235C"/>
                </a:solidFill>
                <a:latin typeface="Montserrat" pitchFamily="2" charset="77"/>
              </a:rPr>
              <a:t>Disponibilidad de servicios externos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>
                <a:solidFill>
                  <a:srgbClr val="29235C"/>
                </a:solidFill>
                <a:latin typeface="Montserrat" pitchFamily="2" charset="77"/>
              </a:rPr>
              <a:t>Recursos de hardware</a:t>
            </a:r>
            <a:endParaRPr lang="es-EC" sz="2800"/>
          </a:p>
        </p:txBody>
      </p:sp>
    </p:spTree>
    <p:extLst>
      <p:ext uri="{BB962C8B-B14F-4D97-AF65-F5344CB8AC3E}">
        <p14:creationId xmlns:p14="http://schemas.microsoft.com/office/powerpoint/2010/main" val="600805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número de diapositiva 10">
            <a:extLst>
              <a:ext uri="{FF2B5EF4-FFF2-40B4-BE49-F238E27FC236}">
                <a16:creationId xmlns:a16="http://schemas.microsoft.com/office/drawing/2014/main" id="{9B6FB1F7-1AF8-1848-9660-462536CB7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94127" y="4615346"/>
            <a:ext cx="2057400" cy="273844"/>
          </a:xfrm>
        </p:spPr>
        <p:txBody>
          <a:bodyPr/>
          <a:lstStyle/>
          <a:p>
            <a:fld id="{277B03C3-65AB-5D42-BF15-6C799DC97136}" type="slidenum">
              <a:rPr lang="es-ES" sz="1200" smtClean="0">
                <a:latin typeface="Montserrat" pitchFamily="2" charset="77"/>
              </a:rPr>
              <a:t>8</a:t>
            </a:fld>
            <a:endParaRPr lang="es-ES" sz="1200">
              <a:latin typeface="Montserrat" pitchFamily="2" charset="77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1DB7D1C6-36F3-F54A-B40C-DC1D1626D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919" y="4625418"/>
            <a:ext cx="715070" cy="21001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A20C7A5-1764-5F4F-AC8F-E60B93532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294" y="4642247"/>
            <a:ext cx="1198764" cy="193190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2222127" y="148487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ES">
                <a:solidFill>
                  <a:srgbClr val="29235C"/>
                </a:solidFill>
                <a:latin typeface="Montserrat" pitchFamily="2" charset="77"/>
              </a:rPr>
              <a:t>Docker te permite </a:t>
            </a:r>
            <a:r>
              <a:rPr lang="es-ES" b="1" i="1">
                <a:solidFill>
                  <a:srgbClr val="29235C"/>
                </a:solidFill>
                <a:latin typeface="Montserrat" pitchFamily="2" charset="77"/>
              </a:rPr>
              <a:t>construir, distribuir </a:t>
            </a:r>
            <a:r>
              <a:rPr lang="es-ES">
                <a:solidFill>
                  <a:srgbClr val="29235C"/>
                </a:solidFill>
                <a:latin typeface="Montserrat" pitchFamily="2" charset="77"/>
              </a:rPr>
              <a:t>y</a:t>
            </a:r>
            <a:r>
              <a:rPr lang="es-ES" b="1" i="1">
                <a:solidFill>
                  <a:srgbClr val="29235C"/>
                </a:solidFill>
                <a:latin typeface="Montserrat" pitchFamily="2" charset="77"/>
              </a:rPr>
              <a:t> ejecutar</a:t>
            </a:r>
            <a:r>
              <a:rPr lang="es-ES">
                <a:solidFill>
                  <a:srgbClr val="29235C"/>
                </a:solidFill>
                <a:latin typeface="Montserrat" pitchFamily="2" charset="77"/>
              </a:rPr>
              <a:t> cualquier aplicación en cualquier lado.</a:t>
            </a:r>
            <a:endParaRPr lang="es-EC" sz="3200"/>
          </a:p>
        </p:txBody>
      </p:sp>
      <p:sp>
        <p:nvSpPr>
          <p:cNvPr id="16" name="Rectángulo 15"/>
          <p:cNvSpPr/>
          <p:nvPr/>
        </p:nvSpPr>
        <p:spPr>
          <a:xfrm>
            <a:off x="4278294" y="1075579"/>
            <a:ext cx="3369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i="1">
                <a:solidFill>
                  <a:srgbClr val="29235C"/>
                </a:solidFill>
                <a:latin typeface="Montserrat" pitchFamily="2" charset="77"/>
              </a:rPr>
              <a:t>“</a:t>
            </a:r>
            <a:endParaRPr lang="es-EC" sz="2400"/>
          </a:p>
        </p:txBody>
      </p:sp>
      <p:sp>
        <p:nvSpPr>
          <p:cNvPr id="18" name="Rectángulo 17"/>
          <p:cNvSpPr/>
          <p:nvPr/>
        </p:nvSpPr>
        <p:spPr>
          <a:xfrm>
            <a:off x="4278294" y="2474888"/>
            <a:ext cx="3369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i="1">
                <a:solidFill>
                  <a:srgbClr val="29235C"/>
                </a:solidFill>
                <a:latin typeface="Montserrat" pitchFamily="2" charset="77"/>
              </a:rPr>
              <a:t>“</a:t>
            </a:r>
            <a:endParaRPr lang="es-EC" sz="2400"/>
          </a:p>
        </p:txBody>
      </p:sp>
      <p:sp>
        <p:nvSpPr>
          <p:cNvPr id="19" name="Rectángulo 18"/>
          <p:cNvSpPr/>
          <p:nvPr/>
        </p:nvSpPr>
        <p:spPr>
          <a:xfrm>
            <a:off x="2222127" y="2755522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ES" sz="1100">
                <a:solidFill>
                  <a:srgbClr val="29235C"/>
                </a:solidFill>
                <a:latin typeface="Montserrat" pitchFamily="2" charset="77"/>
              </a:rPr>
              <a:t>Documentación oficial de Docker</a:t>
            </a:r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80356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iángulo isósceles 5"/>
          <p:cNvSpPr/>
          <p:nvPr/>
        </p:nvSpPr>
        <p:spPr>
          <a:xfrm rot="10800000">
            <a:off x="715488" y="2701636"/>
            <a:ext cx="752522" cy="420778"/>
          </a:xfrm>
          <a:prstGeom prst="triangle">
            <a:avLst/>
          </a:prstGeom>
          <a:solidFill>
            <a:srgbClr val="29235C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88" y="2059482"/>
            <a:ext cx="752522" cy="1574814"/>
          </a:xfrm>
          <a:prstGeom prst="rect">
            <a:avLst/>
          </a:prstGeom>
        </p:spPr>
      </p:pic>
      <p:sp>
        <p:nvSpPr>
          <p:cNvPr id="10" name="Marcador de número de diapositiva 10">
            <a:extLst>
              <a:ext uri="{FF2B5EF4-FFF2-40B4-BE49-F238E27FC236}">
                <a16:creationId xmlns:a16="http://schemas.microsoft.com/office/drawing/2014/main" id="{9B6FB1F7-1AF8-1848-9660-462536CB7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94127" y="4615346"/>
            <a:ext cx="2057400" cy="273844"/>
          </a:xfrm>
        </p:spPr>
        <p:txBody>
          <a:bodyPr/>
          <a:lstStyle/>
          <a:p>
            <a:fld id="{277B03C3-65AB-5D42-BF15-6C799DC97136}" type="slidenum">
              <a:rPr lang="es-ES" sz="1200" smtClean="0">
                <a:latin typeface="Montserrat" pitchFamily="2" charset="77"/>
              </a:rPr>
              <a:t>9</a:t>
            </a:fld>
            <a:endParaRPr lang="es-ES" sz="1200">
              <a:latin typeface="Montserrat" pitchFamily="2" charset="77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1DB7D1C6-36F3-F54A-B40C-DC1D1626D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919" y="4625418"/>
            <a:ext cx="715070" cy="21001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A20C7A5-1764-5F4F-AC8F-E60B93532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294" y="4642247"/>
            <a:ext cx="1198764" cy="193190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s-ES" sz="1800" b="1">
                <a:solidFill>
                  <a:srgbClr val="29235C"/>
                </a:solidFill>
                <a:latin typeface="Montserrat" pitchFamily="2" charset="77"/>
              </a:rPr>
            </a:br>
            <a:br>
              <a:rPr lang="es-ES" sz="1800" b="1">
                <a:solidFill>
                  <a:srgbClr val="29235C"/>
                </a:solidFill>
                <a:latin typeface="Montserrat" pitchFamily="2" charset="77"/>
              </a:rPr>
            </a:br>
            <a:r>
              <a:rPr lang="es-ES" sz="1800" b="1">
                <a:solidFill>
                  <a:srgbClr val="29235C"/>
                </a:solidFill>
                <a:latin typeface="Montserrat" pitchFamily="2" charset="77"/>
              </a:rPr>
              <a:t>Virtualización</a:t>
            </a:r>
            <a:br>
              <a:rPr lang="es-ES" sz="3200">
                <a:solidFill>
                  <a:srgbClr val="29235C"/>
                </a:solidFill>
                <a:latin typeface="Montserrat" pitchFamily="2" charset="77"/>
              </a:rPr>
            </a:br>
            <a:endParaRPr lang="es-EC" sz="3200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97B13D40-D5CD-C241-8463-529BE10DA325}"/>
              </a:ext>
            </a:extLst>
          </p:cNvPr>
          <p:cNvCxnSpPr/>
          <p:nvPr/>
        </p:nvCxnSpPr>
        <p:spPr>
          <a:xfrm>
            <a:off x="589909" y="432863"/>
            <a:ext cx="0" cy="686386"/>
          </a:xfrm>
          <a:prstGeom prst="line">
            <a:avLst/>
          </a:prstGeom>
          <a:ln w="47625">
            <a:solidFill>
              <a:srgbClr val="2923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ítulo 2"/>
          <p:cNvSpPr txBox="1">
            <a:spLocks/>
          </p:cNvSpPr>
          <p:nvPr/>
        </p:nvSpPr>
        <p:spPr>
          <a:xfrm>
            <a:off x="4762000" y="1478713"/>
            <a:ext cx="3597140" cy="24730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>
                <a:solidFill>
                  <a:srgbClr val="29235C"/>
                </a:solidFill>
                <a:latin typeface="Montserrat" pitchFamily="2" charset="77"/>
              </a:rPr>
              <a:t>La virtualización (…) permite crear múltiples entornos simulados o recursos dedicados desde un solo sistema de hardware físico (…) permite dividir un sistema en entornos separados, distintos y seguros, conocidos como máquinas virtuales (VM)</a:t>
            </a:r>
            <a:endParaRPr lang="es-EC" sz="280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97B13D40-D5CD-C241-8463-529BE10DA325}"/>
              </a:ext>
            </a:extLst>
          </p:cNvPr>
          <p:cNvCxnSpPr/>
          <p:nvPr/>
        </p:nvCxnSpPr>
        <p:spPr>
          <a:xfrm>
            <a:off x="4562983" y="1484470"/>
            <a:ext cx="0" cy="2467255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>
          <a:xfrm>
            <a:off x="4762000" y="3705406"/>
            <a:ext cx="342879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err="1">
                <a:solidFill>
                  <a:srgbClr val="29235C"/>
                </a:solidFill>
                <a:latin typeface="Montserrat" pitchFamily="2" charset="77"/>
              </a:rPr>
              <a:t>RedHat</a:t>
            </a:r>
            <a:r>
              <a:rPr lang="es-ES" sz="1100">
                <a:solidFill>
                  <a:srgbClr val="29235C"/>
                </a:solidFill>
                <a:latin typeface="Montserrat" pitchFamily="2" charset="77"/>
              </a:rPr>
              <a:t>, 2018</a:t>
            </a:r>
            <a:endParaRPr lang="es-EC"/>
          </a:p>
        </p:txBody>
      </p:sp>
      <p:sp>
        <p:nvSpPr>
          <p:cNvPr id="17" name="Título 2"/>
          <p:cNvSpPr txBox="1">
            <a:spLocks/>
          </p:cNvSpPr>
          <p:nvPr/>
        </p:nvSpPr>
        <p:spPr>
          <a:xfrm>
            <a:off x="1697068" y="1268016"/>
            <a:ext cx="2666899" cy="24730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>
                <a:solidFill>
                  <a:srgbClr val="29235C"/>
                </a:solidFill>
                <a:latin typeface="Montserrat" pitchFamily="2" charset="77"/>
              </a:rPr>
              <a:t>Permite atacar en simultáneo los tres problemas de software profesional</a:t>
            </a:r>
            <a:endParaRPr lang="es-EC" sz="2800"/>
          </a:p>
        </p:txBody>
      </p:sp>
    </p:spTree>
    <p:extLst>
      <p:ext uri="{BB962C8B-B14F-4D97-AF65-F5344CB8AC3E}">
        <p14:creationId xmlns:p14="http://schemas.microsoft.com/office/powerpoint/2010/main" val="39330643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_commlab" id="{2D64368F-4B27-714C-985C-BA7A4288FE6F}" vid="{825F6F78-49D2-1040-983A-4A18A55F630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E0772F830BDB64E96A2ED833A5129F2" ma:contentTypeVersion="12" ma:contentTypeDescription="Crear nuevo documento." ma:contentTypeScope="" ma:versionID="0c2d0b3e232a99eb4876a9fd1b807170">
  <xsd:schema xmlns:xsd="http://www.w3.org/2001/XMLSchema" xmlns:xs="http://www.w3.org/2001/XMLSchema" xmlns:p="http://schemas.microsoft.com/office/2006/metadata/properties" xmlns:ns3="db2c2407-66eb-4cfc-b000-911ebe5ac85b" xmlns:ns4="c545e2c8-4e62-457f-8ad1-07ef2246c655" targetNamespace="http://schemas.microsoft.com/office/2006/metadata/properties" ma:root="true" ma:fieldsID="621d94b6cea5efc0717236f08e40f8e6" ns3:_="" ns4:_="">
    <xsd:import namespace="db2c2407-66eb-4cfc-b000-911ebe5ac85b"/>
    <xsd:import namespace="c545e2c8-4e62-457f-8ad1-07ef2246c65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2c2407-66eb-4cfc-b000-911ebe5ac8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45e2c8-4e62-457f-8ad1-07ef2246c655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2C91EC0-F341-498F-9B05-87AB28E98AC3}">
  <ds:schemaRefs>
    <ds:schemaRef ds:uri="c545e2c8-4e62-457f-8ad1-07ef2246c655"/>
    <ds:schemaRef ds:uri="db2c2407-66eb-4cfc-b000-911ebe5ac85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39D0522-D44A-4001-97B4-34411FD5C80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4B8500F-CF6B-4432-AFF6-373B2082400E}">
  <ds:schemaRefs>
    <ds:schemaRef ds:uri="c545e2c8-4e62-457f-8ad1-07ef2246c655"/>
    <ds:schemaRef ds:uri="db2c2407-66eb-4cfc-b000-911ebe5ac85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TM02900743[[fn=Orgánico]]</Template>
  <TotalTime>0</TotalTime>
  <Words>392</Words>
  <Application>Microsoft Macintosh PowerPoint</Application>
  <PresentationFormat>On-screen Show (16:9)</PresentationFormat>
  <Paragraphs>102</Paragraphs>
  <Slides>19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Montserrat</vt:lpstr>
      <vt:lpstr>Tema de Office</vt:lpstr>
      <vt:lpstr>Seminario de Fundamentos de Docker </vt:lpstr>
      <vt:lpstr>Index</vt:lpstr>
      <vt:lpstr>Introducción</vt:lpstr>
      <vt:lpstr>  Problemas del desarrollo de software profesional  </vt:lpstr>
      <vt:lpstr>  Problemas al construir software </vt:lpstr>
      <vt:lpstr>  Problemas al distribuir software </vt:lpstr>
      <vt:lpstr>  Problemas al ejecutar software </vt:lpstr>
      <vt:lpstr>PowerPoint Presentation</vt:lpstr>
      <vt:lpstr>  Virtualización </vt:lpstr>
      <vt:lpstr>  Problemas de las VMs </vt:lpstr>
      <vt:lpstr>  Contenedores </vt:lpstr>
      <vt:lpstr>   </vt:lpstr>
      <vt:lpstr>   </vt:lpstr>
      <vt:lpstr>Containerización</vt:lpstr>
      <vt:lpstr>Contenedores vs. VMs</vt:lpstr>
      <vt:lpstr>Entorno de trabajo</vt:lpstr>
      <vt:lpstr>Arquitectura de Docker</vt:lpstr>
      <vt:lpstr>Primeros pasos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Wilmer Moina</dc:creator>
  <cp:lastModifiedBy>Wilmer Moina</cp:lastModifiedBy>
  <cp:revision>2</cp:revision>
  <dcterms:created xsi:type="dcterms:W3CDTF">2022-06-20T12:28:54Z</dcterms:created>
  <dcterms:modified xsi:type="dcterms:W3CDTF">2022-06-22T09:21:49Z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0x0101002E0772F830BDB64E96A2ED833A5129F2</vt:lpwstr>
  </property>
</Properties>
</file>