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notesMasterIdLst>
    <p:notesMasterId r:id="rId18"/>
  </p:notesMasterIdLst>
  <p:sldIdLst>
    <p:sldId id="256" r:id="rId2"/>
    <p:sldId id="257" r:id="rId3"/>
    <p:sldId id="258" r:id="rId4"/>
    <p:sldId id="259" r:id="rId5"/>
    <p:sldId id="263" r:id="rId6"/>
    <p:sldId id="260"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BBAA2-902B-4542-BE4E-E0291FDD4452}" type="datetimeFigureOut">
              <a:rPr lang="en-IN" smtClean="0"/>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0E880-AF18-44E6-B597-02C9F3814BD5}" type="slidenum">
              <a:rPr lang="en-IN" smtClean="0"/>
              <a:t>‹#›</a:t>
            </a:fld>
            <a:endParaRPr lang="en-IN"/>
          </a:p>
        </p:txBody>
      </p:sp>
    </p:spTree>
    <p:extLst>
      <p:ext uri="{BB962C8B-B14F-4D97-AF65-F5344CB8AC3E}">
        <p14:creationId xmlns:p14="http://schemas.microsoft.com/office/powerpoint/2010/main" val="337704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B0FFF7-4CB8-4A1A-991A-AB43D8057C62}"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C0F11-6832-44E2-9785-1A9457EB190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49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0FFF7-4CB8-4A1A-991A-AB43D8057C62}"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112342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0FFF7-4CB8-4A1A-991A-AB43D8057C62}"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C0F11-6832-44E2-9785-1A9457EB190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2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0FFF7-4CB8-4A1A-991A-AB43D8057C62}"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344791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0FFF7-4CB8-4A1A-991A-AB43D8057C62}"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C0F11-6832-44E2-9785-1A9457EB190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48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0FFF7-4CB8-4A1A-991A-AB43D8057C62}"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17622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0FFF7-4CB8-4A1A-991A-AB43D8057C62}"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132967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0FFF7-4CB8-4A1A-991A-AB43D8057C62}"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67930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0FFF7-4CB8-4A1A-991A-AB43D8057C62}"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2708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0FFF7-4CB8-4A1A-991A-AB43D8057C62}"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C0F11-6832-44E2-9785-1A9457EB1906}" type="slidenum">
              <a:rPr lang="en-IN" smtClean="0"/>
              <a:t>‹#›</a:t>
            </a:fld>
            <a:endParaRPr lang="en-IN"/>
          </a:p>
        </p:txBody>
      </p:sp>
    </p:spTree>
    <p:extLst>
      <p:ext uri="{BB962C8B-B14F-4D97-AF65-F5344CB8AC3E}">
        <p14:creationId xmlns:p14="http://schemas.microsoft.com/office/powerpoint/2010/main" val="181938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0FFF7-4CB8-4A1A-991A-AB43D8057C62}"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C0F11-6832-44E2-9785-1A9457EB190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93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B0FFF7-4CB8-4A1A-991A-AB43D8057C62}" type="datetimeFigureOut">
              <a:rPr lang="en-IN" smtClean="0"/>
              <a:t>16-11-2024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8C0F11-6832-44E2-9785-1A9457EB190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57503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sql/ssms/download-sql-server-management-studio-ssms?view=sql-server-ver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42B6BE-7B2C-A464-6D8C-DA159CA9C7C8}"/>
              </a:ext>
            </a:extLst>
          </p:cNvPr>
          <p:cNvSpPr/>
          <p:nvPr/>
        </p:nvSpPr>
        <p:spPr>
          <a:xfrm>
            <a:off x="393290" y="0"/>
            <a:ext cx="11366091" cy="769441"/>
          </a:xfrm>
          <a:prstGeom prst="rect">
            <a:avLst/>
          </a:prstGeom>
          <a:noFill/>
        </p:spPr>
        <p:txBody>
          <a:bodyPr wrap="square" lIns="91440" tIns="45720" rIns="91440" bIns="45720">
            <a:spAutoFit/>
          </a:bodyPr>
          <a:lstStyle/>
          <a:p>
            <a:pPr algn="ctr"/>
            <a:r>
              <a:rPr lang="en-US" sz="4400" dirty="0">
                <a:ln w="0"/>
                <a:solidFill>
                  <a:schemeClr val="accent5"/>
                </a:solidFill>
                <a:effectLst>
                  <a:outerShdw blurRad="38100" dist="25400" dir="5400000" algn="ctr" rotWithShape="0">
                    <a:srgbClr val="6E747A">
                      <a:alpha val="43000"/>
                    </a:srgbClr>
                  </a:outerShdw>
                </a:effectLst>
              </a:rPr>
              <a:t>Telecom Customer Churn Analysis</a:t>
            </a:r>
          </a:p>
        </p:txBody>
      </p:sp>
      <p:sp>
        <p:nvSpPr>
          <p:cNvPr id="7" name="TextBox 6">
            <a:extLst>
              <a:ext uri="{FF2B5EF4-FFF2-40B4-BE49-F238E27FC236}">
                <a16:creationId xmlns:a16="http://schemas.microsoft.com/office/drawing/2014/main" id="{F3A2B070-8B84-2295-ED61-DFB705A2D68A}"/>
              </a:ext>
            </a:extLst>
          </p:cNvPr>
          <p:cNvSpPr txBox="1"/>
          <p:nvPr/>
        </p:nvSpPr>
        <p:spPr>
          <a:xfrm>
            <a:off x="216310" y="-1"/>
            <a:ext cx="1356851" cy="523220"/>
          </a:xfrm>
          <a:prstGeom prst="rect">
            <a:avLst/>
          </a:prstGeom>
          <a:noFill/>
        </p:spPr>
        <p:txBody>
          <a:bodyPr wrap="square" rtlCol="0">
            <a:spAutoFit/>
          </a:bodyPr>
          <a:lstStyle/>
          <a:p>
            <a:r>
              <a:rPr lang="en-IN" sz="2800" dirty="0">
                <a:solidFill>
                  <a:schemeClr val="accent1">
                    <a:lumMod val="75000"/>
                  </a:schemeClr>
                </a:solidFill>
              </a:rPr>
              <a:t>Project</a:t>
            </a:r>
          </a:p>
        </p:txBody>
      </p:sp>
      <p:sp>
        <p:nvSpPr>
          <p:cNvPr id="15" name="TextBox 14">
            <a:extLst>
              <a:ext uri="{FF2B5EF4-FFF2-40B4-BE49-F238E27FC236}">
                <a16:creationId xmlns:a16="http://schemas.microsoft.com/office/drawing/2014/main" id="{75D6B16B-F91B-201F-01D6-5FFA1410B250}"/>
              </a:ext>
            </a:extLst>
          </p:cNvPr>
          <p:cNvSpPr txBox="1"/>
          <p:nvPr/>
        </p:nvSpPr>
        <p:spPr>
          <a:xfrm>
            <a:off x="137651" y="1209367"/>
            <a:ext cx="11965859" cy="1754326"/>
          </a:xfrm>
          <a:prstGeom prst="rect">
            <a:avLst/>
          </a:prstGeom>
          <a:noFill/>
        </p:spPr>
        <p:txBody>
          <a:bodyPr wrap="square">
            <a:spAutoFit/>
          </a:bodyPr>
          <a:lstStyle/>
          <a:p>
            <a:pPr algn="l" fontAlgn="base"/>
            <a:r>
              <a:rPr lang="en-US" b="1" i="0" dirty="0">
                <a:solidFill>
                  <a:srgbClr val="FF0000"/>
                </a:solidFill>
                <a:effectLst/>
                <a:latin typeface="var(--ricos-custom-p-font-family,unset)"/>
              </a:rPr>
              <a:t>Introduction to Churn Analysis</a:t>
            </a:r>
            <a:endParaRPr lang="en-US" b="0" i="0" dirty="0">
              <a:solidFill>
                <a:srgbClr val="FF0000"/>
              </a:solidFill>
              <a:effectLst/>
              <a:latin typeface="var(--ricos-custom-p-font-family,unset)"/>
            </a:endParaRPr>
          </a:p>
          <a:p>
            <a:pPr algn="l" fontAlgn="base"/>
            <a:r>
              <a:rPr lang="en-US" b="0" i="0" dirty="0">
                <a:solidFill>
                  <a:srgbClr val="000000"/>
                </a:solidFill>
                <a:effectLst/>
                <a:latin typeface="var(--ricos-custom-p-font-family,unset)"/>
              </a:rPr>
              <a:t>In today's competitive business environment, retaining customers is crucial for long-term success. Churn analysis is a key technique used to understand and reduce this customer attrition. It involves examining customer data to identify patterns and reasons behind customer departures. By using advanced data analytics and machine learning, businesses can predict which customers are at risk of leaving and understand the factors driving their decisions. This knowledge allows companies to take proactive steps to improve customer satisfaction and loyalty.</a:t>
            </a:r>
          </a:p>
        </p:txBody>
      </p:sp>
      <p:sp>
        <p:nvSpPr>
          <p:cNvPr id="17" name="TextBox 16">
            <a:extLst>
              <a:ext uri="{FF2B5EF4-FFF2-40B4-BE49-F238E27FC236}">
                <a16:creationId xmlns:a16="http://schemas.microsoft.com/office/drawing/2014/main" id="{2797F931-2B14-506A-E470-A49E6902D96E}"/>
              </a:ext>
            </a:extLst>
          </p:cNvPr>
          <p:cNvSpPr txBox="1"/>
          <p:nvPr/>
        </p:nvSpPr>
        <p:spPr>
          <a:xfrm>
            <a:off x="137651" y="4237702"/>
            <a:ext cx="11543071" cy="1477328"/>
          </a:xfrm>
          <a:prstGeom prst="rect">
            <a:avLst/>
          </a:prstGeom>
          <a:noFill/>
        </p:spPr>
        <p:txBody>
          <a:bodyPr wrap="square">
            <a:spAutoFit/>
          </a:bodyPr>
          <a:lstStyle/>
          <a:p>
            <a:r>
              <a:rPr lang="en-US" b="0" i="0" dirty="0">
                <a:solidFill>
                  <a:srgbClr val="000000"/>
                </a:solidFill>
                <a:effectLst/>
                <a:latin typeface="futura-lt-w01-light"/>
              </a:rPr>
              <a:t>Although this project focuses on churn analysis for a telecom firm, the techniques and insights are applicable across various industries. From retail and finance to healthcare and beyond, any business that values customer retention can benefit from churn analysis. We will explore the methods, tools, and best practices for reducing churn and improving customer loyalty, transforming data into actionable insights for sustained success.</a:t>
            </a:r>
            <a:endParaRPr lang="en-IN" dirty="0"/>
          </a:p>
        </p:txBody>
      </p:sp>
    </p:spTree>
    <p:extLst>
      <p:ext uri="{BB962C8B-B14F-4D97-AF65-F5344CB8AC3E}">
        <p14:creationId xmlns:p14="http://schemas.microsoft.com/office/powerpoint/2010/main" val="208619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F71A5E-27E1-33FD-9C1B-49527A6F5CE1}"/>
              </a:ext>
            </a:extLst>
          </p:cNvPr>
          <p:cNvSpPr txBox="1"/>
          <p:nvPr/>
        </p:nvSpPr>
        <p:spPr>
          <a:xfrm>
            <a:off x="127819" y="1"/>
            <a:ext cx="11592233" cy="3693319"/>
          </a:xfrm>
          <a:prstGeom prst="rect">
            <a:avLst/>
          </a:prstGeom>
          <a:noFill/>
        </p:spPr>
        <p:txBody>
          <a:bodyPr wrap="square">
            <a:spAutoFit/>
          </a:bodyPr>
          <a:lstStyle/>
          <a:p>
            <a:pPr algn="l" fontAlgn="base"/>
            <a:r>
              <a:rPr lang="en-US" b="1" i="0" dirty="0">
                <a:solidFill>
                  <a:srgbClr val="00B0F0"/>
                </a:solidFill>
                <a:effectLst/>
                <a:latin typeface="var(--ricos-custom-p-font-family,unset)"/>
              </a:rPr>
              <a:t>Create a new table reference for </a:t>
            </a:r>
            <a:r>
              <a:rPr lang="en-US" b="1" dirty="0" err="1">
                <a:solidFill>
                  <a:srgbClr val="00B0F0"/>
                </a:solidFill>
                <a:latin typeface="var(--ricos-custom-p-font-family,unset)"/>
              </a:rPr>
              <a:t>M</a:t>
            </a:r>
            <a:r>
              <a:rPr lang="en-US" b="1" i="0" dirty="0" err="1">
                <a:solidFill>
                  <a:srgbClr val="00B0F0"/>
                </a:solidFill>
                <a:effectLst/>
                <a:latin typeface="var(--ricos-custom-p-font-family,unset)"/>
              </a:rPr>
              <a:t>appingTenure</a:t>
            </a:r>
            <a:r>
              <a:rPr lang="en-US" b="1" i="0" dirty="0">
                <a:solidFill>
                  <a:srgbClr val="00B0F0"/>
                </a:solidFill>
                <a:effectLst/>
                <a:latin typeface="var(--ricos-custom-p-font-family,unset)"/>
              </a:rPr>
              <a:t> Grp</a:t>
            </a:r>
            <a:endParaRPr lang="en-US" b="0" i="0" dirty="0">
              <a:solidFill>
                <a:srgbClr val="00B0F0"/>
              </a:solidFill>
              <a:effectLst/>
              <a:latin typeface="var(--ricos-custom-p-font-family,unset)"/>
            </a:endParaRPr>
          </a:p>
          <a:p>
            <a:pPr algn="l" fontAlgn="base"/>
            <a:r>
              <a:rPr lang="en-US" b="0" i="0" dirty="0">
                <a:solidFill>
                  <a:srgbClr val="000000"/>
                </a:solidFill>
                <a:effectLst/>
                <a:latin typeface="inherit"/>
              </a:rPr>
              <a:t>1.       Keep only </a:t>
            </a:r>
            <a:r>
              <a:rPr lang="en-US" b="0" i="0" dirty="0" err="1">
                <a:solidFill>
                  <a:srgbClr val="000000"/>
                </a:solidFill>
                <a:effectLst/>
                <a:latin typeface="inherit"/>
              </a:rPr>
              <a:t>TenureinMonths</a:t>
            </a:r>
            <a:r>
              <a:rPr lang="en-US" b="0" i="0" dirty="0">
                <a:solidFill>
                  <a:srgbClr val="000000"/>
                </a:solidFill>
                <a:effectLst/>
                <a:latin typeface="inherit"/>
              </a:rPr>
              <a:t> and remove duplicates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2.       Tenure Group = if [</a:t>
            </a:r>
            <a:r>
              <a:rPr lang="en-US" b="0" i="0" dirty="0" err="1">
                <a:solidFill>
                  <a:srgbClr val="000000"/>
                </a:solidFill>
                <a:effectLst/>
                <a:latin typeface="inherit"/>
              </a:rPr>
              <a:t>Tenure_in_Months</a:t>
            </a:r>
            <a:r>
              <a:rPr lang="en-US" b="0" i="0" dirty="0">
                <a:solidFill>
                  <a:srgbClr val="000000"/>
                </a:solidFill>
                <a:effectLst/>
                <a:latin typeface="inherit"/>
              </a:rPr>
              <a:t>] &lt; 6 then "&lt; 6 Months" else if [</a:t>
            </a:r>
            <a:r>
              <a:rPr lang="en-US" b="0" i="0" dirty="0" err="1">
                <a:solidFill>
                  <a:srgbClr val="000000"/>
                </a:solidFill>
                <a:effectLst/>
                <a:latin typeface="inherit"/>
              </a:rPr>
              <a:t>Tenure_in_Months</a:t>
            </a:r>
            <a:r>
              <a:rPr lang="en-US" b="0" i="0" dirty="0">
                <a:solidFill>
                  <a:srgbClr val="000000"/>
                </a:solidFill>
                <a:effectLst/>
                <a:latin typeface="inherit"/>
              </a:rPr>
              <a:t>] &lt; 12 then "6-12 Months" else if [</a:t>
            </a:r>
            <a:r>
              <a:rPr lang="en-US" b="0" i="0" dirty="0" err="1">
                <a:solidFill>
                  <a:srgbClr val="000000"/>
                </a:solidFill>
                <a:effectLst/>
                <a:latin typeface="inherit"/>
              </a:rPr>
              <a:t>Tenure_in_Months</a:t>
            </a:r>
            <a:r>
              <a:rPr lang="en-US" b="0" i="0" dirty="0">
                <a:solidFill>
                  <a:srgbClr val="000000"/>
                </a:solidFill>
                <a:effectLst/>
                <a:latin typeface="inherit"/>
              </a:rPr>
              <a:t>] &lt; 18 then "12-18 Months" else if [</a:t>
            </a:r>
            <a:r>
              <a:rPr lang="en-US" b="0" i="0" dirty="0" err="1">
                <a:solidFill>
                  <a:srgbClr val="000000"/>
                </a:solidFill>
                <a:effectLst/>
                <a:latin typeface="inherit"/>
              </a:rPr>
              <a:t>Tenure_in_Months</a:t>
            </a:r>
            <a:r>
              <a:rPr lang="en-US" b="0" i="0" dirty="0">
                <a:solidFill>
                  <a:srgbClr val="000000"/>
                </a:solidFill>
                <a:effectLst/>
                <a:latin typeface="inherit"/>
              </a:rPr>
              <a:t>] &lt; 24 then "18-24 Months" else "&gt;= 24 Months"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3.       </a:t>
            </a:r>
            <a:r>
              <a:rPr lang="en-US" b="0" i="0" dirty="0" err="1">
                <a:solidFill>
                  <a:srgbClr val="000000"/>
                </a:solidFill>
                <a:effectLst/>
                <a:latin typeface="inherit"/>
              </a:rPr>
              <a:t>TenureGrpSorting</a:t>
            </a:r>
            <a:r>
              <a:rPr lang="en-US" b="0" i="0" dirty="0">
                <a:solidFill>
                  <a:srgbClr val="000000"/>
                </a:solidFill>
                <a:effectLst/>
                <a:latin typeface="inherit"/>
              </a:rPr>
              <a:t> = if [</a:t>
            </a:r>
            <a:r>
              <a:rPr lang="en-US" b="0" i="0" dirty="0" err="1">
                <a:solidFill>
                  <a:srgbClr val="000000"/>
                </a:solidFill>
                <a:effectLst/>
                <a:latin typeface="inherit"/>
              </a:rPr>
              <a:t>Tenure_in_Months</a:t>
            </a:r>
            <a:r>
              <a:rPr lang="en-US" b="0" i="0" dirty="0">
                <a:solidFill>
                  <a:srgbClr val="000000"/>
                </a:solidFill>
                <a:effectLst/>
                <a:latin typeface="inherit"/>
              </a:rPr>
              <a:t>] = "&lt; 6 Months" then 1 else if [</a:t>
            </a:r>
            <a:r>
              <a:rPr lang="en-US" b="0" i="0" dirty="0" err="1">
                <a:solidFill>
                  <a:srgbClr val="000000"/>
                </a:solidFill>
                <a:effectLst/>
                <a:latin typeface="inherit"/>
              </a:rPr>
              <a:t>Tenure_in_Months</a:t>
            </a:r>
            <a:r>
              <a:rPr lang="en-US" b="0" i="0" dirty="0">
                <a:solidFill>
                  <a:srgbClr val="000000"/>
                </a:solidFill>
                <a:effectLst/>
                <a:latin typeface="inherit"/>
              </a:rPr>
              <a:t>] =  "6-12 Months" then 2 else if [</a:t>
            </a:r>
            <a:r>
              <a:rPr lang="en-US" b="0" i="0" dirty="0" err="1">
                <a:solidFill>
                  <a:srgbClr val="000000"/>
                </a:solidFill>
                <a:effectLst/>
                <a:latin typeface="inherit"/>
              </a:rPr>
              <a:t>Tenure_in_Months</a:t>
            </a:r>
            <a:r>
              <a:rPr lang="en-US" b="0" i="0" dirty="0">
                <a:solidFill>
                  <a:srgbClr val="000000"/>
                </a:solidFill>
                <a:effectLst/>
                <a:latin typeface="inherit"/>
              </a:rPr>
              <a:t>] = "12-18 Months" then 3 else if [</a:t>
            </a:r>
            <a:r>
              <a:rPr lang="en-US" b="0" i="0" dirty="0" err="1">
                <a:solidFill>
                  <a:srgbClr val="000000"/>
                </a:solidFill>
                <a:effectLst/>
                <a:latin typeface="inherit"/>
              </a:rPr>
              <a:t>Tenure_in_Months</a:t>
            </a:r>
            <a:r>
              <a:rPr lang="en-US" b="0" i="0" dirty="0">
                <a:solidFill>
                  <a:srgbClr val="000000"/>
                </a:solidFill>
                <a:effectLst/>
                <a:latin typeface="inherit"/>
              </a:rPr>
              <a:t>] = "18-24 Months " then 4 else 5</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4.       Change data type of </a:t>
            </a:r>
            <a:r>
              <a:rPr lang="en-US" b="0" i="0" dirty="0" err="1">
                <a:solidFill>
                  <a:srgbClr val="000000"/>
                </a:solidFill>
                <a:effectLst/>
                <a:latin typeface="inherit"/>
              </a:rPr>
              <a:t>TenureGrpSorting</a:t>
            </a:r>
            <a:r>
              <a:rPr lang="en-US" b="0" i="0" dirty="0">
                <a:solidFill>
                  <a:srgbClr val="000000"/>
                </a:solidFill>
                <a:effectLst/>
                <a:latin typeface="inherit"/>
              </a:rPr>
              <a:t>  to Numbers</a:t>
            </a:r>
            <a:endParaRPr lang="en-US" b="0" i="0" dirty="0">
              <a:solidFill>
                <a:srgbClr val="000000"/>
              </a:solidFill>
              <a:effectLst/>
              <a:latin typeface="var(--ricos-custom-p-font-family,unset)"/>
            </a:endParaRPr>
          </a:p>
          <a:p>
            <a:pPr algn="l" fontAlgn="base"/>
            <a:r>
              <a:rPr lang="en-US" b="1" i="0" dirty="0">
                <a:solidFill>
                  <a:srgbClr val="000000"/>
                </a:solidFill>
                <a:effectLst/>
                <a:latin typeface="var(--ricos-custom-p-font-family,unset)"/>
              </a:rPr>
              <a:t> </a:t>
            </a:r>
            <a:endParaRPr lang="en-US" b="0" i="0" dirty="0">
              <a:solidFill>
                <a:srgbClr val="000000"/>
              </a:solidFill>
              <a:effectLst/>
              <a:latin typeface="var(--ricos-custom-p-font-family,unset)"/>
            </a:endParaRPr>
          </a:p>
          <a:p>
            <a:pPr algn="l" fontAlgn="base"/>
            <a:r>
              <a:rPr lang="en-US" b="1" i="0" dirty="0">
                <a:solidFill>
                  <a:srgbClr val="00B0F0"/>
                </a:solidFill>
                <a:effectLst/>
                <a:latin typeface="var(--ricos-custom-p-font-family,unset)"/>
              </a:rPr>
              <a:t>Create a new table reference for </a:t>
            </a:r>
            <a:r>
              <a:rPr lang="en-US" b="1" i="0" dirty="0" err="1">
                <a:solidFill>
                  <a:srgbClr val="00B0F0"/>
                </a:solidFill>
                <a:effectLst/>
                <a:latin typeface="var(--ricos-custom-p-font-family,unset)"/>
              </a:rPr>
              <a:t>prod_Services</a:t>
            </a:r>
            <a:endParaRPr lang="en-US" b="0" i="0" dirty="0">
              <a:solidFill>
                <a:srgbClr val="00B0F0"/>
              </a:solidFill>
              <a:effectLst/>
              <a:latin typeface="var(--ricos-custom-p-font-family,unset)"/>
            </a:endParaRPr>
          </a:p>
          <a:p>
            <a:pPr algn="l" fontAlgn="base"/>
            <a:r>
              <a:rPr lang="en-US" b="0" i="0" dirty="0">
                <a:solidFill>
                  <a:srgbClr val="000000"/>
                </a:solidFill>
                <a:effectLst/>
                <a:latin typeface="inherit"/>
              </a:rPr>
              <a:t>1.       Unpivot services columns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2.       Rename Column – Attribute &gt;&gt; Services &amp; Value &gt;&gt; Status</a:t>
            </a:r>
            <a:endParaRPr lang="en-US" b="0" i="0" dirty="0">
              <a:solidFill>
                <a:srgbClr val="000000"/>
              </a:solidFill>
              <a:effectLst/>
              <a:latin typeface="var(--ricos-custom-p-font-family,unset)"/>
            </a:endParaRPr>
          </a:p>
          <a:p>
            <a:pPr algn="l" fontAlgn="base"/>
            <a:r>
              <a:rPr lang="en-US" b="1" i="0" dirty="0">
                <a:solidFill>
                  <a:srgbClr val="000000"/>
                </a:solidFill>
                <a:effectLst/>
                <a:latin typeface="var(--ricos-custom-p-font-family,unset)"/>
              </a:rPr>
              <a:t> </a:t>
            </a:r>
            <a:endParaRPr lang="en-US" b="0" i="0" dirty="0">
              <a:solidFill>
                <a:srgbClr val="000000"/>
              </a:solidFill>
              <a:effectLst/>
              <a:latin typeface="var(--ricos-custom-p-font-family,unset)"/>
            </a:endParaRPr>
          </a:p>
        </p:txBody>
      </p:sp>
      <p:sp>
        <p:nvSpPr>
          <p:cNvPr id="7" name="TextBox 6">
            <a:extLst>
              <a:ext uri="{FF2B5EF4-FFF2-40B4-BE49-F238E27FC236}">
                <a16:creationId xmlns:a16="http://schemas.microsoft.com/office/drawing/2014/main" id="{E6AB6243-5119-AC52-9E2A-5D63924B461F}"/>
              </a:ext>
            </a:extLst>
          </p:cNvPr>
          <p:cNvSpPr txBox="1"/>
          <p:nvPr/>
        </p:nvSpPr>
        <p:spPr>
          <a:xfrm>
            <a:off x="235973" y="3795251"/>
            <a:ext cx="9468465" cy="2308324"/>
          </a:xfrm>
          <a:prstGeom prst="rect">
            <a:avLst/>
          </a:prstGeom>
          <a:noFill/>
        </p:spPr>
        <p:txBody>
          <a:bodyPr wrap="square">
            <a:spAutoFit/>
          </a:bodyPr>
          <a:lstStyle/>
          <a:p>
            <a:pPr algn="l" fontAlgn="base"/>
            <a:r>
              <a:rPr lang="en-US" b="1" i="0" u="sng" dirty="0">
                <a:solidFill>
                  <a:schemeClr val="accent2"/>
                </a:solidFill>
                <a:effectLst/>
                <a:latin typeface="inherit"/>
              </a:rPr>
              <a:t>STEP 3 - Power BI Measure</a:t>
            </a:r>
            <a:endParaRPr lang="en-US" b="0" i="0" dirty="0">
              <a:solidFill>
                <a:schemeClr val="accent2"/>
              </a:solidFill>
              <a:effectLst/>
              <a:latin typeface="var(--ricos-custom-p-font-family,unset)"/>
            </a:endParaRPr>
          </a:p>
          <a:p>
            <a:pPr algn="l" fontAlgn="base"/>
            <a:r>
              <a:rPr lang="en-US" b="0" i="0" dirty="0">
                <a:solidFill>
                  <a:srgbClr val="000000"/>
                </a:solidFill>
                <a:effectLst/>
                <a:latin typeface="inherit"/>
              </a:rPr>
              <a:t>Total Customers = </a:t>
            </a:r>
            <a:r>
              <a:rPr lang="en-US" b="0" i="0" dirty="0">
                <a:solidFill>
                  <a:srgbClr val="3165BB"/>
                </a:solidFill>
                <a:effectLst/>
                <a:latin typeface="inherit"/>
              </a:rPr>
              <a:t>Count</a:t>
            </a:r>
            <a:r>
              <a:rPr lang="en-US" b="0" i="0" dirty="0">
                <a:solidFill>
                  <a:srgbClr val="000000"/>
                </a:solidFill>
                <a:effectLst/>
                <a:latin typeface="inherit"/>
              </a:rPr>
              <a:t>(</a:t>
            </a:r>
            <a:r>
              <a:rPr lang="en-US" b="0" i="0" dirty="0" err="1">
                <a:solidFill>
                  <a:srgbClr val="000000"/>
                </a:solidFill>
                <a:effectLst/>
                <a:latin typeface="inherit"/>
              </a:rPr>
              <a:t>prod_Churn</a:t>
            </a:r>
            <a:r>
              <a:rPr lang="en-US" b="0" i="0" dirty="0">
                <a:solidFill>
                  <a:srgbClr val="000000"/>
                </a:solidFill>
                <a:effectLst/>
                <a:latin typeface="inherit"/>
              </a:rPr>
              <a:t>[</a:t>
            </a:r>
            <a:r>
              <a:rPr lang="en-US" b="0" i="0" dirty="0" err="1">
                <a:solidFill>
                  <a:srgbClr val="000000"/>
                </a:solidFill>
                <a:effectLst/>
                <a:latin typeface="inherit"/>
              </a:rPr>
              <a:t>Customer_ID</a:t>
            </a:r>
            <a:r>
              <a:rPr lang="en-US" b="0" i="0" dirty="0">
                <a:solidFill>
                  <a:srgbClr val="00000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New Joiners = </a:t>
            </a:r>
            <a:r>
              <a:rPr lang="en-US" b="0" i="0" dirty="0">
                <a:solidFill>
                  <a:srgbClr val="3165BB"/>
                </a:solidFill>
                <a:effectLst/>
                <a:latin typeface="inherit"/>
              </a:rPr>
              <a:t>CALCULATE</a:t>
            </a:r>
            <a:r>
              <a:rPr lang="en-US" b="0" i="0" dirty="0">
                <a:solidFill>
                  <a:srgbClr val="000000"/>
                </a:solidFill>
                <a:effectLst/>
                <a:latin typeface="inherit"/>
              </a:rPr>
              <a:t>(</a:t>
            </a:r>
            <a:r>
              <a:rPr lang="en-US" b="0" i="0" dirty="0">
                <a:solidFill>
                  <a:srgbClr val="3165BB"/>
                </a:solidFill>
                <a:effectLst/>
                <a:latin typeface="inherit"/>
              </a:rPr>
              <a:t>COUNT</a:t>
            </a:r>
            <a:r>
              <a:rPr lang="en-US" b="0" i="0" dirty="0">
                <a:solidFill>
                  <a:srgbClr val="000000"/>
                </a:solidFill>
                <a:effectLst/>
                <a:latin typeface="inherit"/>
              </a:rPr>
              <a:t>(</a:t>
            </a:r>
            <a:r>
              <a:rPr lang="en-US" b="0" i="0" dirty="0" err="1">
                <a:solidFill>
                  <a:srgbClr val="000000"/>
                </a:solidFill>
                <a:effectLst/>
                <a:latin typeface="inherit"/>
              </a:rPr>
              <a:t>prod_Churn</a:t>
            </a:r>
            <a:r>
              <a:rPr lang="en-US" b="0" i="0" dirty="0">
                <a:solidFill>
                  <a:srgbClr val="001080"/>
                </a:solidFill>
                <a:effectLst/>
                <a:latin typeface="inherit"/>
              </a:rPr>
              <a:t>[</a:t>
            </a:r>
            <a:r>
              <a:rPr lang="en-US" b="0" i="0" dirty="0" err="1">
                <a:solidFill>
                  <a:srgbClr val="001080"/>
                </a:solidFill>
                <a:effectLst/>
                <a:latin typeface="inherit"/>
              </a:rPr>
              <a:t>Customer_ID</a:t>
            </a:r>
            <a:r>
              <a:rPr lang="en-US" b="0" i="0" dirty="0">
                <a:solidFill>
                  <a:srgbClr val="001080"/>
                </a:solidFill>
                <a:effectLst/>
                <a:latin typeface="inherit"/>
              </a:rPr>
              <a:t>]</a:t>
            </a:r>
            <a:r>
              <a:rPr lang="en-US" b="0" i="0" dirty="0">
                <a:solidFill>
                  <a:srgbClr val="000000"/>
                </a:solidFill>
                <a:effectLst/>
                <a:latin typeface="inherit"/>
              </a:rPr>
              <a:t>), </a:t>
            </a:r>
            <a:r>
              <a:rPr lang="en-US" b="0" i="0" dirty="0" err="1">
                <a:solidFill>
                  <a:srgbClr val="000000"/>
                </a:solidFill>
                <a:effectLst/>
                <a:latin typeface="inherit"/>
              </a:rPr>
              <a:t>prod_Churn</a:t>
            </a:r>
            <a:r>
              <a:rPr lang="en-US" b="0" i="0" dirty="0">
                <a:solidFill>
                  <a:srgbClr val="001080"/>
                </a:solidFill>
                <a:effectLst/>
                <a:latin typeface="inherit"/>
              </a:rPr>
              <a:t>[</a:t>
            </a:r>
            <a:r>
              <a:rPr lang="en-US" b="0" i="0" dirty="0" err="1">
                <a:solidFill>
                  <a:srgbClr val="001080"/>
                </a:solidFill>
                <a:effectLst/>
                <a:latin typeface="inherit"/>
              </a:rPr>
              <a:t>Customer_Status</a:t>
            </a:r>
            <a:r>
              <a:rPr lang="en-US" b="0" i="0" dirty="0">
                <a:solidFill>
                  <a:srgbClr val="001080"/>
                </a:solidFill>
                <a:effectLst/>
                <a:latin typeface="inherit"/>
              </a:rPr>
              <a:t>]</a:t>
            </a:r>
            <a:r>
              <a:rPr lang="en-US" b="0" i="0" dirty="0">
                <a:solidFill>
                  <a:srgbClr val="000000"/>
                </a:solidFill>
                <a:effectLst/>
                <a:latin typeface="inherit"/>
              </a:rPr>
              <a:t> = </a:t>
            </a:r>
            <a:r>
              <a:rPr lang="en-US" b="0" i="0" dirty="0">
                <a:solidFill>
                  <a:srgbClr val="A31515"/>
                </a:solidFill>
                <a:effectLst/>
                <a:latin typeface="inherit"/>
              </a:rPr>
              <a:t>"Joined"</a:t>
            </a:r>
            <a:r>
              <a:rPr lang="en-US" b="0" i="0" dirty="0">
                <a:solidFill>
                  <a:srgbClr val="00000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Total Churn = </a:t>
            </a:r>
            <a:r>
              <a:rPr lang="en-US" b="0" i="0" dirty="0">
                <a:solidFill>
                  <a:srgbClr val="3165BB"/>
                </a:solidFill>
                <a:effectLst/>
                <a:latin typeface="inherit"/>
              </a:rPr>
              <a:t>SUM</a:t>
            </a:r>
            <a:r>
              <a:rPr lang="en-US" b="0" i="0" dirty="0">
                <a:solidFill>
                  <a:srgbClr val="000000"/>
                </a:solidFill>
                <a:effectLst/>
                <a:latin typeface="inherit"/>
              </a:rPr>
              <a:t>(</a:t>
            </a:r>
            <a:r>
              <a:rPr lang="en-US" b="0" i="0" dirty="0" err="1">
                <a:solidFill>
                  <a:srgbClr val="000000"/>
                </a:solidFill>
                <a:effectLst/>
                <a:latin typeface="inherit"/>
              </a:rPr>
              <a:t>prod_Churn</a:t>
            </a:r>
            <a:r>
              <a:rPr lang="en-US" b="0" i="0" dirty="0">
                <a:solidFill>
                  <a:srgbClr val="001080"/>
                </a:solidFill>
                <a:effectLst/>
                <a:latin typeface="inherit"/>
              </a:rPr>
              <a:t>[Churn Status]</a:t>
            </a:r>
            <a:r>
              <a:rPr lang="en-US" b="0" i="0" dirty="0">
                <a:solidFill>
                  <a:srgbClr val="00000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Churn Rate = </a:t>
            </a:r>
            <a:r>
              <a:rPr lang="en-US" b="0" i="0" dirty="0">
                <a:solidFill>
                  <a:srgbClr val="68349C"/>
                </a:solidFill>
                <a:effectLst/>
                <a:latin typeface="inherit"/>
              </a:rPr>
              <a:t>[Total Churn]</a:t>
            </a:r>
            <a:r>
              <a:rPr lang="en-US" b="0" i="0" dirty="0">
                <a:solidFill>
                  <a:srgbClr val="000000"/>
                </a:solidFill>
                <a:effectLst/>
                <a:latin typeface="inherit"/>
              </a:rPr>
              <a:t> / </a:t>
            </a:r>
            <a:r>
              <a:rPr lang="en-US" b="0" i="0" dirty="0">
                <a:solidFill>
                  <a:srgbClr val="68349C"/>
                </a:solidFill>
                <a:effectLst/>
                <a:latin typeface="inherit"/>
              </a:rPr>
              <a:t>[Total Customers]</a:t>
            </a:r>
            <a:endParaRPr lang="en-US" b="0" i="0" dirty="0">
              <a:solidFill>
                <a:srgbClr val="000000"/>
              </a:solidFill>
              <a:effectLst/>
              <a:latin typeface="var(--ricos-custom-p-font-family,unset)"/>
            </a:endParaRPr>
          </a:p>
          <a:p>
            <a:pPr algn="l" fontAlgn="base"/>
            <a:r>
              <a:rPr lang="en-US" b="0" i="0" dirty="0">
                <a:solidFill>
                  <a:srgbClr val="000000"/>
                </a:solidFill>
                <a:effectLst/>
                <a:latin typeface="var(--ricos-custom-p-font-family,unset)"/>
              </a:rPr>
              <a:t> </a:t>
            </a:r>
          </a:p>
        </p:txBody>
      </p:sp>
    </p:spTree>
    <p:extLst>
      <p:ext uri="{BB962C8B-B14F-4D97-AF65-F5344CB8AC3E}">
        <p14:creationId xmlns:p14="http://schemas.microsoft.com/office/powerpoint/2010/main" val="274801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061194-1C83-14AA-4FB9-CABBAC1B9811}"/>
              </a:ext>
            </a:extLst>
          </p:cNvPr>
          <p:cNvSpPr txBox="1"/>
          <p:nvPr/>
        </p:nvSpPr>
        <p:spPr>
          <a:xfrm>
            <a:off x="226141" y="56138"/>
            <a:ext cx="9792930" cy="6801862"/>
          </a:xfrm>
          <a:prstGeom prst="rect">
            <a:avLst/>
          </a:prstGeom>
          <a:noFill/>
        </p:spPr>
        <p:txBody>
          <a:bodyPr wrap="square">
            <a:spAutoFit/>
          </a:bodyPr>
          <a:lstStyle/>
          <a:p>
            <a:pPr algn="l" fontAlgn="base"/>
            <a:r>
              <a:rPr lang="en-US" b="1" i="0" u="sng" dirty="0">
                <a:solidFill>
                  <a:schemeClr val="accent2"/>
                </a:solidFill>
                <a:effectLst/>
                <a:latin typeface="inherit"/>
              </a:rPr>
              <a:t>STEP 4 - Power BI Visualization</a:t>
            </a:r>
            <a:endParaRPr lang="en-US" b="0" i="0" dirty="0">
              <a:solidFill>
                <a:schemeClr val="accent2"/>
              </a:solidFill>
              <a:effectLst/>
              <a:latin typeface="var(--ricos-custom-p-font-family,unset)"/>
            </a:endParaRPr>
          </a:p>
          <a:p>
            <a:pPr algn="l" fontAlgn="base"/>
            <a:r>
              <a:rPr lang="en-US" b="0" i="0" dirty="0">
                <a:solidFill>
                  <a:srgbClr val="000000"/>
                </a:solidFill>
                <a:effectLst/>
                <a:latin typeface="var(--ricos-custom-p-font-family,unset)"/>
              </a:rPr>
              <a:t> </a:t>
            </a:r>
          </a:p>
          <a:p>
            <a:pPr algn="l" fontAlgn="base"/>
            <a:r>
              <a:rPr lang="en-US" sz="1600" b="1" i="0" dirty="0">
                <a:solidFill>
                  <a:schemeClr val="accent1"/>
                </a:solidFill>
                <a:effectLst/>
                <a:latin typeface="var(--ricos-custom-p-font-family,unset)"/>
              </a:rPr>
              <a:t>Summary Page</a:t>
            </a:r>
            <a:endParaRPr lang="en-US" sz="1600" b="0" i="0" dirty="0">
              <a:solidFill>
                <a:schemeClr val="accent1"/>
              </a:solidFill>
              <a:effectLst/>
              <a:latin typeface="var(--ricos-custom-p-font-family,unset)"/>
            </a:endParaRPr>
          </a:p>
          <a:p>
            <a:pPr algn="l" fontAlgn="base"/>
            <a:r>
              <a:rPr lang="en-US" sz="1600" b="0" i="0" dirty="0">
                <a:solidFill>
                  <a:srgbClr val="000000"/>
                </a:solidFill>
                <a:effectLst/>
                <a:latin typeface="inherit"/>
              </a:rPr>
              <a:t> </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1.  Top Card</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Total Customers</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b.       New Joiners</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c.       Total Churn</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d.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2.  Demographic</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Gender –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b.       Age Group – Total Customer &amp;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3.  Account Info</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Payment Method –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b.       Contract –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c.       Tenure Group - Total Customer &amp;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4.  Geographic</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Top 5 State –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5.  Churn Distribution</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Churn Category – Total Churn</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b.       Tooltip : Churn Reason – Total Churn</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6.  Service Used</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a.       Internet Type – Churn Rate</a:t>
            </a:r>
            <a:endParaRPr lang="en-US" sz="1600" b="0" i="0" dirty="0">
              <a:solidFill>
                <a:srgbClr val="000000"/>
              </a:solidFill>
              <a:effectLst/>
              <a:latin typeface="var(--ricos-custom-p-font-family,unset)"/>
            </a:endParaRPr>
          </a:p>
          <a:p>
            <a:pPr algn="l" fontAlgn="base"/>
            <a:r>
              <a:rPr lang="en-US" sz="1600" b="0" i="0" dirty="0">
                <a:solidFill>
                  <a:srgbClr val="000000"/>
                </a:solidFill>
                <a:effectLst/>
                <a:latin typeface="inherit"/>
              </a:rPr>
              <a:t>b.       </a:t>
            </a:r>
            <a:r>
              <a:rPr lang="en-US" sz="1600" b="0" i="0" dirty="0" err="1">
                <a:solidFill>
                  <a:srgbClr val="000000"/>
                </a:solidFill>
                <a:effectLst/>
                <a:latin typeface="inherit"/>
              </a:rPr>
              <a:t>prod_Service</a:t>
            </a:r>
            <a:r>
              <a:rPr lang="en-US" sz="1600" b="0" i="0" dirty="0">
                <a:solidFill>
                  <a:srgbClr val="000000"/>
                </a:solidFill>
                <a:effectLst/>
                <a:latin typeface="inherit"/>
              </a:rPr>
              <a:t> &gt;&gt; Services – Status – % RT Sum of Churn Status</a:t>
            </a:r>
            <a:endParaRPr lang="en-US" sz="1600" b="0" i="0" dirty="0">
              <a:solidFill>
                <a:srgbClr val="000000"/>
              </a:solidFill>
              <a:effectLst/>
              <a:latin typeface="var(--ricos-custom-p-font-family,unset)"/>
            </a:endParaRPr>
          </a:p>
          <a:p>
            <a:pPr algn="l" fontAlgn="base"/>
            <a:r>
              <a:rPr lang="en-US" sz="1600" b="1" i="0" dirty="0">
                <a:solidFill>
                  <a:srgbClr val="000000"/>
                </a:solidFill>
                <a:effectLst/>
                <a:latin typeface="var(--ricos-custom-p-font-family,unset)"/>
              </a:rPr>
              <a:t> </a:t>
            </a:r>
            <a:endParaRPr lang="en-US" sz="1600" b="0" i="0" dirty="0">
              <a:solidFill>
                <a:schemeClr val="accent1"/>
              </a:solidFill>
              <a:effectLst/>
              <a:latin typeface="var(--ricos-custom-p-font-family,unset)"/>
            </a:endParaRPr>
          </a:p>
          <a:p>
            <a:pPr algn="l" fontAlgn="base"/>
            <a:r>
              <a:rPr lang="en-US" sz="1600" b="1" i="0" dirty="0">
                <a:solidFill>
                  <a:schemeClr val="accent1"/>
                </a:solidFill>
                <a:effectLst/>
                <a:latin typeface="var(--ricos-custom-p-font-family,unset)"/>
              </a:rPr>
              <a:t>Churn Reason Page (Tooltip)</a:t>
            </a:r>
            <a:endParaRPr lang="en-US" sz="1600" b="0" i="0" dirty="0">
              <a:solidFill>
                <a:schemeClr val="accent1"/>
              </a:solidFill>
              <a:effectLst/>
              <a:latin typeface="var(--ricos-custom-p-font-family,unset)"/>
            </a:endParaRPr>
          </a:p>
          <a:p>
            <a:pPr algn="l" fontAlgn="base"/>
            <a:r>
              <a:rPr lang="en-US" sz="1600" b="0" i="0" dirty="0">
                <a:solidFill>
                  <a:srgbClr val="000000"/>
                </a:solidFill>
                <a:effectLst/>
                <a:latin typeface="inherit"/>
              </a:rPr>
              <a:t>1.  Churn Reason – Total Churn</a:t>
            </a:r>
            <a:endParaRPr lang="en-US" sz="1600" b="0" i="0" dirty="0">
              <a:solidFill>
                <a:srgbClr val="000000"/>
              </a:solidFill>
              <a:effectLst/>
              <a:latin typeface="var(--ricos-custom-p-font-family,unset)"/>
            </a:endParaRPr>
          </a:p>
        </p:txBody>
      </p:sp>
    </p:spTree>
    <p:extLst>
      <p:ext uri="{BB962C8B-B14F-4D97-AF65-F5344CB8AC3E}">
        <p14:creationId xmlns:p14="http://schemas.microsoft.com/office/powerpoint/2010/main" val="352139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982E5-F0E3-4554-38E1-0C94ADBEDFC6}"/>
              </a:ext>
            </a:extLst>
          </p:cNvPr>
          <p:cNvSpPr txBox="1"/>
          <p:nvPr/>
        </p:nvSpPr>
        <p:spPr>
          <a:xfrm>
            <a:off x="3342968" y="275303"/>
            <a:ext cx="2670090" cy="369332"/>
          </a:xfrm>
          <a:prstGeom prst="rect">
            <a:avLst/>
          </a:prstGeom>
          <a:noFill/>
        </p:spPr>
        <p:txBody>
          <a:bodyPr wrap="none" rtlCol="0">
            <a:spAutoFit/>
          </a:bodyPr>
          <a:lstStyle/>
          <a:p>
            <a:r>
              <a:rPr lang="en-IN" b="1" dirty="0">
                <a:solidFill>
                  <a:srgbClr val="FF0000"/>
                </a:solidFill>
              </a:rPr>
              <a:t>Dashboard with Power bi </a:t>
            </a:r>
          </a:p>
        </p:txBody>
      </p:sp>
      <p:pic>
        <p:nvPicPr>
          <p:cNvPr id="4" name="Picture 3">
            <a:extLst>
              <a:ext uri="{FF2B5EF4-FFF2-40B4-BE49-F238E27FC236}">
                <a16:creationId xmlns:a16="http://schemas.microsoft.com/office/drawing/2014/main" id="{CCAA2096-490B-54F5-43A8-5CDB68899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97" y="622655"/>
            <a:ext cx="10107562" cy="5887595"/>
          </a:xfrm>
          <a:prstGeom prst="rect">
            <a:avLst/>
          </a:prstGeom>
        </p:spPr>
      </p:pic>
    </p:spTree>
    <p:extLst>
      <p:ext uri="{BB962C8B-B14F-4D97-AF65-F5344CB8AC3E}">
        <p14:creationId xmlns:p14="http://schemas.microsoft.com/office/powerpoint/2010/main" val="14398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D25A2-E25A-EB14-1756-D65181B59E8D}"/>
              </a:ext>
            </a:extLst>
          </p:cNvPr>
          <p:cNvSpPr txBox="1"/>
          <p:nvPr/>
        </p:nvSpPr>
        <p:spPr>
          <a:xfrm>
            <a:off x="619432" y="176981"/>
            <a:ext cx="8524567" cy="2308324"/>
          </a:xfrm>
          <a:prstGeom prst="rect">
            <a:avLst/>
          </a:prstGeom>
          <a:noFill/>
        </p:spPr>
        <p:txBody>
          <a:bodyPr wrap="square">
            <a:spAutoFit/>
          </a:bodyPr>
          <a:lstStyle/>
          <a:p>
            <a:r>
              <a:rPr lang="en-US" b="1" dirty="0"/>
              <a:t>                                                         </a:t>
            </a:r>
            <a:r>
              <a:rPr lang="en-US" b="1" dirty="0">
                <a:solidFill>
                  <a:srgbClr val="FF0000"/>
                </a:solidFill>
              </a:rPr>
              <a:t>Call Center Analysis Insights</a:t>
            </a:r>
          </a:p>
          <a:p>
            <a:r>
              <a:rPr lang="en-US" b="1" dirty="0"/>
              <a:t>1. </a:t>
            </a:r>
            <a:r>
              <a:rPr lang="en-US" b="1" dirty="0">
                <a:solidFill>
                  <a:srgbClr val="00B050"/>
                </a:solidFill>
              </a:rPr>
              <a:t>Demographic-Based Insights</a:t>
            </a:r>
          </a:p>
          <a:p>
            <a:r>
              <a:rPr lang="en-US" b="1" dirty="0">
                <a:solidFill>
                  <a:schemeClr val="tx2"/>
                </a:solidFill>
              </a:rPr>
              <a:t>Age Group Analysis</a:t>
            </a:r>
          </a:p>
          <a:p>
            <a:pPr>
              <a:buFont typeface="Arial" panose="020B0604020202020204" pitchFamily="34" charset="0"/>
              <a:buChar char="•"/>
            </a:pPr>
            <a:r>
              <a:rPr lang="en-US" b="1" dirty="0"/>
              <a:t>Insight</a:t>
            </a:r>
            <a:r>
              <a:rPr lang="en-US" dirty="0"/>
              <a:t>:</a:t>
            </a:r>
          </a:p>
          <a:p>
            <a:pPr marL="742950" lvl="1" indent="-285750">
              <a:buFont typeface="Arial" panose="020B0604020202020204" pitchFamily="34" charset="0"/>
              <a:buChar char="•"/>
            </a:pPr>
            <a:r>
              <a:rPr lang="en-US" dirty="0"/>
              <a:t>The </a:t>
            </a:r>
            <a:r>
              <a:rPr lang="en-US" b="1" dirty="0"/>
              <a:t>50-70 age group</a:t>
            </a:r>
            <a:r>
              <a:rPr lang="en-US" dirty="0"/>
              <a:t> represents the largest segment of customers, accounting for </a:t>
            </a:r>
            <a:r>
              <a:rPr lang="en-US" b="1" dirty="0"/>
              <a:t>32.83%</a:t>
            </a:r>
            <a:r>
              <a:rPr lang="en-US" dirty="0"/>
              <a:t> of the total customer base. The </a:t>
            </a:r>
            <a:r>
              <a:rPr lang="en-US" b="1" dirty="0"/>
              <a:t>50-70 age group</a:t>
            </a:r>
            <a:r>
              <a:rPr lang="en-US" dirty="0"/>
              <a:t> had the highest number of total customers at </a:t>
            </a:r>
            <a:r>
              <a:rPr lang="en-US" b="1" dirty="0"/>
              <a:t>1,700.85%</a:t>
            </a:r>
            <a:r>
              <a:rPr lang="en-US" dirty="0"/>
              <a:t> more than the under 20 group, which had the lowest at </a:t>
            </a:r>
            <a:r>
              <a:rPr lang="en-US" b="1" dirty="0"/>
              <a:t>117</a:t>
            </a:r>
            <a:r>
              <a:rPr lang="en-US" dirty="0"/>
              <a:t>.</a:t>
            </a:r>
          </a:p>
        </p:txBody>
      </p:sp>
      <p:sp>
        <p:nvSpPr>
          <p:cNvPr id="8" name="TextBox 7">
            <a:extLst>
              <a:ext uri="{FF2B5EF4-FFF2-40B4-BE49-F238E27FC236}">
                <a16:creationId xmlns:a16="http://schemas.microsoft.com/office/drawing/2014/main" id="{9537D0F0-834B-9544-45F5-1895CD9F7D17}"/>
              </a:ext>
            </a:extLst>
          </p:cNvPr>
          <p:cNvSpPr txBox="1"/>
          <p:nvPr/>
        </p:nvSpPr>
        <p:spPr>
          <a:xfrm>
            <a:off x="727587" y="2485305"/>
            <a:ext cx="6096000" cy="1200329"/>
          </a:xfrm>
          <a:prstGeom prst="rect">
            <a:avLst/>
          </a:prstGeom>
          <a:noFill/>
        </p:spPr>
        <p:txBody>
          <a:bodyPr wrap="square">
            <a:spAutoFit/>
          </a:bodyPr>
          <a:lstStyle/>
          <a:p>
            <a:r>
              <a:rPr lang="en-US" b="1" dirty="0">
                <a:solidFill>
                  <a:schemeClr val="tx2"/>
                </a:solidFill>
              </a:rPr>
              <a:t>Gender-Based Churn Analysis</a:t>
            </a:r>
          </a:p>
          <a:p>
            <a:pPr>
              <a:buFont typeface="Arial" panose="020B0604020202020204" pitchFamily="34" charset="0"/>
              <a:buChar char="•"/>
            </a:pPr>
            <a:r>
              <a:rPr lang="en-US" b="1" dirty="0"/>
              <a:t>Insight</a:t>
            </a:r>
            <a:r>
              <a:rPr lang="en-US" dirty="0"/>
              <a:t>:</a:t>
            </a:r>
          </a:p>
          <a:p>
            <a:pPr marL="742950" lvl="1" indent="-285750">
              <a:buFont typeface="Arial" panose="020B0604020202020204" pitchFamily="34" charset="0"/>
              <a:buChar char="•"/>
            </a:pPr>
            <a:r>
              <a:rPr lang="en-US" b="1" dirty="0"/>
              <a:t>Churn is higher for Female customers</a:t>
            </a:r>
            <a:r>
              <a:rPr lang="en-US" dirty="0"/>
              <a:t> (1111 churns) than for Male customers (621 churns).</a:t>
            </a:r>
          </a:p>
        </p:txBody>
      </p:sp>
      <p:sp>
        <p:nvSpPr>
          <p:cNvPr id="10" name="TextBox 9">
            <a:extLst>
              <a:ext uri="{FF2B5EF4-FFF2-40B4-BE49-F238E27FC236}">
                <a16:creationId xmlns:a16="http://schemas.microsoft.com/office/drawing/2014/main" id="{C841EAD8-B803-AEA9-43C1-E6C3A8EE8AAD}"/>
              </a:ext>
            </a:extLst>
          </p:cNvPr>
          <p:cNvSpPr txBox="1"/>
          <p:nvPr/>
        </p:nvSpPr>
        <p:spPr>
          <a:xfrm>
            <a:off x="1012722" y="3962633"/>
            <a:ext cx="6096000" cy="2031325"/>
          </a:xfrm>
          <a:prstGeom prst="rect">
            <a:avLst/>
          </a:prstGeom>
          <a:noFill/>
        </p:spPr>
        <p:txBody>
          <a:bodyPr wrap="square">
            <a:spAutoFit/>
          </a:bodyPr>
          <a:lstStyle/>
          <a:p>
            <a:r>
              <a:rPr lang="en-US" b="1" dirty="0">
                <a:solidFill>
                  <a:schemeClr val="accent2"/>
                </a:solidFill>
              </a:rPr>
              <a:t>Customer Tenure Group Analysis</a:t>
            </a:r>
          </a:p>
          <a:p>
            <a:pPr>
              <a:buFont typeface="Arial" panose="020B0604020202020204" pitchFamily="34" charset="0"/>
              <a:buChar char="•"/>
            </a:pPr>
            <a:r>
              <a:rPr lang="en-US" b="1" dirty="0"/>
              <a:t>Insight</a:t>
            </a:r>
            <a:r>
              <a:rPr lang="en-US" dirty="0"/>
              <a:t>:</a:t>
            </a:r>
          </a:p>
          <a:p>
            <a:pPr marL="742950" lvl="1" indent="-285750">
              <a:buFont typeface="Arial" panose="020B0604020202020204" pitchFamily="34" charset="0"/>
              <a:buChar char="•"/>
            </a:pPr>
            <a:r>
              <a:rPr lang="en-US" b="1" dirty="0"/>
              <a:t>Tenure-based Segmentation</a:t>
            </a:r>
            <a:r>
              <a:rPr lang="en-US" dirty="0"/>
              <a:t>: Customers' churn rates ranged from </a:t>
            </a:r>
            <a:r>
              <a:rPr lang="en-US" b="1" dirty="0"/>
              <a:t>26.1% to 27.5%</a:t>
            </a:r>
            <a:r>
              <a:rPr lang="en-US" dirty="0"/>
              <a:t> across all tenure groups, with a significant divergence in Total Customers and Churn Rate when the tenure group was </a:t>
            </a:r>
            <a:r>
              <a:rPr lang="en-US" b="1" dirty="0"/>
              <a:t>&gt;24 months</a:t>
            </a:r>
            <a:r>
              <a:rPr lang="en-US" dirty="0"/>
              <a:t> (Total Customers = 2087, Churn Rate = 26.1%).</a:t>
            </a:r>
          </a:p>
        </p:txBody>
      </p:sp>
    </p:spTree>
    <p:extLst>
      <p:ext uri="{BB962C8B-B14F-4D97-AF65-F5344CB8AC3E}">
        <p14:creationId xmlns:p14="http://schemas.microsoft.com/office/powerpoint/2010/main" val="375325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551CF-E47D-BBA2-DF6D-017DEF3854EC}"/>
              </a:ext>
            </a:extLst>
          </p:cNvPr>
          <p:cNvSpPr txBox="1"/>
          <p:nvPr/>
        </p:nvSpPr>
        <p:spPr>
          <a:xfrm>
            <a:off x="747251" y="393292"/>
            <a:ext cx="10953135" cy="1779638"/>
          </a:xfrm>
          <a:prstGeom prst="rect">
            <a:avLst/>
          </a:prstGeom>
          <a:noFill/>
        </p:spPr>
        <p:txBody>
          <a:bodyPr wrap="square">
            <a:spAutoFit/>
          </a:bodyPr>
          <a:lstStyle/>
          <a:p>
            <a:r>
              <a:rPr lang="en-US" b="1" dirty="0">
                <a:solidFill>
                  <a:schemeClr val="accent5"/>
                </a:solidFill>
              </a:rPr>
              <a:t>2. Geographic-Based Insights</a:t>
            </a:r>
          </a:p>
          <a:p>
            <a:r>
              <a:rPr lang="en-US" b="1" dirty="0">
                <a:solidFill>
                  <a:schemeClr val="accent2"/>
                </a:solidFill>
              </a:rPr>
              <a:t>Geographic Trends in Churn</a:t>
            </a:r>
          </a:p>
          <a:p>
            <a:pPr>
              <a:buFont typeface="Arial" panose="020B0604020202020204" pitchFamily="34" charset="0"/>
              <a:buChar char="•"/>
            </a:pPr>
            <a:r>
              <a:rPr lang="en-US" b="1" dirty="0"/>
              <a:t>Insight</a:t>
            </a:r>
            <a:r>
              <a:rPr lang="en-US" dirty="0"/>
              <a:t>:</a:t>
            </a:r>
          </a:p>
          <a:p>
            <a:pPr marL="742950" lvl="1" indent="-285750">
              <a:buFont typeface="Arial" panose="020B0604020202020204" pitchFamily="34" charset="0"/>
              <a:buChar char="•"/>
            </a:pPr>
            <a:r>
              <a:rPr lang="en-US" dirty="0"/>
              <a:t>Although the specific geographic regions aren't mentioned in the original data, geographic trends often show that certain regions may have higher churn rates or customer engagement levels based on factors like competition, regional pricing, or localized customer service quality.</a:t>
            </a:r>
          </a:p>
        </p:txBody>
      </p:sp>
      <p:sp>
        <p:nvSpPr>
          <p:cNvPr id="5" name="TextBox 4">
            <a:extLst>
              <a:ext uri="{FF2B5EF4-FFF2-40B4-BE49-F238E27FC236}">
                <a16:creationId xmlns:a16="http://schemas.microsoft.com/office/drawing/2014/main" id="{FF173AE6-5135-584D-5C25-E33832067583}"/>
              </a:ext>
            </a:extLst>
          </p:cNvPr>
          <p:cNvSpPr txBox="1"/>
          <p:nvPr/>
        </p:nvSpPr>
        <p:spPr>
          <a:xfrm>
            <a:off x="747251" y="2487561"/>
            <a:ext cx="11169446" cy="2337821"/>
          </a:xfrm>
          <a:prstGeom prst="rect">
            <a:avLst/>
          </a:prstGeom>
          <a:noFill/>
        </p:spPr>
        <p:txBody>
          <a:bodyPr wrap="square">
            <a:spAutoFit/>
          </a:bodyPr>
          <a:lstStyle/>
          <a:p>
            <a:r>
              <a:rPr lang="en-US" b="1" dirty="0">
                <a:solidFill>
                  <a:schemeClr val="accent5"/>
                </a:solidFill>
              </a:rPr>
              <a:t>3. Time Series-Based Insights</a:t>
            </a:r>
          </a:p>
          <a:p>
            <a:r>
              <a:rPr lang="en-US" b="1" dirty="0">
                <a:solidFill>
                  <a:schemeClr val="tx2"/>
                </a:solidFill>
              </a:rPr>
              <a:t>Churn Rate and Customer Trends Over Time</a:t>
            </a:r>
          </a:p>
          <a:p>
            <a:pPr>
              <a:buFont typeface="Arial" panose="020B0604020202020204" pitchFamily="34" charset="0"/>
              <a:buChar char="•"/>
            </a:pPr>
            <a:r>
              <a:rPr lang="en-US" b="1" dirty="0"/>
              <a:t>Insight</a:t>
            </a:r>
            <a:r>
              <a:rPr lang="en-US" dirty="0"/>
              <a:t>:</a:t>
            </a:r>
          </a:p>
          <a:p>
            <a:pPr marL="742950" lvl="1" indent="-285750">
              <a:buFont typeface="Arial" panose="020B0604020202020204" pitchFamily="34" charset="0"/>
              <a:buChar char="•"/>
            </a:pPr>
            <a:r>
              <a:rPr lang="en-US" b="1" dirty="0"/>
              <a:t>Consistent Churn Rates</a:t>
            </a:r>
            <a:r>
              <a:rPr lang="en-US" dirty="0"/>
              <a:t>: Churn rates across all tenure groups remain consistent, ranging from </a:t>
            </a:r>
            <a:r>
              <a:rPr lang="en-US" b="1" dirty="0"/>
              <a:t>26.1% to 27.5%</a:t>
            </a:r>
            <a:r>
              <a:rPr lang="en-US" dirty="0"/>
              <a:t>, suggesting that churn is not solely linked to customer tenure but may be influenced by time-based factors such as seasonal changes, product lifecycle stages, or broader economic conditions.</a:t>
            </a:r>
          </a:p>
          <a:p>
            <a:pPr marL="742950" lvl="1" indent="-285750">
              <a:buFont typeface="Arial" panose="020B0604020202020204" pitchFamily="34" charset="0"/>
              <a:buChar char="•"/>
            </a:pPr>
            <a:r>
              <a:rPr lang="en-US" b="1" dirty="0"/>
              <a:t>High Call Volume During Specific Time Periods</a:t>
            </a:r>
            <a:r>
              <a:rPr lang="en-US" dirty="0"/>
              <a:t>: Calls tend to increase at specific times of day or seasons, with higher volumes seen during certain months, holidays, or product launches.</a:t>
            </a:r>
          </a:p>
        </p:txBody>
      </p:sp>
    </p:spTree>
    <p:extLst>
      <p:ext uri="{BB962C8B-B14F-4D97-AF65-F5344CB8AC3E}">
        <p14:creationId xmlns:p14="http://schemas.microsoft.com/office/powerpoint/2010/main" val="18264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D63DAD-3B00-0D09-0488-8FA7C2672936}"/>
              </a:ext>
            </a:extLst>
          </p:cNvPr>
          <p:cNvSpPr txBox="1"/>
          <p:nvPr/>
        </p:nvSpPr>
        <p:spPr>
          <a:xfrm>
            <a:off x="221225" y="324464"/>
            <a:ext cx="11749550" cy="5355312"/>
          </a:xfrm>
          <a:prstGeom prst="rect">
            <a:avLst/>
          </a:prstGeom>
          <a:noFill/>
        </p:spPr>
        <p:txBody>
          <a:bodyPr wrap="square">
            <a:spAutoFit/>
          </a:bodyPr>
          <a:lstStyle/>
          <a:p>
            <a:r>
              <a:rPr lang="en-US" b="1" dirty="0">
                <a:solidFill>
                  <a:srgbClr val="FF0000"/>
                </a:solidFill>
              </a:rPr>
              <a:t>Summary of Insights by Category</a:t>
            </a:r>
          </a:p>
          <a:p>
            <a:r>
              <a:rPr lang="en-US" b="1" dirty="0">
                <a:solidFill>
                  <a:schemeClr val="accent5"/>
                </a:solidFill>
              </a:rPr>
              <a:t>Demographic Insights:</a:t>
            </a:r>
          </a:p>
          <a:p>
            <a:pPr>
              <a:buFont typeface="+mj-lt"/>
              <a:buAutoNum type="arabicPeriod"/>
            </a:pPr>
            <a:r>
              <a:rPr lang="en-US" b="1" dirty="0"/>
              <a:t>50-70 Age Group</a:t>
            </a:r>
            <a:r>
              <a:rPr lang="en-US" dirty="0"/>
              <a:t>: Largest customer segment with high retention potential. Focus on personalized retention and customer support.</a:t>
            </a:r>
          </a:p>
          <a:p>
            <a:pPr>
              <a:buFont typeface="+mj-lt"/>
              <a:buAutoNum type="arabicPeriod"/>
            </a:pPr>
            <a:r>
              <a:rPr lang="en-US" b="1" dirty="0"/>
              <a:t>Under 20 Age Group</a:t>
            </a:r>
            <a:r>
              <a:rPr lang="en-US" dirty="0"/>
              <a:t>: Smallest segment. Explore ways to engage younger customers via digital channels and incentives.</a:t>
            </a:r>
          </a:p>
          <a:p>
            <a:pPr>
              <a:buFont typeface="+mj-lt"/>
              <a:buAutoNum type="arabicPeriod"/>
            </a:pPr>
            <a:r>
              <a:rPr lang="en-US" b="1" dirty="0"/>
              <a:t>Higher Female Churn</a:t>
            </a:r>
            <a:r>
              <a:rPr lang="en-US" dirty="0"/>
              <a:t>: Investigate the specific reasons for higher churn among female customers and design targeted retention strategies.</a:t>
            </a:r>
          </a:p>
          <a:p>
            <a:pPr>
              <a:buFont typeface="+mj-lt"/>
              <a:buAutoNum type="arabicPeriod"/>
            </a:pPr>
            <a:r>
              <a:rPr lang="en-US" b="1" dirty="0"/>
              <a:t>Long-Tenure Customers (24+ months)</a:t>
            </a:r>
            <a:r>
              <a:rPr lang="en-US" dirty="0"/>
              <a:t>: Higher churn despite large customer base. Offer loyalty rewards and proactive engagement to reduce churn.</a:t>
            </a:r>
          </a:p>
          <a:p>
            <a:r>
              <a:rPr lang="en-US" b="1" dirty="0">
                <a:solidFill>
                  <a:schemeClr val="accent5"/>
                </a:solidFill>
              </a:rPr>
              <a:t>Geographic Insights:</a:t>
            </a:r>
          </a:p>
          <a:p>
            <a:pPr>
              <a:buFont typeface="+mj-lt"/>
              <a:buAutoNum type="arabicPeriod"/>
            </a:pPr>
            <a:r>
              <a:rPr lang="en-US" b="1" dirty="0"/>
              <a:t>Regional Churn Patterns</a:t>
            </a:r>
            <a:r>
              <a:rPr lang="en-US" dirty="0"/>
              <a:t>: Perform a geographic breakdown of churn and customer satisfaction to address regional disparities.</a:t>
            </a:r>
          </a:p>
          <a:p>
            <a:pPr>
              <a:buFont typeface="+mj-lt"/>
              <a:buAutoNum type="arabicPeriod"/>
            </a:pPr>
            <a:r>
              <a:rPr lang="en-US" b="1" dirty="0"/>
              <a:t>Localized Retention Strategies</a:t>
            </a:r>
            <a:r>
              <a:rPr lang="en-US" dirty="0"/>
              <a:t>: Tailor customer retention efforts based on regional trends, competition, and local preferences.</a:t>
            </a:r>
          </a:p>
          <a:p>
            <a:r>
              <a:rPr lang="en-US" b="1" dirty="0">
                <a:solidFill>
                  <a:schemeClr val="accent5"/>
                </a:solidFill>
              </a:rPr>
              <a:t>Time Series Insights:</a:t>
            </a:r>
          </a:p>
          <a:p>
            <a:pPr>
              <a:buFont typeface="+mj-lt"/>
              <a:buAutoNum type="arabicPeriod"/>
            </a:pPr>
            <a:r>
              <a:rPr lang="en-US" b="1" dirty="0"/>
              <a:t>Consistent Churn Rate</a:t>
            </a:r>
            <a:r>
              <a:rPr lang="en-US" dirty="0"/>
              <a:t>: Churn is stable across tenure groups, suggesting potential seasonal or systemic issues that should be addressed.</a:t>
            </a:r>
          </a:p>
          <a:p>
            <a:pPr>
              <a:buFont typeface="+mj-lt"/>
              <a:buAutoNum type="arabicPeriod"/>
            </a:pPr>
            <a:r>
              <a:rPr lang="en-US" b="1" dirty="0"/>
              <a:t>Time-Based Trends</a:t>
            </a:r>
            <a:r>
              <a:rPr lang="en-US" dirty="0"/>
              <a:t>: Utilize time-based analysis to anticipate high-demand periods, optimize workforce management, and reduce churn during peak seasons.</a:t>
            </a:r>
          </a:p>
        </p:txBody>
      </p:sp>
    </p:spTree>
    <p:extLst>
      <p:ext uri="{BB962C8B-B14F-4D97-AF65-F5344CB8AC3E}">
        <p14:creationId xmlns:p14="http://schemas.microsoft.com/office/powerpoint/2010/main" val="272946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00959-68A3-4F93-B535-40420F391809}"/>
              </a:ext>
            </a:extLst>
          </p:cNvPr>
          <p:cNvSpPr txBox="1"/>
          <p:nvPr/>
        </p:nvSpPr>
        <p:spPr>
          <a:xfrm>
            <a:off x="285135" y="265471"/>
            <a:ext cx="11710220" cy="4801314"/>
          </a:xfrm>
          <a:prstGeom prst="rect">
            <a:avLst/>
          </a:prstGeom>
          <a:noFill/>
        </p:spPr>
        <p:txBody>
          <a:bodyPr wrap="square">
            <a:spAutoFit/>
          </a:bodyPr>
          <a:lstStyle/>
          <a:p>
            <a:r>
              <a:rPr lang="en-US" b="1" dirty="0">
                <a:solidFill>
                  <a:srgbClr val="FF0000"/>
                </a:solidFill>
              </a:rPr>
              <a:t>Recommendations</a:t>
            </a:r>
          </a:p>
          <a:p>
            <a:pPr>
              <a:buFont typeface="+mj-lt"/>
              <a:buAutoNum type="arabicPeriod"/>
            </a:pPr>
            <a:r>
              <a:rPr lang="en-US" b="1" dirty="0">
                <a:solidFill>
                  <a:schemeClr val="accent5"/>
                </a:solidFill>
              </a:rPr>
              <a:t>Tailor Engagement Strategies</a:t>
            </a:r>
            <a:r>
              <a:rPr lang="en-US" dirty="0"/>
              <a:t>: Personalize retention efforts based on demographic groups (age, gender, and tenure). Focus on high-value segments like the 50-70 age group, while also engaging younger (&lt;20) customers through digital channels.</a:t>
            </a:r>
          </a:p>
          <a:p>
            <a:pPr>
              <a:buFont typeface="+mj-lt"/>
              <a:buAutoNum type="arabicPeriod"/>
            </a:pPr>
            <a:r>
              <a:rPr lang="en-US" b="1" dirty="0">
                <a:solidFill>
                  <a:schemeClr val="accent5"/>
                </a:solidFill>
              </a:rPr>
              <a:t>Address Gender-Specific Needs</a:t>
            </a:r>
            <a:r>
              <a:rPr lang="en-US" dirty="0"/>
              <a:t>: Investigate and mitigate churn reasons specific to female customers by offering tailored solutions, improving support, and enhancing communication.</a:t>
            </a:r>
          </a:p>
          <a:p>
            <a:pPr>
              <a:buFont typeface="+mj-lt"/>
              <a:buAutoNum type="arabicPeriod"/>
            </a:pPr>
            <a:r>
              <a:rPr lang="en-US" b="1" dirty="0">
                <a:solidFill>
                  <a:schemeClr val="accent5"/>
                </a:solidFill>
              </a:rPr>
              <a:t>Proactively Engage Long-Tenure Customers</a:t>
            </a:r>
            <a:r>
              <a:rPr lang="en-US" dirty="0">
                <a:solidFill>
                  <a:schemeClr val="accent5"/>
                </a:solidFill>
              </a:rPr>
              <a:t>: </a:t>
            </a:r>
            <a:r>
              <a:rPr lang="en-US" dirty="0"/>
              <a:t>Design programs that reward long-term loyalty and engage customers who have been with the company for over 24 months to prevent churn.</a:t>
            </a:r>
          </a:p>
          <a:p>
            <a:pPr>
              <a:buFont typeface="+mj-lt"/>
              <a:buAutoNum type="arabicPeriod"/>
            </a:pPr>
            <a:r>
              <a:rPr lang="en-US" b="1" dirty="0">
                <a:solidFill>
                  <a:schemeClr val="accent5"/>
                </a:solidFill>
              </a:rPr>
              <a:t>Regional Customization</a:t>
            </a:r>
            <a:r>
              <a:rPr lang="en-US" dirty="0">
                <a:solidFill>
                  <a:schemeClr val="accent5"/>
                </a:solidFill>
              </a:rPr>
              <a:t>: </a:t>
            </a:r>
            <a:r>
              <a:rPr lang="en-US" dirty="0"/>
              <a:t>Use geographic insights to implement targeted marketing or customer service strategies based on regional trends and customer needs.</a:t>
            </a:r>
          </a:p>
          <a:p>
            <a:pPr>
              <a:buFont typeface="+mj-lt"/>
              <a:buAutoNum type="arabicPeriod"/>
            </a:pPr>
            <a:r>
              <a:rPr lang="en-US" b="1" dirty="0">
                <a:solidFill>
                  <a:schemeClr val="accent5"/>
                </a:solidFill>
              </a:rPr>
              <a:t>Leverage Time Series Data for Planning</a:t>
            </a:r>
            <a:r>
              <a:rPr lang="en-US" dirty="0">
                <a:solidFill>
                  <a:schemeClr val="accent5"/>
                </a:solidFill>
              </a:rPr>
              <a:t>: </a:t>
            </a:r>
            <a:r>
              <a:rPr lang="en-US" dirty="0"/>
              <a:t>Use historical data to predict and plan for seasonal changes in churn and customer call volume. Adjust staffing, promotions, and retention efforts accordingly to reduce churn during peak periods.</a:t>
            </a:r>
          </a:p>
          <a:p>
            <a:pPr>
              <a:buFont typeface="+mj-lt"/>
              <a:buAutoNum type="arabicPeriod"/>
            </a:pPr>
            <a:r>
              <a:rPr lang="en-US" b="1" dirty="0">
                <a:solidFill>
                  <a:schemeClr val="accent5"/>
                </a:solidFill>
              </a:rPr>
              <a:t>Improve Product and Service Offerings Over Time</a:t>
            </a:r>
            <a:r>
              <a:rPr lang="en-US" dirty="0">
                <a:solidFill>
                  <a:schemeClr val="accent5"/>
                </a:solidFill>
              </a:rPr>
              <a:t>: </a:t>
            </a:r>
            <a:r>
              <a:rPr lang="en-US" dirty="0"/>
              <a:t>Analyze time-based trends in customer satisfaction to ensure products and services remain relevant and valuable, preventing churn from product fatigue or dissatisfaction.</a:t>
            </a:r>
          </a:p>
          <a:p>
            <a:endParaRPr lang="en-US" dirty="0"/>
          </a:p>
          <a:p>
            <a:endParaRPr lang="en-US" dirty="0"/>
          </a:p>
          <a:p>
            <a:r>
              <a:rPr lang="en-US" dirty="0"/>
              <a:t>By leveraging insights across demographic, geographic, and time series dimensions, the call center can implement data-driven strategies to enhance customer retention, improve engagement, and ultimately reduce churn across key customer segments.</a:t>
            </a:r>
          </a:p>
        </p:txBody>
      </p:sp>
    </p:spTree>
    <p:extLst>
      <p:ext uri="{BB962C8B-B14F-4D97-AF65-F5344CB8AC3E}">
        <p14:creationId xmlns:p14="http://schemas.microsoft.com/office/powerpoint/2010/main" val="263344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EE96-FE70-1BCF-7D64-D6AE87D7D7A8}"/>
              </a:ext>
            </a:extLst>
          </p:cNvPr>
          <p:cNvSpPr>
            <a:spLocks noGrp="1"/>
          </p:cNvSpPr>
          <p:nvPr>
            <p:ph type="title"/>
          </p:nvPr>
        </p:nvSpPr>
        <p:spPr>
          <a:xfrm>
            <a:off x="100779" y="19665"/>
            <a:ext cx="2917724" cy="48244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IN" sz="2400" dirty="0"/>
              <a:t>Todays Agenda</a:t>
            </a:r>
          </a:p>
        </p:txBody>
      </p:sp>
      <p:sp>
        <p:nvSpPr>
          <p:cNvPr id="3" name="Content Placeholder 2">
            <a:extLst>
              <a:ext uri="{FF2B5EF4-FFF2-40B4-BE49-F238E27FC236}">
                <a16:creationId xmlns:a16="http://schemas.microsoft.com/office/drawing/2014/main" id="{3C98EF8C-600D-4F03-0F2A-54F547051040}"/>
              </a:ext>
            </a:extLst>
          </p:cNvPr>
          <p:cNvSpPr>
            <a:spLocks noGrp="1"/>
          </p:cNvSpPr>
          <p:nvPr>
            <p:ph idx="1"/>
          </p:nvPr>
        </p:nvSpPr>
        <p:spPr>
          <a:xfrm>
            <a:off x="0" y="502111"/>
            <a:ext cx="12123174" cy="6390968"/>
          </a:xfrm>
          <a:noFill/>
        </p:spPr>
        <p:txBody>
          <a:bodyPr>
            <a:normAutofit fontScale="92500" lnSpcReduction="10000"/>
          </a:bodyPr>
          <a:lstStyle/>
          <a:p>
            <a:r>
              <a:rPr lang="en-IN" sz="2400" dirty="0">
                <a:solidFill>
                  <a:schemeClr val="accent2"/>
                </a:solidFill>
              </a:rPr>
              <a:t>Project Goals</a:t>
            </a:r>
          </a:p>
          <a:p>
            <a:pPr marL="0" indent="0">
              <a:buNone/>
            </a:pPr>
            <a:r>
              <a:rPr lang="en-IN" sz="2400" dirty="0"/>
              <a:t>Create an Entire ETL Process in a database  and a  Power BI Dashboard  to Utilize the customer Data and achieve below goals:</a:t>
            </a:r>
          </a:p>
          <a:p>
            <a:pPr marL="514350" indent="-514350">
              <a:buFont typeface="+mj-lt"/>
              <a:buAutoNum type="arabicPeriod"/>
            </a:pPr>
            <a:r>
              <a:rPr lang="en-IN" sz="2400" dirty="0">
                <a:solidFill>
                  <a:schemeClr val="accent1"/>
                </a:solidFill>
              </a:rPr>
              <a:t>Analyse   customer  Data at below levels</a:t>
            </a:r>
          </a:p>
          <a:p>
            <a:pPr marL="0" indent="0">
              <a:buNone/>
            </a:pPr>
            <a:r>
              <a:rPr lang="en-IN" sz="2400" dirty="0">
                <a:solidFill>
                  <a:schemeClr val="accent1"/>
                </a:solidFill>
              </a:rPr>
              <a:t>    a. Demographic </a:t>
            </a:r>
          </a:p>
          <a:p>
            <a:pPr marL="0" indent="0">
              <a:buNone/>
            </a:pPr>
            <a:r>
              <a:rPr lang="en-IN" sz="2400" dirty="0">
                <a:solidFill>
                  <a:schemeClr val="accent1"/>
                </a:solidFill>
              </a:rPr>
              <a:t>    b. Geographic </a:t>
            </a:r>
          </a:p>
          <a:p>
            <a:pPr marL="0" indent="0">
              <a:buNone/>
            </a:pPr>
            <a:r>
              <a:rPr lang="en-IN" sz="2400" dirty="0">
                <a:solidFill>
                  <a:schemeClr val="accent1"/>
                </a:solidFill>
              </a:rPr>
              <a:t>    c. Payment &amp; Account Info</a:t>
            </a:r>
          </a:p>
          <a:p>
            <a:pPr marL="0" indent="0">
              <a:buNone/>
            </a:pPr>
            <a:r>
              <a:rPr lang="en-IN" sz="2400" dirty="0">
                <a:solidFill>
                  <a:schemeClr val="accent1"/>
                </a:solidFill>
              </a:rPr>
              <a:t>    d. Services </a:t>
            </a:r>
          </a:p>
          <a:p>
            <a:pPr marL="0" indent="0">
              <a:buNone/>
            </a:pPr>
            <a:r>
              <a:rPr lang="en-IN" sz="2400" dirty="0">
                <a:solidFill>
                  <a:schemeClr val="accent1"/>
                </a:solidFill>
              </a:rPr>
              <a:t>2.Study churn profile  identify areas for  implementing marketing  campaigns</a:t>
            </a:r>
          </a:p>
          <a:p>
            <a:pPr marL="0" indent="0">
              <a:buNone/>
            </a:pPr>
            <a:r>
              <a:rPr lang="en-IN" sz="2400" dirty="0">
                <a:solidFill>
                  <a:schemeClr val="accent1"/>
                </a:solidFill>
              </a:rPr>
              <a:t>3. Identify  a method to  Predict Future  churners</a:t>
            </a:r>
          </a:p>
          <a:p>
            <a:r>
              <a:rPr lang="en-IN" sz="2400" dirty="0">
                <a:solidFill>
                  <a:schemeClr val="accent2"/>
                </a:solidFill>
              </a:rPr>
              <a:t>Metrics Required </a:t>
            </a:r>
          </a:p>
          <a:p>
            <a:pPr marL="457200" indent="-457200">
              <a:buFont typeface="+mj-lt"/>
              <a:buAutoNum type="arabicPeriod"/>
            </a:pPr>
            <a:r>
              <a:rPr lang="en-IN" sz="2400" dirty="0">
                <a:solidFill>
                  <a:schemeClr val="accent1"/>
                </a:solidFill>
              </a:rPr>
              <a:t>Total  Customers</a:t>
            </a:r>
          </a:p>
          <a:p>
            <a:pPr marL="457200" indent="-457200">
              <a:buFont typeface="+mj-lt"/>
              <a:buAutoNum type="arabicPeriod"/>
            </a:pPr>
            <a:r>
              <a:rPr lang="en-IN" sz="2400" dirty="0">
                <a:solidFill>
                  <a:schemeClr val="accent1"/>
                </a:solidFill>
              </a:rPr>
              <a:t>Total Churn &amp; Churn Rate</a:t>
            </a:r>
          </a:p>
          <a:p>
            <a:pPr marL="457200" indent="-457200">
              <a:buFont typeface="+mj-lt"/>
              <a:buAutoNum type="arabicPeriod"/>
            </a:pPr>
            <a:r>
              <a:rPr lang="en-IN" sz="2400" dirty="0">
                <a:solidFill>
                  <a:schemeClr val="accent1"/>
                </a:solidFill>
              </a:rPr>
              <a:t>New Joiners</a:t>
            </a:r>
          </a:p>
          <a:p>
            <a:pPr marL="457200" indent="-457200">
              <a:buFont typeface="+mj-lt"/>
              <a:buAutoNum type="arabicPeriod"/>
            </a:pPr>
            <a:endParaRPr lang="en-IN" sz="2400" dirty="0">
              <a:solidFill>
                <a:schemeClr val="accent1"/>
              </a:solidFill>
            </a:endParaRPr>
          </a:p>
          <a:p>
            <a:pPr marL="457200" indent="-457200">
              <a:buFont typeface="+mj-lt"/>
              <a:buAutoNum type="arabicPeriod"/>
            </a:pPr>
            <a:endParaRPr lang="en-IN" sz="2400" dirty="0">
              <a:solidFill>
                <a:schemeClr val="accent1"/>
              </a:solidFill>
            </a:endParaRPr>
          </a:p>
          <a:p>
            <a:pPr marL="0" indent="0">
              <a:buNone/>
            </a:pPr>
            <a:endParaRPr lang="en-IN" sz="2400" dirty="0">
              <a:solidFill>
                <a:schemeClr val="accent1"/>
              </a:solidFill>
            </a:endParaRPr>
          </a:p>
          <a:p>
            <a:pPr marL="457200" indent="-457200">
              <a:buFont typeface="+mj-lt"/>
              <a:buAutoNum type="arabicPeriod"/>
            </a:pPr>
            <a:endParaRPr lang="en-IN" sz="2400" dirty="0">
              <a:solidFill>
                <a:schemeClr val="accent1"/>
              </a:solidFill>
            </a:endParaRPr>
          </a:p>
          <a:p>
            <a:endParaRPr lang="en-IN" dirty="0">
              <a:solidFill>
                <a:schemeClr val="accent2"/>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p>
        </p:txBody>
      </p:sp>
    </p:spTree>
    <p:extLst>
      <p:ext uri="{BB962C8B-B14F-4D97-AF65-F5344CB8AC3E}">
        <p14:creationId xmlns:p14="http://schemas.microsoft.com/office/powerpoint/2010/main" val="182876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BD80-D4A6-180F-8385-F3888ECA1175}"/>
              </a:ext>
            </a:extLst>
          </p:cNvPr>
          <p:cNvSpPr>
            <a:spLocks noGrp="1"/>
          </p:cNvSpPr>
          <p:nvPr>
            <p:ph type="title"/>
          </p:nvPr>
        </p:nvSpPr>
        <p:spPr>
          <a:xfrm>
            <a:off x="10078066" y="0"/>
            <a:ext cx="2113934" cy="429445"/>
          </a:xfrm>
        </p:spPr>
        <p:txBody>
          <a:bodyPr>
            <a:normAutofit/>
          </a:bodyPr>
          <a:lstStyle/>
          <a:p>
            <a:r>
              <a:rPr lang="en-IN" sz="2400" dirty="0">
                <a:solidFill>
                  <a:srgbClr val="FFC000"/>
                </a:solidFill>
              </a:rPr>
              <a:t>ETL Framework </a:t>
            </a:r>
          </a:p>
        </p:txBody>
      </p:sp>
      <p:sp>
        <p:nvSpPr>
          <p:cNvPr id="3" name="Content Placeholder 2">
            <a:extLst>
              <a:ext uri="{FF2B5EF4-FFF2-40B4-BE49-F238E27FC236}">
                <a16:creationId xmlns:a16="http://schemas.microsoft.com/office/drawing/2014/main" id="{1DBC5BC6-C176-B333-DB7E-64BE2A9B997E}"/>
              </a:ext>
            </a:extLst>
          </p:cNvPr>
          <p:cNvSpPr>
            <a:spLocks noGrp="1"/>
          </p:cNvSpPr>
          <p:nvPr>
            <p:ph idx="1"/>
          </p:nvPr>
        </p:nvSpPr>
        <p:spPr>
          <a:xfrm>
            <a:off x="0" y="41071"/>
            <a:ext cx="12192000" cy="6816929"/>
          </a:xfrm>
        </p:spPr>
        <p:txBody>
          <a:bodyPr/>
          <a:lstStyle/>
          <a:p>
            <a:pPr marL="0" indent="0">
              <a:buNone/>
            </a:pPr>
            <a:r>
              <a:rPr lang="en-IN" dirty="0">
                <a:solidFill>
                  <a:schemeClr val="accent2"/>
                </a:solidFill>
              </a:rPr>
              <a:t>Our Framework uses below components </a:t>
            </a:r>
            <a:r>
              <a:rPr lang="en-IN" dirty="0">
                <a:solidFill>
                  <a:schemeClr val="accent3"/>
                </a:solidFill>
              </a:rPr>
              <a:t>:</a:t>
            </a:r>
          </a:p>
          <a:p>
            <a:r>
              <a:rPr lang="en-IN" dirty="0"/>
              <a:t>csv file – This is our source file </a:t>
            </a:r>
          </a:p>
          <a:p>
            <a:r>
              <a:rPr lang="en-IN" dirty="0"/>
              <a:t>SQL Management studio – we will  use its inbuilt import wizard  to </a:t>
            </a:r>
          </a:p>
          <a:p>
            <a:pPr marL="0" indent="0">
              <a:buNone/>
            </a:pPr>
            <a:r>
              <a:rPr lang="en-IN" dirty="0"/>
              <a:t>transform  &amp; load the data.</a:t>
            </a:r>
          </a:p>
          <a:p>
            <a:r>
              <a:rPr lang="en-IN" dirty="0"/>
              <a:t>SQL Server Database -  This  is where our final data will be loaded  and host  our data warehouse , tables , views  for final usage.</a:t>
            </a:r>
          </a:p>
          <a:p>
            <a:pPr marL="0" indent="0">
              <a:buNone/>
            </a:pPr>
            <a:r>
              <a:rPr lang="en-IN" dirty="0"/>
              <a:t>   </a:t>
            </a:r>
            <a:r>
              <a:rPr lang="en-IN" dirty="0">
                <a:solidFill>
                  <a:schemeClr val="accent3"/>
                </a:solidFill>
              </a:rPr>
              <a:t>Alternative framework:</a:t>
            </a:r>
          </a:p>
          <a:p>
            <a:r>
              <a:rPr lang="en-IN" dirty="0"/>
              <a:t>csv file – This is our source file </a:t>
            </a:r>
          </a:p>
          <a:p>
            <a:r>
              <a:rPr lang="en-IN" dirty="0"/>
              <a:t>SQL server integration services – we can use custom made  SSIS package  to transform  &amp; load data . This is usually used when you  have recurring  data loads and you want to automate the process</a:t>
            </a:r>
          </a:p>
          <a:p>
            <a:r>
              <a:rPr lang="en-IN" dirty="0"/>
              <a:t>SQL Server  Database – Package  loads  our final data  into data warehouse in SQL Server</a:t>
            </a:r>
          </a:p>
          <a:p>
            <a:endParaRPr lang="en-IN" dirty="0"/>
          </a:p>
          <a:p>
            <a:endParaRPr lang="en-IN" dirty="0"/>
          </a:p>
        </p:txBody>
      </p:sp>
    </p:spTree>
    <p:extLst>
      <p:ext uri="{BB962C8B-B14F-4D97-AF65-F5344CB8AC3E}">
        <p14:creationId xmlns:p14="http://schemas.microsoft.com/office/powerpoint/2010/main" val="411062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BB3A-369A-2F00-7469-C2C2B21E9ED1}"/>
              </a:ext>
            </a:extLst>
          </p:cNvPr>
          <p:cNvSpPr>
            <a:spLocks noGrp="1"/>
          </p:cNvSpPr>
          <p:nvPr>
            <p:ph type="title"/>
          </p:nvPr>
        </p:nvSpPr>
        <p:spPr>
          <a:xfrm>
            <a:off x="127820" y="72691"/>
            <a:ext cx="3323304" cy="472345"/>
          </a:xfrm>
        </p:spPr>
        <p:txBody>
          <a:bodyPr>
            <a:normAutofit/>
          </a:bodyPr>
          <a:lstStyle/>
          <a:p>
            <a:r>
              <a:rPr lang="en-IN" sz="2800" dirty="0">
                <a:solidFill>
                  <a:schemeClr val="accent2"/>
                </a:solidFill>
              </a:rPr>
              <a:t>Steps  in ETL  Process:</a:t>
            </a:r>
          </a:p>
        </p:txBody>
      </p:sp>
      <p:sp>
        <p:nvSpPr>
          <p:cNvPr id="3" name="Content Placeholder 2">
            <a:extLst>
              <a:ext uri="{FF2B5EF4-FFF2-40B4-BE49-F238E27FC236}">
                <a16:creationId xmlns:a16="http://schemas.microsoft.com/office/drawing/2014/main" id="{77330603-1809-8435-D861-E93D5D97D4EB}"/>
              </a:ext>
            </a:extLst>
          </p:cNvPr>
          <p:cNvSpPr>
            <a:spLocks noGrp="1"/>
          </p:cNvSpPr>
          <p:nvPr>
            <p:ph idx="1"/>
          </p:nvPr>
        </p:nvSpPr>
        <p:spPr>
          <a:xfrm>
            <a:off x="275304" y="545038"/>
            <a:ext cx="2192594" cy="760960"/>
          </a:xfrm>
        </p:spPr>
        <p:txBody>
          <a:bodyPr>
            <a:normAutofit fontScale="62500" lnSpcReduction="20000"/>
          </a:bodyPr>
          <a:lstStyle/>
          <a:p>
            <a:pPr marL="514350" indent="-514350">
              <a:buFont typeface="+mj-lt"/>
              <a:buAutoNum type="arabicPeriod"/>
            </a:pPr>
            <a:r>
              <a:rPr lang="en-IN" sz="1400" dirty="0"/>
              <a:t>Create a Database</a:t>
            </a:r>
          </a:p>
          <a:p>
            <a:pPr marL="514350" indent="-514350">
              <a:buFont typeface="+mj-lt"/>
              <a:buAutoNum type="arabicPeriod"/>
            </a:pPr>
            <a:r>
              <a:rPr lang="en-IN" sz="1400" dirty="0"/>
              <a:t>Create a Table</a:t>
            </a:r>
          </a:p>
          <a:p>
            <a:pPr marL="514350" indent="-514350">
              <a:buFont typeface="+mj-lt"/>
              <a:buAutoNum type="arabicPeriod"/>
            </a:pPr>
            <a:r>
              <a:rPr lang="en-IN" sz="1400" dirty="0"/>
              <a:t>Load Data</a:t>
            </a:r>
          </a:p>
        </p:txBody>
      </p:sp>
      <p:sp>
        <p:nvSpPr>
          <p:cNvPr id="8" name="TextBox 7">
            <a:extLst>
              <a:ext uri="{FF2B5EF4-FFF2-40B4-BE49-F238E27FC236}">
                <a16:creationId xmlns:a16="http://schemas.microsoft.com/office/drawing/2014/main" id="{2EB68CD1-9E29-2BEF-15AD-03A323246669}"/>
              </a:ext>
            </a:extLst>
          </p:cNvPr>
          <p:cNvSpPr txBox="1"/>
          <p:nvPr/>
        </p:nvSpPr>
        <p:spPr>
          <a:xfrm>
            <a:off x="-19665" y="1243127"/>
            <a:ext cx="1258531" cy="461665"/>
          </a:xfrm>
          <a:prstGeom prst="rect">
            <a:avLst/>
          </a:prstGeom>
          <a:noFill/>
        </p:spPr>
        <p:txBody>
          <a:bodyPr wrap="square">
            <a:spAutoFit/>
          </a:bodyPr>
          <a:lstStyle/>
          <a:p>
            <a:r>
              <a:rPr lang="en-IN" sz="2400" dirty="0">
                <a:solidFill>
                  <a:schemeClr val="accent2"/>
                </a:solidFill>
              </a:rPr>
              <a:t>Views</a:t>
            </a:r>
          </a:p>
        </p:txBody>
      </p:sp>
      <p:sp>
        <p:nvSpPr>
          <p:cNvPr id="10" name="TextBox 9">
            <a:extLst>
              <a:ext uri="{FF2B5EF4-FFF2-40B4-BE49-F238E27FC236}">
                <a16:creationId xmlns:a16="http://schemas.microsoft.com/office/drawing/2014/main" id="{CBA6A9EB-F4B1-AE51-A75C-F46C4215DF24}"/>
              </a:ext>
            </a:extLst>
          </p:cNvPr>
          <p:cNvSpPr txBox="1"/>
          <p:nvPr/>
        </p:nvSpPr>
        <p:spPr>
          <a:xfrm>
            <a:off x="63910" y="1743514"/>
            <a:ext cx="11960942" cy="923330"/>
          </a:xfrm>
          <a:prstGeom prst="rect">
            <a:avLst/>
          </a:prstGeom>
          <a:noFill/>
        </p:spPr>
        <p:txBody>
          <a:bodyPr wrap="square">
            <a:spAutoFit/>
          </a:bodyPr>
          <a:lstStyle/>
          <a:p>
            <a:pPr marL="0" indent="0">
              <a:buNone/>
            </a:pPr>
            <a:r>
              <a:rPr lang="en-IN" dirty="0"/>
              <a:t> A view is a  virtual table in database that displays data from one or more tables through  a predefined query .</a:t>
            </a:r>
          </a:p>
          <a:p>
            <a:pPr marL="0" indent="0">
              <a:buNone/>
            </a:pPr>
            <a:r>
              <a:rPr lang="en-IN" dirty="0"/>
              <a:t>It does not store the data itself  but provides  a way  to </a:t>
            </a:r>
          </a:p>
          <a:p>
            <a:pPr marL="0" indent="0">
              <a:buNone/>
            </a:pPr>
            <a:r>
              <a:rPr lang="en-IN" dirty="0"/>
              <a:t>Look  at and  interact with the data from  the underlying  tables as  if it is were a regular table.</a:t>
            </a:r>
          </a:p>
        </p:txBody>
      </p:sp>
      <p:sp>
        <p:nvSpPr>
          <p:cNvPr id="12" name="TextBox 11">
            <a:extLst>
              <a:ext uri="{FF2B5EF4-FFF2-40B4-BE49-F238E27FC236}">
                <a16:creationId xmlns:a16="http://schemas.microsoft.com/office/drawing/2014/main" id="{84D9CACA-C5B3-13A8-BD03-0BB36739975D}"/>
              </a:ext>
            </a:extLst>
          </p:cNvPr>
          <p:cNvSpPr txBox="1"/>
          <p:nvPr/>
        </p:nvSpPr>
        <p:spPr>
          <a:xfrm>
            <a:off x="63911" y="2705566"/>
            <a:ext cx="11764296" cy="1477328"/>
          </a:xfrm>
          <a:prstGeom prst="rect">
            <a:avLst/>
          </a:prstGeom>
          <a:noFill/>
        </p:spPr>
        <p:txBody>
          <a:bodyPr wrap="square">
            <a:spAutoFit/>
          </a:bodyPr>
          <a:lstStyle/>
          <a:p>
            <a:pPr algn="l" fontAlgn="base"/>
            <a:r>
              <a:rPr lang="en-US" b="1" u="sng" dirty="0">
                <a:solidFill>
                  <a:schemeClr val="accent2"/>
                </a:solidFill>
                <a:effectLst/>
                <a:latin typeface="inherit"/>
              </a:rPr>
              <a:t>STEP 1 - ETL Process in SQL Server</a:t>
            </a:r>
            <a:endParaRPr lang="en-US" dirty="0">
              <a:solidFill>
                <a:schemeClr val="accent2"/>
              </a:solidFill>
              <a:effectLst/>
              <a:latin typeface="var(--ricos-custom-p-font-family,unset)"/>
            </a:endParaRPr>
          </a:p>
          <a:p>
            <a:pPr algn="l" fontAlgn="base"/>
            <a:r>
              <a:rPr lang="en-US" dirty="0">
                <a:effectLst/>
                <a:latin typeface="var(--ricos-custom-p-font-family,unset)"/>
              </a:rPr>
              <a:t> </a:t>
            </a:r>
          </a:p>
          <a:p>
            <a:pPr algn="l" fontAlgn="base"/>
            <a:r>
              <a:rPr lang="en-US" dirty="0">
                <a:effectLst/>
                <a:latin typeface="var(--ricos-custom-p-font-family,unset)"/>
              </a:rPr>
              <a:t>So the first step in churn analysis is to load the data from our source file. For this purpose we will be using Microsoft SQL server because it is a widely used solution across the industry and also because a full-fledged Database System is better at handling recurring data loads and maintaining data integrity compared to an excel file.</a:t>
            </a:r>
          </a:p>
        </p:txBody>
      </p:sp>
      <p:sp>
        <p:nvSpPr>
          <p:cNvPr id="14" name="TextBox 13">
            <a:extLst>
              <a:ext uri="{FF2B5EF4-FFF2-40B4-BE49-F238E27FC236}">
                <a16:creationId xmlns:a16="http://schemas.microsoft.com/office/drawing/2014/main" id="{11C8D395-6985-C1D9-617C-F75AB1492F9B}"/>
              </a:ext>
            </a:extLst>
          </p:cNvPr>
          <p:cNvSpPr txBox="1"/>
          <p:nvPr/>
        </p:nvSpPr>
        <p:spPr>
          <a:xfrm>
            <a:off x="63910" y="4611617"/>
            <a:ext cx="11552904" cy="1477328"/>
          </a:xfrm>
          <a:prstGeom prst="rect">
            <a:avLst/>
          </a:prstGeom>
          <a:noFill/>
        </p:spPr>
        <p:txBody>
          <a:bodyPr wrap="square">
            <a:spAutoFit/>
          </a:bodyPr>
          <a:lstStyle/>
          <a:p>
            <a:pPr algn="l" fontAlgn="base"/>
            <a:r>
              <a:rPr lang="en-US" b="1" dirty="0">
                <a:solidFill>
                  <a:schemeClr val="accent2"/>
                </a:solidFill>
                <a:effectLst/>
                <a:latin typeface="var(--ricos-custom-p-font-family,unset)"/>
              </a:rPr>
              <a:t>Download SSMS</a:t>
            </a:r>
            <a:endParaRPr lang="en-US" dirty="0">
              <a:solidFill>
                <a:schemeClr val="accent2"/>
              </a:solidFill>
              <a:effectLst/>
              <a:latin typeface="var(--ricos-custom-p-font-family,unset)"/>
            </a:endParaRPr>
          </a:p>
          <a:p>
            <a:pPr algn="l" fontAlgn="base"/>
            <a:r>
              <a:rPr lang="en-US" dirty="0">
                <a:effectLst/>
                <a:latin typeface="var(--ricos-custom-p-font-family,unset)"/>
              </a:rPr>
              <a:t>In order for us to run our </a:t>
            </a:r>
            <a:r>
              <a:rPr lang="en-US" dirty="0" err="1">
                <a:effectLst/>
                <a:latin typeface="var(--ricos-custom-p-font-family,unset)"/>
              </a:rPr>
              <a:t>sql</a:t>
            </a:r>
            <a:r>
              <a:rPr lang="en-US" dirty="0">
                <a:effectLst/>
                <a:latin typeface="var(--ricos-custom-p-font-family,unset)"/>
              </a:rPr>
              <a:t> queries Microsoft provides us with GUI interface which is known as </a:t>
            </a:r>
            <a:r>
              <a:rPr lang="en-US" b="1" dirty="0">
                <a:solidFill>
                  <a:schemeClr val="accent2"/>
                </a:solidFill>
                <a:effectLst/>
                <a:latin typeface="var(--ricos-custom-p-font-family,unset)"/>
              </a:rPr>
              <a:t>SQL Server Management Studio</a:t>
            </a:r>
            <a:r>
              <a:rPr lang="en-US" dirty="0">
                <a:solidFill>
                  <a:schemeClr val="accent2"/>
                </a:solidFill>
                <a:effectLst/>
                <a:latin typeface="var(--ricos-custom-p-font-family,unset)"/>
              </a:rPr>
              <a:t>. </a:t>
            </a:r>
            <a:r>
              <a:rPr lang="en-US" dirty="0">
                <a:effectLst/>
                <a:latin typeface="var(--ricos-custom-p-font-family,unset)"/>
              </a:rPr>
              <a:t>You can download the latest version from the link provided below.</a:t>
            </a:r>
          </a:p>
          <a:p>
            <a:pPr algn="l" fontAlgn="base"/>
            <a:r>
              <a:rPr lang="en-US" dirty="0">
                <a:effectLst/>
                <a:latin typeface="var(--ricos-custom-link-font-family,unset)"/>
                <a:hlinkClick r:id="rId2"/>
              </a:rPr>
              <a:t>https://learn.microsoft.com/en-us/sql/ssms/download-sql-server-management-studio-ssms?view=sql-server-ver16</a:t>
            </a:r>
            <a:endParaRPr lang="en-US" dirty="0">
              <a:effectLst/>
              <a:latin typeface="var(--ricos-custom-p-font-family,unset)"/>
            </a:endParaRPr>
          </a:p>
          <a:p>
            <a:pPr algn="l" fontAlgn="base"/>
            <a:r>
              <a:rPr lang="en-US" dirty="0">
                <a:effectLst/>
                <a:latin typeface="var(--ricos-custom-p-font-family,unset)"/>
              </a:rPr>
              <a:t> </a:t>
            </a:r>
          </a:p>
        </p:txBody>
      </p:sp>
    </p:spTree>
    <p:extLst>
      <p:ext uri="{BB962C8B-B14F-4D97-AF65-F5344CB8AC3E}">
        <p14:creationId xmlns:p14="http://schemas.microsoft.com/office/powerpoint/2010/main" val="109449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8537BC-608A-A9F1-0EEC-EEED0CCF2B2A}"/>
              </a:ext>
            </a:extLst>
          </p:cNvPr>
          <p:cNvSpPr txBox="1"/>
          <p:nvPr/>
        </p:nvSpPr>
        <p:spPr>
          <a:xfrm>
            <a:off x="68827" y="140079"/>
            <a:ext cx="11956023" cy="3970318"/>
          </a:xfrm>
          <a:prstGeom prst="rect">
            <a:avLst/>
          </a:prstGeom>
          <a:noFill/>
        </p:spPr>
        <p:txBody>
          <a:bodyPr wrap="square">
            <a:spAutoFit/>
          </a:bodyPr>
          <a:lstStyle/>
          <a:p>
            <a:pPr algn="l" fontAlgn="base"/>
            <a:r>
              <a:rPr lang="en-US" b="1" dirty="0">
                <a:solidFill>
                  <a:schemeClr val="accent2"/>
                </a:solidFill>
                <a:effectLst/>
                <a:latin typeface="var(--ricos-custom-p-font-family,unset)"/>
              </a:rPr>
              <a:t>Creating Database</a:t>
            </a:r>
            <a:endParaRPr lang="en-US" dirty="0">
              <a:solidFill>
                <a:schemeClr val="accent2"/>
              </a:solidFill>
              <a:effectLst/>
              <a:latin typeface="var(--ricos-custom-p-font-family,unset)"/>
            </a:endParaRPr>
          </a:p>
          <a:p>
            <a:pPr algn="l" fontAlgn="base"/>
            <a:r>
              <a:rPr lang="en-US" dirty="0">
                <a:effectLst/>
                <a:latin typeface="inherit"/>
              </a:rPr>
              <a:t>After installation, you will land on the following screen. Do remember to copy paste the </a:t>
            </a:r>
            <a:r>
              <a:rPr lang="en-US" b="1" dirty="0">
                <a:effectLst/>
                <a:latin typeface="inherit"/>
              </a:rPr>
              <a:t>server name</a:t>
            </a:r>
            <a:r>
              <a:rPr lang="en-US" dirty="0">
                <a:effectLst/>
                <a:latin typeface="inherit"/>
              </a:rPr>
              <a:t> somewhere because we will need this at a later stage. Also enable the checkbox which says </a:t>
            </a:r>
            <a:r>
              <a:rPr lang="en-US" b="1" dirty="0">
                <a:effectLst/>
                <a:latin typeface="inherit"/>
              </a:rPr>
              <a:t>“Trust Server Certificate”</a:t>
            </a:r>
            <a:r>
              <a:rPr lang="en-US" dirty="0">
                <a:effectLst/>
                <a:latin typeface="inherit"/>
              </a:rPr>
              <a:t> and then click on Connect</a:t>
            </a:r>
            <a:endParaRPr lang="en-US" dirty="0">
              <a:effectLst/>
              <a:latin typeface="var(--ricos-custom-p-font-family,unset)"/>
            </a:endParaRPr>
          </a:p>
          <a:p>
            <a:pPr algn="l" fontAlgn="base"/>
            <a:br>
              <a:rPr lang="en-US" dirty="0">
                <a:effectLst/>
                <a:latin typeface="var(--ricos-custom-p-font-family,unset)"/>
              </a:rPr>
            </a:br>
            <a:endParaRPr lang="en-US" dirty="0">
              <a:effectLst/>
              <a:latin typeface="var(--ricos-custom-p-font-family,unset)"/>
            </a:endParaRPr>
          </a:p>
          <a:p>
            <a:pPr algn="l" fontAlgn="base"/>
            <a:r>
              <a:rPr lang="en-US" dirty="0">
                <a:effectLst/>
                <a:latin typeface="inherit"/>
              </a:rPr>
              <a:t>Once connected, click on NEW QUERY button at the top ribbon and then write below query. This will create a new Database named </a:t>
            </a:r>
            <a:r>
              <a:rPr lang="en-US" dirty="0" err="1">
                <a:effectLst/>
                <a:latin typeface="inherit"/>
              </a:rPr>
              <a:t>db_Churn</a:t>
            </a:r>
            <a:endParaRPr lang="en-US" dirty="0">
              <a:effectLst/>
              <a:latin typeface="var(--ricos-custom-p-font-family,unset)"/>
            </a:endParaRPr>
          </a:p>
          <a:p>
            <a:pPr algn="l" fontAlgn="base"/>
            <a:r>
              <a:rPr lang="en-US" b="1" dirty="0">
                <a:solidFill>
                  <a:srgbClr val="5A82F1"/>
                </a:solidFill>
                <a:effectLst/>
                <a:latin typeface="inherit"/>
              </a:rPr>
              <a:t>CREATE DATABASE </a:t>
            </a:r>
            <a:r>
              <a:rPr lang="en-US" b="1" dirty="0" err="1">
                <a:solidFill>
                  <a:srgbClr val="5A82F1"/>
                </a:solidFill>
                <a:effectLst/>
                <a:latin typeface="inherit"/>
              </a:rPr>
              <a:t>db_Churn</a:t>
            </a:r>
            <a:endParaRPr lang="en-US" dirty="0">
              <a:effectLst/>
              <a:latin typeface="var(--ricos-custom-p-font-family,unset)"/>
            </a:endParaRPr>
          </a:p>
          <a:p>
            <a:pPr algn="l" fontAlgn="base"/>
            <a:r>
              <a:rPr lang="en-US" b="1" dirty="0">
                <a:effectLst/>
                <a:latin typeface="var(--ricos-custom-p-font-family,unset)"/>
              </a:rPr>
              <a:t> </a:t>
            </a:r>
            <a:endParaRPr lang="en-US" dirty="0">
              <a:effectLst/>
              <a:latin typeface="var(--ricos-custom-p-font-family,unset)"/>
            </a:endParaRPr>
          </a:p>
          <a:p>
            <a:pPr algn="l" fontAlgn="base"/>
            <a:r>
              <a:rPr lang="en-US" b="1" dirty="0">
                <a:effectLst/>
                <a:latin typeface="var(--ricos-custom-p-font-family,unset)"/>
              </a:rPr>
              <a:t>Import csv into SQL server staging table – Import Wizard</a:t>
            </a:r>
            <a:endParaRPr lang="en-US" dirty="0">
              <a:effectLst/>
              <a:latin typeface="var(--ricos-custom-p-font-family,unset)"/>
            </a:endParaRPr>
          </a:p>
          <a:p>
            <a:pPr algn="l" fontAlgn="base"/>
            <a:r>
              <a:rPr lang="en-US" dirty="0">
                <a:effectLst/>
                <a:latin typeface="inherit"/>
              </a:rPr>
              <a:t>Right click on the newly created database in the explorer window and then go to </a:t>
            </a:r>
            <a:endParaRPr lang="en-US" dirty="0">
              <a:effectLst/>
              <a:latin typeface="var(--ricos-custom-p-font-family,unset)"/>
            </a:endParaRPr>
          </a:p>
          <a:p>
            <a:pPr algn="l" fontAlgn="base"/>
            <a:r>
              <a:rPr lang="en-US" b="1" dirty="0">
                <a:effectLst/>
                <a:latin typeface="inherit"/>
              </a:rPr>
              <a:t>Task &gt;&gt; Import &gt;&gt; Flat file &gt;&gt; Browse CSV file</a:t>
            </a:r>
            <a:endParaRPr lang="en-US" dirty="0">
              <a:effectLst/>
              <a:latin typeface="var(--ricos-custom-p-font-family,unset)"/>
            </a:endParaRPr>
          </a:p>
          <a:p>
            <a:br>
              <a:rPr lang="en-US" dirty="0">
                <a:effectLst/>
                <a:latin typeface="var(--ricos-custom-p-font-family,unset)"/>
              </a:rPr>
            </a:br>
            <a:endParaRPr lang="en-IN" dirty="0"/>
          </a:p>
        </p:txBody>
      </p:sp>
      <p:sp>
        <p:nvSpPr>
          <p:cNvPr id="7" name="TextBox 6">
            <a:extLst>
              <a:ext uri="{FF2B5EF4-FFF2-40B4-BE49-F238E27FC236}">
                <a16:creationId xmlns:a16="http://schemas.microsoft.com/office/drawing/2014/main" id="{C136976B-AA9C-377D-D58F-A125693E1177}"/>
              </a:ext>
            </a:extLst>
          </p:cNvPr>
          <p:cNvSpPr txBox="1"/>
          <p:nvPr/>
        </p:nvSpPr>
        <p:spPr>
          <a:xfrm>
            <a:off x="68827" y="4503174"/>
            <a:ext cx="11621728" cy="1477328"/>
          </a:xfrm>
          <a:prstGeom prst="rect">
            <a:avLst/>
          </a:prstGeom>
          <a:noFill/>
        </p:spPr>
        <p:txBody>
          <a:bodyPr wrap="square">
            <a:spAutoFit/>
          </a:bodyPr>
          <a:lstStyle/>
          <a:p>
            <a:pPr algn="l" fontAlgn="base"/>
            <a:r>
              <a:rPr lang="en-US" dirty="0">
                <a:effectLst/>
                <a:latin typeface="inherit"/>
              </a:rPr>
              <a:t>Remember to add </a:t>
            </a:r>
            <a:r>
              <a:rPr lang="en-US" dirty="0" err="1">
                <a:effectLst/>
                <a:latin typeface="inherit"/>
              </a:rPr>
              <a:t>customerId</a:t>
            </a:r>
            <a:r>
              <a:rPr lang="en-US" dirty="0">
                <a:effectLst/>
                <a:latin typeface="inherit"/>
              </a:rPr>
              <a:t> as primary key and allow nulls for all remaining columns. This is done to avoid any errors while data load. Also make sure to change the datatype where it say </a:t>
            </a:r>
            <a:r>
              <a:rPr lang="en-US" b="1" dirty="0">
                <a:effectLst/>
                <a:latin typeface="inherit"/>
              </a:rPr>
              <a:t>Bit</a:t>
            </a:r>
            <a:r>
              <a:rPr lang="en-US" dirty="0">
                <a:effectLst/>
                <a:latin typeface="inherit"/>
              </a:rPr>
              <a:t> to </a:t>
            </a:r>
            <a:r>
              <a:rPr lang="en-US" b="1" dirty="0">
                <a:effectLst/>
                <a:latin typeface="inherit"/>
              </a:rPr>
              <a:t>Varchar(50). </a:t>
            </a:r>
            <a:r>
              <a:rPr lang="en-US" dirty="0">
                <a:effectLst/>
                <a:latin typeface="inherit"/>
              </a:rPr>
              <a:t>We are doing this because while using import wizard I faced issues with the BIT data type, however Varchar(50) works fine.</a:t>
            </a:r>
            <a:endParaRPr lang="en-US" dirty="0">
              <a:effectLst/>
              <a:latin typeface="var(--ricos-custom-p-font-family,unset)"/>
            </a:endParaRPr>
          </a:p>
          <a:p>
            <a:br>
              <a:rPr lang="en-US" dirty="0">
                <a:effectLst/>
                <a:latin typeface="var(--ricos-custom-p-font-family,unset)"/>
              </a:rPr>
            </a:br>
            <a:endParaRPr lang="en-IN" dirty="0"/>
          </a:p>
        </p:txBody>
      </p:sp>
      <p:sp>
        <p:nvSpPr>
          <p:cNvPr id="8" name="TextBox 7">
            <a:extLst>
              <a:ext uri="{FF2B5EF4-FFF2-40B4-BE49-F238E27FC236}">
                <a16:creationId xmlns:a16="http://schemas.microsoft.com/office/drawing/2014/main" id="{4850F21D-25A7-AAFE-3492-1E25A7666B74}"/>
              </a:ext>
            </a:extLst>
          </p:cNvPr>
          <p:cNvSpPr txBox="1"/>
          <p:nvPr/>
        </p:nvSpPr>
        <p:spPr>
          <a:xfrm>
            <a:off x="235976" y="3847073"/>
            <a:ext cx="1052050" cy="461665"/>
          </a:xfrm>
          <a:prstGeom prst="rect">
            <a:avLst/>
          </a:prstGeom>
          <a:noFill/>
        </p:spPr>
        <p:txBody>
          <a:bodyPr wrap="square" rtlCol="0">
            <a:spAutoFit/>
          </a:bodyPr>
          <a:lstStyle/>
          <a:p>
            <a:r>
              <a:rPr lang="en-IN" sz="2400" b="1" dirty="0">
                <a:solidFill>
                  <a:schemeClr val="accent2"/>
                </a:solidFill>
              </a:rPr>
              <a:t>Note:</a:t>
            </a:r>
          </a:p>
        </p:txBody>
      </p:sp>
    </p:spTree>
    <p:extLst>
      <p:ext uri="{BB962C8B-B14F-4D97-AF65-F5344CB8AC3E}">
        <p14:creationId xmlns:p14="http://schemas.microsoft.com/office/powerpoint/2010/main" val="29319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4D2A08A-E71A-17B5-93E9-C134874A4627}"/>
              </a:ext>
            </a:extLst>
          </p:cNvPr>
          <p:cNvSpPr txBox="1"/>
          <p:nvPr/>
        </p:nvSpPr>
        <p:spPr>
          <a:xfrm>
            <a:off x="98324" y="236588"/>
            <a:ext cx="11906864" cy="5909310"/>
          </a:xfrm>
          <a:prstGeom prst="rect">
            <a:avLst/>
          </a:prstGeom>
          <a:noFill/>
        </p:spPr>
        <p:txBody>
          <a:bodyPr wrap="square">
            <a:spAutoFit/>
          </a:bodyPr>
          <a:lstStyle/>
          <a:p>
            <a:pPr algn="l" fontAlgn="base"/>
            <a:r>
              <a:rPr lang="en-US" b="1" i="0" dirty="0">
                <a:solidFill>
                  <a:schemeClr val="accent2"/>
                </a:solidFill>
                <a:effectLst/>
                <a:latin typeface="var(--ricos-custom-p-font-family,unset)"/>
              </a:rPr>
              <a:t>Data Exploration – Check Distinct Values</a:t>
            </a:r>
            <a:endParaRPr lang="en-US" b="0" i="0" dirty="0">
              <a:solidFill>
                <a:schemeClr val="accent2"/>
              </a:solidFill>
              <a:effectLst/>
              <a:latin typeface="var(--ricos-custom-p-font-family,unset)"/>
            </a:endParaRPr>
          </a:p>
          <a:p>
            <a:pPr algn="l" fontAlgn="base"/>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0000FF"/>
                </a:solidFill>
                <a:effectLst/>
                <a:latin typeface="inherit"/>
              </a:rPr>
              <a:t>Gender</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Gender</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TotalCount</a:t>
            </a:r>
            <a:r>
              <a:rPr lang="en-US" b="0" i="0" dirty="0">
                <a:solidFill>
                  <a:srgbClr val="80808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Gender</a:t>
            </a:r>
            <a:r>
              <a:rPr lang="en-US" b="0" i="0" dirty="0">
                <a:solidFill>
                  <a:srgbClr val="808080"/>
                </a:solidFill>
                <a:effectLst/>
                <a:latin typeface="inherit"/>
              </a:rPr>
              <a:t>)</a:t>
            </a:r>
            <a:r>
              <a:rPr lang="en-US" b="0" i="0" dirty="0">
                <a:solidFill>
                  <a:srgbClr val="000000"/>
                </a:solidFill>
                <a:effectLst/>
                <a:latin typeface="inherit"/>
              </a:rPr>
              <a:t> </a:t>
            </a:r>
            <a:r>
              <a:rPr lang="en-US" b="0" i="1" dirty="0">
                <a:solidFill>
                  <a:srgbClr val="000000"/>
                </a:solidFill>
                <a:effectLst/>
                <a:latin typeface="inherit"/>
              </a:rPr>
              <a:t> 1.0 </a:t>
            </a:r>
            <a:r>
              <a:rPr lang="en-US" b="0" i="1" dirty="0">
                <a:solidFill>
                  <a:srgbClr val="808080"/>
                </a:solidFill>
                <a:effectLst/>
                <a:latin typeface="inherit"/>
              </a:rPr>
              <a:t>/</a:t>
            </a:r>
            <a:r>
              <a:rPr lang="en-US" b="0" i="1" dirty="0">
                <a:solidFill>
                  <a:srgbClr val="0000FF"/>
                </a:solidFill>
                <a:effectLst/>
                <a:latin typeface="inherit"/>
              </a:rPr>
              <a:t> </a:t>
            </a:r>
            <a:r>
              <a:rPr lang="en-US" b="0" i="1" dirty="0">
                <a:solidFill>
                  <a:srgbClr val="808080"/>
                </a:solidFill>
                <a:effectLst/>
                <a:latin typeface="inherit"/>
              </a:rPr>
              <a:t>(</a:t>
            </a:r>
            <a:r>
              <a:rPr lang="en-US" b="0" i="1" dirty="0">
                <a:solidFill>
                  <a:srgbClr val="0000FF"/>
                </a:solidFill>
                <a:effectLst/>
                <a:latin typeface="inherit"/>
              </a:rPr>
              <a:t>Select</a:t>
            </a:r>
            <a:r>
              <a:rPr lang="en-US" b="0" i="1" dirty="0">
                <a:solidFill>
                  <a:srgbClr val="000000"/>
                </a:solidFill>
                <a:effectLst/>
                <a:latin typeface="inherit"/>
              </a:rPr>
              <a:t> </a:t>
            </a:r>
            <a:r>
              <a:rPr lang="en-US" b="0" i="1" dirty="0">
                <a:solidFill>
                  <a:srgbClr val="FF00FF"/>
                </a:solidFill>
                <a:effectLst/>
                <a:latin typeface="inherit"/>
              </a:rPr>
              <a:t>Count</a:t>
            </a:r>
            <a:r>
              <a:rPr lang="en-US" b="0" i="1" dirty="0">
                <a:solidFill>
                  <a:srgbClr val="808080"/>
                </a:solidFill>
                <a:effectLst/>
                <a:latin typeface="inherit"/>
              </a:rPr>
              <a: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 db.</a:t>
            </a:r>
            <a:r>
              <a:rPr lang="en-US" b="0" i="0" dirty="0">
                <a:solidFill>
                  <a:srgbClr val="000000"/>
                </a:solidFill>
                <a:effectLst/>
                <a:latin typeface="inherit"/>
              </a:rPr>
              <a:t> </a:t>
            </a:r>
            <a:r>
              <a:rPr lang="en-US" dirty="0" err="1">
                <a:solidFill>
                  <a:srgbClr val="000000"/>
                </a:solidFill>
                <a:latin typeface="inherit"/>
              </a:rPr>
              <a:t>churn_Data</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a:solidFill>
                  <a:srgbClr val="0000FF"/>
                </a:solidFill>
                <a:effectLst/>
                <a:latin typeface="inherit"/>
              </a:rPr>
              <a:t>Percentage</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from</a:t>
            </a:r>
            <a:r>
              <a:rPr lang="en-US" b="0" i="0" dirty="0">
                <a:solidFill>
                  <a:srgbClr val="000000"/>
                </a:solidFill>
                <a:effectLst/>
                <a:latin typeface="inherit"/>
              </a:rPr>
              <a:t> </a:t>
            </a:r>
            <a:r>
              <a:rPr lang="en-US" b="0" i="0" dirty="0" err="1">
                <a:solidFill>
                  <a:srgbClr val="000000"/>
                </a:solidFill>
                <a:effectLst/>
                <a:latin typeface="inherit"/>
              </a:rPr>
              <a:t>db.churn_Data</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Group</a:t>
            </a:r>
            <a:r>
              <a:rPr lang="en-US" b="0" i="0" dirty="0">
                <a:solidFill>
                  <a:srgbClr val="000000"/>
                </a:solidFill>
                <a:effectLst/>
                <a:latin typeface="inherit"/>
              </a:rPr>
              <a:t> </a:t>
            </a:r>
            <a:r>
              <a:rPr lang="en-US" b="0" i="0" dirty="0">
                <a:solidFill>
                  <a:srgbClr val="0000FF"/>
                </a:solidFill>
                <a:effectLst/>
                <a:latin typeface="inherit"/>
              </a:rPr>
              <a:t>by</a:t>
            </a:r>
            <a:r>
              <a:rPr lang="en-US" b="0" i="0" dirty="0">
                <a:solidFill>
                  <a:srgbClr val="000000"/>
                </a:solidFill>
                <a:effectLst/>
                <a:latin typeface="inherit"/>
              </a:rPr>
              <a:t> </a:t>
            </a:r>
            <a:r>
              <a:rPr lang="en-US" b="0" i="0" dirty="0">
                <a:solidFill>
                  <a:srgbClr val="0000FF"/>
                </a:solidFill>
                <a:effectLst/>
                <a:latin typeface="inherit"/>
              </a:rPr>
              <a:t>Gender</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0000FF"/>
                </a:solidFill>
                <a:effectLst/>
                <a:latin typeface="inherit"/>
              </a:rPr>
              <a:t>Contract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Contract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TotalCount</a:t>
            </a:r>
            <a:r>
              <a:rPr lang="en-US" b="0" i="0" dirty="0">
                <a:solidFill>
                  <a:srgbClr val="80808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Contract</a:t>
            </a:r>
            <a:r>
              <a:rPr lang="en-US" b="0" i="0" dirty="0">
                <a:solidFill>
                  <a:srgbClr val="808080"/>
                </a:solidFill>
                <a:effectLst/>
                <a:latin typeface="inherit"/>
              </a:rPr>
              <a:t>)</a:t>
            </a:r>
            <a:r>
              <a:rPr lang="en-US" b="0" i="0" dirty="0">
                <a:solidFill>
                  <a:srgbClr val="000000"/>
                </a:solidFill>
                <a:effectLst/>
                <a:latin typeface="inherit"/>
              </a:rPr>
              <a:t> </a:t>
            </a:r>
            <a:r>
              <a:rPr lang="en-US" b="0" i="1" dirty="0">
                <a:solidFill>
                  <a:srgbClr val="000000"/>
                </a:solidFill>
                <a:effectLst/>
                <a:latin typeface="inherit"/>
              </a:rPr>
              <a:t> 1.0 </a:t>
            </a:r>
            <a:r>
              <a:rPr lang="en-US" b="0" i="1" dirty="0">
                <a:solidFill>
                  <a:srgbClr val="808080"/>
                </a:solidFill>
                <a:effectLst/>
                <a:latin typeface="inherit"/>
              </a:rPr>
              <a:t>/</a:t>
            </a:r>
            <a:r>
              <a:rPr lang="en-US" b="0" i="1" dirty="0">
                <a:solidFill>
                  <a:srgbClr val="0000FF"/>
                </a:solidFill>
                <a:effectLst/>
                <a:latin typeface="inherit"/>
              </a:rPr>
              <a:t> </a:t>
            </a:r>
            <a:r>
              <a:rPr lang="en-US" b="0" i="1" dirty="0">
                <a:solidFill>
                  <a:srgbClr val="808080"/>
                </a:solidFill>
                <a:effectLst/>
                <a:latin typeface="inherit"/>
              </a:rPr>
              <a:t>(</a:t>
            </a:r>
            <a:r>
              <a:rPr lang="en-US" b="0" i="1" dirty="0">
                <a:solidFill>
                  <a:srgbClr val="0000FF"/>
                </a:solidFill>
                <a:effectLst/>
                <a:latin typeface="inherit"/>
              </a:rPr>
              <a:t>Select</a:t>
            </a:r>
            <a:r>
              <a:rPr lang="en-US" b="0" i="1" dirty="0">
                <a:solidFill>
                  <a:srgbClr val="000000"/>
                </a:solidFill>
                <a:effectLst/>
                <a:latin typeface="inherit"/>
              </a:rPr>
              <a:t> </a:t>
            </a:r>
            <a:r>
              <a:rPr lang="en-US" b="0" i="1" dirty="0">
                <a:solidFill>
                  <a:srgbClr val="FF00FF"/>
                </a:solidFill>
                <a:effectLst/>
                <a:latin typeface="inherit"/>
              </a:rPr>
              <a:t>Count</a:t>
            </a:r>
            <a:r>
              <a:rPr lang="en-US" b="0" i="1" dirty="0">
                <a:solidFill>
                  <a:srgbClr val="808080"/>
                </a:solidFill>
                <a:effectLst/>
                <a:latin typeface="inherit"/>
              </a:rPr>
              <a: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a:t>
            </a:r>
            <a:r>
              <a:rPr lang="en-US" b="0" i="0" dirty="0">
                <a:solidFill>
                  <a:srgbClr val="000000"/>
                </a:solidFill>
                <a:effectLst/>
                <a:latin typeface="inherit"/>
              </a:rPr>
              <a:t> </a:t>
            </a:r>
            <a:r>
              <a:rPr lang="en-US" dirty="0">
                <a:solidFill>
                  <a:srgbClr val="000000"/>
                </a:solidFill>
                <a:latin typeface="inherit"/>
              </a:rPr>
              <a:t> </a:t>
            </a:r>
            <a:r>
              <a:rPr lang="en-US" dirty="0" err="1">
                <a:solidFill>
                  <a:srgbClr val="000000"/>
                </a:solidFill>
                <a:latin typeface="inherit"/>
              </a:rPr>
              <a:t>churn_Data</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a:solidFill>
                  <a:srgbClr val="0000FF"/>
                </a:solidFill>
                <a:effectLst/>
                <a:latin typeface="inherit"/>
              </a:rPr>
              <a:t>Percentage</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from</a:t>
            </a:r>
            <a:r>
              <a:rPr lang="en-US" b="0" i="0" dirty="0">
                <a:solidFill>
                  <a:srgbClr val="000000"/>
                </a:solidFill>
                <a:effectLst/>
                <a:latin typeface="inherit"/>
              </a:rPr>
              <a:t> </a:t>
            </a:r>
            <a:r>
              <a:rPr lang="en-US" dirty="0">
                <a:solidFill>
                  <a:srgbClr val="000000"/>
                </a:solidFill>
                <a:latin typeface="inherit"/>
              </a:rPr>
              <a:t> </a:t>
            </a:r>
            <a:r>
              <a:rPr lang="en-US" dirty="0" err="1">
                <a:solidFill>
                  <a:srgbClr val="000000"/>
                </a:solidFill>
                <a:latin typeface="inherit"/>
              </a:rPr>
              <a:t>churn_Data</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Group</a:t>
            </a:r>
            <a:r>
              <a:rPr lang="en-US" b="0" i="0" dirty="0">
                <a:solidFill>
                  <a:srgbClr val="000000"/>
                </a:solidFill>
                <a:effectLst/>
                <a:latin typeface="inherit"/>
              </a:rPr>
              <a:t> </a:t>
            </a:r>
            <a:r>
              <a:rPr lang="en-US" b="0" i="0" dirty="0">
                <a:solidFill>
                  <a:srgbClr val="0000FF"/>
                </a:solidFill>
                <a:effectLst/>
                <a:latin typeface="inherit"/>
              </a:rPr>
              <a:t>by</a:t>
            </a:r>
            <a:r>
              <a:rPr lang="en-US" b="0" i="0" dirty="0">
                <a:solidFill>
                  <a:srgbClr val="000000"/>
                </a:solidFill>
                <a:effectLst/>
                <a:latin typeface="inherit"/>
              </a:rPr>
              <a:t> </a:t>
            </a:r>
            <a:r>
              <a:rPr lang="en-US" b="0" i="0" dirty="0">
                <a:solidFill>
                  <a:srgbClr val="0000FF"/>
                </a:solidFill>
                <a:effectLst/>
                <a:latin typeface="inherit"/>
              </a:rPr>
              <a:t>Contract</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SELECT</a:t>
            </a:r>
            <a:r>
              <a:rPr lang="en-US" b="0" i="0" dirty="0">
                <a:solidFill>
                  <a:srgbClr val="000000"/>
                </a:solidFill>
                <a:effectLst/>
                <a:latin typeface="inherit"/>
              </a:rPr>
              <a:t> </a:t>
            </a:r>
            <a:r>
              <a:rPr lang="en-US" b="0" i="0" dirty="0" err="1">
                <a:solidFill>
                  <a:srgbClr val="000000"/>
                </a:solidFill>
                <a:effectLst/>
                <a:latin typeface="inherit"/>
              </a:rPr>
              <a:t>Customer_Status</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FF"/>
                </a:solidFill>
                <a:effectLst/>
                <a:latin typeface="inherit"/>
              </a:rPr>
              <a:t>Count</a:t>
            </a:r>
            <a:r>
              <a:rPr lang="en-US" b="0" i="0" dirty="0">
                <a:solidFill>
                  <a:srgbClr val="808080"/>
                </a:solidFill>
                <a:effectLst/>
                <a:latin typeface="inherit"/>
              </a:rPr>
              <a:t>(</a:t>
            </a:r>
            <a:r>
              <a:rPr lang="en-US" b="0" i="0" dirty="0" err="1">
                <a:solidFill>
                  <a:srgbClr val="000000"/>
                </a:solidFill>
                <a:effectLst/>
                <a:latin typeface="inherit"/>
              </a:rPr>
              <a:t>Customer_Status</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TotalCount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FF"/>
                </a:solidFill>
                <a:effectLst/>
                <a:latin typeface="inherit"/>
              </a:rPr>
              <a:t>Sum</a:t>
            </a:r>
            <a:r>
              <a:rPr lang="en-US" b="0" i="0" dirty="0">
                <a:solidFill>
                  <a:srgbClr val="808080"/>
                </a:solidFill>
                <a:effectLst/>
                <a:latin typeface="inherit"/>
              </a:rPr>
              <a:t>(</a:t>
            </a:r>
            <a:r>
              <a:rPr lang="en-US" b="0" i="0" dirty="0" err="1">
                <a:solidFill>
                  <a:srgbClr val="000000"/>
                </a:solidFill>
                <a:effectLst/>
                <a:latin typeface="inherit"/>
              </a:rPr>
              <a:t>Total_Revenue</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TotalRev</a:t>
            </a:r>
            <a:r>
              <a:rPr lang="en-US" b="0" i="0" dirty="0">
                <a:solidFill>
                  <a:srgbClr val="80808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FF00FF"/>
                </a:solidFill>
                <a:effectLst/>
                <a:latin typeface="inherit"/>
              </a:rPr>
              <a:t>Sum</a:t>
            </a:r>
            <a:r>
              <a:rPr lang="en-US" b="0" i="0" dirty="0">
                <a:solidFill>
                  <a:srgbClr val="808080"/>
                </a:solidFill>
                <a:effectLst/>
                <a:latin typeface="inherit"/>
              </a:rPr>
              <a:t>(</a:t>
            </a:r>
            <a:r>
              <a:rPr lang="en-US" b="0" i="0" dirty="0" err="1">
                <a:solidFill>
                  <a:srgbClr val="000000"/>
                </a:solidFill>
                <a:effectLst/>
                <a:latin typeface="inherit"/>
              </a:rPr>
              <a:t>Total_Revenue</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808080"/>
                </a:solidFill>
                <a:effectLst/>
                <a:latin typeface="inherit"/>
              </a:rPr>
              <a:t>/</a:t>
            </a:r>
            <a:r>
              <a:rPr lang="en-US" b="0" i="0" dirty="0">
                <a:solidFill>
                  <a:srgbClr val="0000FF"/>
                </a:solidFill>
                <a:effectLst/>
                <a:latin typeface="inherit"/>
              </a:rPr>
              <a:t> </a:t>
            </a:r>
            <a:r>
              <a:rPr lang="en-US" b="0" i="0" dirty="0">
                <a:solidFill>
                  <a:srgbClr val="808080"/>
                </a:solidFill>
                <a:effectLst/>
                <a:latin typeface="inherit"/>
              </a:rPr>
              <a:t>(</a:t>
            </a:r>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FF00FF"/>
                </a:solidFill>
                <a:effectLst/>
                <a:latin typeface="inherit"/>
              </a:rPr>
              <a:t>sum</a:t>
            </a:r>
            <a:r>
              <a:rPr lang="en-US" b="0" i="0" dirty="0">
                <a:solidFill>
                  <a:srgbClr val="808080"/>
                </a:solidFill>
                <a:effectLst/>
                <a:latin typeface="inherit"/>
              </a:rPr>
              <a:t>(</a:t>
            </a:r>
            <a:r>
              <a:rPr lang="en-US" b="0" i="0" dirty="0" err="1">
                <a:solidFill>
                  <a:srgbClr val="000000"/>
                </a:solidFill>
                <a:effectLst/>
                <a:latin typeface="inherit"/>
              </a:rPr>
              <a:t>Total_Revenue</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a:t>
            </a:r>
            <a:r>
              <a:rPr lang="en-US" b="0" i="0" dirty="0">
                <a:solidFill>
                  <a:srgbClr val="000000"/>
                </a:solidFill>
                <a:effectLst/>
                <a:latin typeface="inherit"/>
              </a:rPr>
              <a:t> </a:t>
            </a:r>
            <a:r>
              <a:rPr lang="en-US" b="0" i="0" dirty="0" err="1">
                <a:solidFill>
                  <a:srgbClr val="000000"/>
                </a:solidFill>
                <a:effectLst/>
                <a:latin typeface="inherit"/>
              </a:rPr>
              <a:t>stg_Churn</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808080"/>
                </a:solidFill>
                <a:effectLst/>
                <a:latin typeface="inherit"/>
              </a:rPr>
              <a:t>*</a:t>
            </a:r>
            <a:r>
              <a:rPr lang="en-US" b="0" i="0" dirty="0">
                <a:solidFill>
                  <a:srgbClr val="000000"/>
                </a:solidFill>
                <a:effectLst/>
                <a:latin typeface="inherit"/>
              </a:rPr>
              <a:t> 100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RevPercentage</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from</a:t>
            </a:r>
            <a:r>
              <a:rPr lang="en-US" b="0" i="0" dirty="0">
                <a:solidFill>
                  <a:srgbClr val="000000"/>
                </a:solidFill>
                <a:effectLst/>
                <a:latin typeface="inherit"/>
              </a:rPr>
              <a:t> </a:t>
            </a:r>
            <a:r>
              <a:rPr lang="en-US" dirty="0">
                <a:solidFill>
                  <a:srgbClr val="000000"/>
                </a:solidFill>
                <a:latin typeface="inherit"/>
              </a:rPr>
              <a:t> </a:t>
            </a:r>
            <a:r>
              <a:rPr lang="en-US" dirty="0" err="1">
                <a:solidFill>
                  <a:srgbClr val="000000"/>
                </a:solidFill>
                <a:latin typeface="inherit"/>
              </a:rPr>
              <a:t>churn_Data</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Group</a:t>
            </a:r>
            <a:r>
              <a:rPr lang="en-US" b="0" i="0" dirty="0">
                <a:solidFill>
                  <a:srgbClr val="000000"/>
                </a:solidFill>
                <a:effectLst/>
                <a:latin typeface="inherit"/>
              </a:rPr>
              <a:t> </a:t>
            </a:r>
            <a:r>
              <a:rPr lang="en-US" b="0" i="0" dirty="0">
                <a:solidFill>
                  <a:srgbClr val="0000FF"/>
                </a:solidFill>
                <a:effectLst/>
                <a:latin typeface="inherit"/>
              </a:rPr>
              <a:t>by</a:t>
            </a:r>
            <a:r>
              <a:rPr lang="en-US" b="0" i="0" dirty="0">
                <a:solidFill>
                  <a:srgbClr val="000000"/>
                </a:solidFill>
                <a:effectLst/>
                <a:latin typeface="inherit"/>
              </a:rPr>
              <a:t> </a:t>
            </a:r>
            <a:r>
              <a:rPr lang="en-US" b="0" i="0" dirty="0" err="1">
                <a:solidFill>
                  <a:srgbClr val="000000"/>
                </a:solidFill>
                <a:effectLst/>
                <a:latin typeface="inherit"/>
              </a:rPr>
              <a:t>Customer_Status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0000FF"/>
                </a:solidFill>
                <a:effectLst/>
                <a:latin typeface="inherit"/>
              </a:rPr>
              <a:t>State</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State</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err="1">
                <a:solidFill>
                  <a:srgbClr val="000000"/>
                </a:solidFill>
                <a:effectLst/>
                <a:latin typeface="inherit"/>
              </a:rPr>
              <a:t>TotalCount</a:t>
            </a:r>
            <a:r>
              <a:rPr lang="en-US" b="0" i="0" dirty="0">
                <a:solidFill>
                  <a:srgbClr val="80808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FF00FF"/>
                </a:solidFill>
                <a:effectLst/>
                <a:latin typeface="inherit"/>
              </a:rPr>
              <a:t>Count</a:t>
            </a:r>
            <a:r>
              <a:rPr lang="en-US" b="0" i="0" dirty="0">
                <a:solidFill>
                  <a:srgbClr val="808080"/>
                </a:solidFill>
                <a:effectLst/>
                <a:latin typeface="inherit"/>
              </a:rPr>
              <a:t>(</a:t>
            </a:r>
            <a:r>
              <a:rPr lang="en-US" b="0" i="0" dirty="0">
                <a:solidFill>
                  <a:srgbClr val="0000FF"/>
                </a:solidFill>
                <a:effectLst/>
                <a:latin typeface="inherit"/>
              </a:rPr>
              <a:t>State</a:t>
            </a:r>
            <a:r>
              <a:rPr lang="en-US" b="0" i="0" dirty="0">
                <a:solidFill>
                  <a:srgbClr val="808080"/>
                </a:solidFill>
                <a:effectLst/>
                <a:latin typeface="inherit"/>
              </a:rPr>
              <a:t>)</a:t>
            </a:r>
            <a:r>
              <a:rPr lang="en-US" b="0" i="0" dirty="0">
                <a:solidFill>
                  <a:srgbClr val="000000"/>
                </a:solidFill>
                <a:effectLst/>
                <a:latin typeface="inherit"/>
              </a:rPr>
              <a:t> </a:t>
            </a:r>
            <a:r>
              <a:rPr lang="en-US" b="0" i="1" dirty="0">
                <a:solidFill>
                  <a:srgbClr val="000000"/>
                </a:solidFill>
                <a:effectLst/>
                <a:latin typeface="inherit"/>
              </a:rPr>
              <a:t> 1.0 </a:t>
            </a:r>
            <a:r>
              <a:rPr lang="en-US" b="0" i="1" dirty="0">
                <a:solidFill>
                  <a:srgbClr val="808080"/>
                </a:solidFill>
                <a:effectLst/>
                <a:latin typeface="inherit"/>
              </a:rPr>
              <a:t>/</a:t>
            </a:r>
            <a:r>
              <a:rPr lang="en-US" b="0" i="1" dirty="0">
                <a:solidFill>
                  <a:srgbClr val="0000FF"/>
                </a:solidFill>
                <a:effectLst/>
                <a:latin typeface="inherit"/>
              </a:rPr>
              <a:t> </a:t>
            </a:r>
            <a:r>
              <a:rPr lang="en-US" b="0" i="1" dirty="0">
                <a:solidFill>
                  <a:srgbClr val="808080"/>
                </a:solidFill>
                <a:effectLst/>
                <a:latin typeface="inherit"/>
              </a:rPr>
              <a:t>(</a:t>
            </a:r>
            <a:r>
              <a:rPr lang="en-US" b="0" i="1" dirty="0">
                <a:solidFill>
                  <a:srgbClr val="0000FF"/>
                </a:solidFill>
                <a:effectLst/>
                <a:latin typeface="inherit"/>
              </a:rPr>
              <a:t>Select</a:t>
            </a:r>
            <a:r>
              <a:rPr lang="en-US" b="0" i="1" dirty="0">
                <a:solidFill>
                  <a:srgbClr val="000000"/>
                </a:solidFill>
                <a:effectLst/>
                <a:latin typeface="inherit"/>
              </a:rPr>
              <a:t> </a:t>
            </a:r>
            <a:r>
              <a:rPr lang="en-US" b="0" i="1" dirty="0">
                <a:solidFill>
                  <a:srgbClr val="FF00FF"/>
                </a:solidFill>
                <a:effectLst/>
                <a:latin typeface="inherit"/>
              </a:rPr>
              <a:t>Count</a:t>
            </a:r>
            <a:r>
              <a:rPr lang="en-US" b="0" i="1" dirty="0">
                <a:solidFill>
                  <a:srgbClr val="808080"/>
                </a:solidFill>
                <a:effectLst/>
                <a:latin typeface="inherit"/>
              </a:rPr>
              <a:t>(</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a:t>
            </a:r>
            <a:r>
              <a:rPr lang="en-US" b="0" i="0" dirty="0">
                <a:solidFill>
                  <a:srgbClr val="000000"/>
                </a:solidFill>
                <a:effectLst/>
                <a:latin typeface="inherit"/>
              </a:rPr>
              <a:t> </a:t>
            </a:r>
            <a:r>
              <a:rPr lang="en-US" b="0" i="0" dirty="0" err="1">
                <a:solidFill>
                  <a:srgbClr val="000000"/>
                </a:solidFill>
                <a:effectLst/>
                <a:latin typeface="inherit"/>
              </a:rPr>
              <a:t>stg_Churn</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as</a:t>
            </a:r>
            <a:r>
              <a:rPr lang="en-US" b="0" i="0" dirty="0">
                <a:solidFill>
                  <a:srgbClr val="000000"/>
                </a:solidFill>
                <a:effectLst/>
                <a:latin typeface="inherit"/>
              </a:rPr>
              <a:t> </a:t>
            </a:r>
            <a:r>
              <a:rPr lang="en-US" b="0" i="0" dirty="0">
                <a:solidFill>
                  <a:srgbClr val="0000FF"/>
                </a:solidFill>
                <a:effectLst/>
                <a:latin typeface="inherit"/>
              </a:rPr>
              <a:t>Percentage</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from</a:t>
            </a:r>
            <a:r>
              <a:rPr lang="en-US" b="0" i="0" dirty="0">
                <a:solidFill>
                  <a:srgbClr val="000000"/>
                </a:solidFill>
                <a:effectLst/>
                <a:latin typeface="inherit"/>
              </a:rPr>
              <a:t> </a:t>
            </a:r>
            <a:r>
              <a:rPr lang="en-US" dirty="0">
                <a:solidFill>
                  <a:srgbClr val="000000"/>
                </a:solidFill>
                <a:latin typeface="inherit"/>
              </a:rPr>
              <a:t> </a:t>
            </a:r>
            <a:r>
              <a:rPr lang="en-US" dirty="0" err="1">
                <a:solidFill>
                  <a:srgbClr val="000000"/>
                </a:solidFill>
                <a:latin typeface="inherit"/>
              </a:rPr>
              <a:t>churn_Data</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Group</a:t>
            </a:r>
            <a:r>
              <a:rPr lang="en-US" b="0" i="0" dirty="0">
                <a:solidFill>
                  <a:srgbClr val="000000"/>
                </a:solidFill>
                <a:effectLst/>
                <a:latin typeface="inherit"/>
              </a:rPr>
              <a:t> </a:t>
            </a:r>
            <a:r>
              <a:rPr lang="en-US" b="0" i="0" dirty="0">
                <a:solidFill>
                  <a:srgbClr val="0000FF"/>
                </a:solidFill>
                <a:effectLst/>
                <a:latin typeface="inherit"/>
              </a:rPr>
              <a:t>by</a:t>
            </a:r>
            <a:r>
              <a:rPr lang="en-US" b="0" i="0" dirty="0">
                <a:solidFill>
                  <a:srgbClr val="000000"/>
                </a:solidFill>
                <a:effectLst/>
                <a:latin typeface="inherit"/>
              </a:rPr>
              <a:t> </a:t>
            </a:r>
            <a:r>
              <a:rPr lang="en-US" b="0" i="0" dirty="0">
                <a:solidFill>
                  <a:srgbClr val="0000FF"/>
                </a:solidFill>
                <a:effectLst/>
                <a:latin typeface="inherit"/>
              </a:rPr>
              <a:t>State</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Order</a:t>
            </a:r>
            <a:r>
              <a:rPr lang="en-US" b="0" i="0" dirty="0">
                <a:solidFill>
                  <a:srgbClr val="000000"/>
                </a:solidFill>
                <a:effectLst/>
                <a:latin typeface="inherit"/>
              </a:rPr>
              <a:t> </a:t>
            </a:r>
            <a:r>
              <a:rPr lang="en-US" b="0" i="0" dirty="0">
                <a:solidFill>
                  <a:srgbClr val="0000FF"/>
                </a:solidFill>
                <a:effectLst/>
                <a:latin typeface="inherit"/>
              </a:rPr>
              <a:t>by</a:t>
            </a:r>
            <a:r>
              <a:rPr lang="en-US" b="0" i="0" dirty="0">
                <a:solidFill>
                  <a:srgbClr val="000000"/>
                </a:solidFill>
                <a:effectLst/>
                <a:latin typeface="inherit"/>
              </a:rPr>
              <a:t> </a:t>
            </a:r>
            <a:r>
              <a:rPr lang="en-US" b="0" i="0" dirty="0">
                <a:solidFill>
                  <a:srgbClr val="0000FF"/>
                </a:solidFill>
                <a:effectLst/>
                <a:latin typeface="inherit"/>
              </a:rPr>
              <a:t>Percentage</a:t>
            </a:r>
            <a:r>
              <a:rPr lang="en-US" b="0" i="0" dirty="0">
                <a:solidFill>
                  <a:srgbClr val="000000"/>
                </a:solidFill>
                <a:effectLst/>
                <a:latin typeface="inherit"/>
              </a:rPr>
              <a:t> </a:t>
            </a:r>
            <a:r>
              <a:rPr lang="en-US" b="0" i="0" dirty="0">
                <a:solidFill>
                  <a:srgbClr val="0000FF"/>
                </a:solidFill>
                <a:effectLst/>
                <a:latin typeface="inherit"/>
              </a:rPr>
              <a:t>desc</a:t>
            </a:r>
            <a:endParaRPr lang="en-US" b="0" i="0" dirty="0">
              <a:solidFill>
                <a:srgbClr val="000000"/>
              </a:solidFill>
              <a:effectLst/>
              <a:latin typeface="var(--ricos-custom-p-font-family,unset)"/>
            </a:endParaRPr>
          </a:p>
        </p:txBody>
      </p:sp>
    </p:spTree>
    <p:extLst>
      <p:ext uri="{BB962C8B-B14F-4D97-AF65-F5344CB8AC3E}">
        <p14:creationId xmlns:p14="http://schemas.microsoft.com/office/powerpoint/2010/main" val="299822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7B391-EBFE-F5A0-4F37-66E9CB175058}"/>
              </a:ext>
            </a:extLst>
          </p:cNvPr>
          <p:cNvSpPr txBox="1"/>
          <p:nvPr/>
        </p:nvSpPr>
        <p:spPr>
          <a:xfrm>
            <a:off x="0" y="0"/>
            <a:ext cx="12192000" cy="6555641"/>
          </a:xfrm>
          <a:prstGeom prst="rect">
            <a:avLst/>
          </a:prstGeom>
          <a:noFill/>
        </p:spPr>
        <p:txBody>
          <a:bodyPr wrap="square">
            <a:spAutoFit/>
          </a:bodyPr>
          <a:lstStyle/>
          <a:p>
            <a:pPr algn="l" fontAlgn="base"/>
            <a:r>
              <a:rPr lang="en-US" sz="1200" i="0" dirty="0">
                <a:solidFill>
                  <a:schemeClr val="accent2"/>
                </a:solidFill>
                <a:effectLst/>
                <a:latin typeface="var(--ricos-custom-p-font-family,unset)"/>
              </a:rPr>
              <a:t>Data Exploration – Check Nulls</a:t>
            </a:r>
          </a:p>
          <a:p>
            <a:pPr algn="l" fontAlgn="base"/>
            <a:r>
              <a:rPr lang="en-US" sz="1200" b="0" i="0" dirty="0">
                <a:solidFill>
                  <a:srgbClr val="0000FF"/>
                </a:solidFill>
                <a:effectLst/>
                <a:latin typeface="inherit"/>
              </a:rPr>
              <a:t>SELECT</a:t>
            </a:r>
            <a:r>
              <a:rPr lang="en-US" sz="1200" b="0" i="0" dirty="0">
                <a:solidFill>
                  <a:srgbClr val="000000"/>
                </a:solidFill>
                <a:effectLst/>
                <a:latin typeface="inherit"/>
              </a:rPr>
              <a:t> </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Customer_ID</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Customer_ID_Null_Count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Gender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Gender_Null_Count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Age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Age_Null_Count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Married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Married_Null_Count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a:solidFill>
                  <a:srgbClr val="0000FF"/>
                </a:solidFill>
                <a:effectLst/>
                <a:latin typeface="inherit"/>
              </a:rPr>
              <a:t>State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State_Null_Count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Number_of_Referrals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Number_of_Referrals_Null_Count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Tenure_in_Months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Tenure_in_Months_Null_Count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Value_Deal</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Value_Deal_Null_Count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Phone_Service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Phone_Service_Null_Count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Multiple_Lines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Multiple_Lines_Null_Count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Internet_Service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Internet_Service_Null_Count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Internet_Type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Internet_Type_Null_Count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Online_Security</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Online_Security_Null_Count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Online_Backup</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Online_Backup_Null_Count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Device_Protection_Plan</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Device_Protection_Plan_Null_Count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Premium_Support</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Premium_Support_Null_Count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Streaming_TV</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Streaming_TV_Null_Count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Streaming_Movies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Streaming_Movies_Null_Count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Streaming_Music</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Streaming_Music_Null_Count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Unlimited_Data</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Unlimited_Data_Null_Count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a:solidFill>
                  <a:srgbClr val="0000FF"/>
                </a:solidFill>
                <a:effectLst/>
                <a:latin typeface="inherit"/>
              </a:rPr>
              <a:t>Contract</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Contract_Null_Count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Paperless_Billing</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Paperless_Billing_Null_Count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Payment_Method</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Payment_Method_Null_Count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Monthly_Charge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Monthly_Charge_Null_Count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Total_Charges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Total_Charges_Null_Count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Total_Refunds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Total_Refunds_Null_Count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Total_Extra_Data_Charges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Total_Extra_Data_Charges_Null_Count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Total_Long_Distance_Charges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Total_Long_Distance_Charges_Null_Count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Total_Revenue</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Total_Revenue_Null_Count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Customer_Status</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Customer_Status_Null_Count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Churn_Category</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Churn_Category_Null_Count</a:t>
            </a:r>
            <a:r>
              <a:rPr lang="en-US" sz="1200" b="0" i="0" dirty="0">
                <a:solidFill>
                  <a:srgbClr val="808080"/>
                </a:solidFill>
                <a:effectLst/>
                <a:latin typeface="inherit"/>
              </a:rPr>
              <a:t>,</a:t>
            </a:r>
            <a:endParaRPr lang="en-US" sz="1200" b="0" i="0" dirty="0">
              <a:solidFill>
                <a:srgbClr val="000000"/>
              </a:solidFill>
              <a:effectLst/>
              <a:latin typeface="var(--ricos-custom-p-font-family,unset)"/>
            </a:endParaRPr>
          </a:p>
          <a:p>
            <a:pPr algn="l" fontAlgn="base"/>
            <a:r>
              <a:rPr lang="en-US" sz="1200" b="0" i="0" dirty="0">
                <a:solidFill>
                  <a:srgbClr val="000000"/>
                </a:solidFill>
                <a:effectLst/>
                <a:latin typeface="inherit"/>
              </a:rPr>
              <a:t>    </a:t>
            </a:r>
            <a:r>
              <a:rPr lang="en-US" sz="1200" b="0" i="0" dirty="0">
                <a:solidFill>
                  <a:srgbClr val="FF00FF"/>
                </a:solidFill>
                <a:effectLst/>
                <a:latin typeface="inherit"/>
              </a:rPr>
              <a:t>SUM</a:t>
            </a:r>
            <a:r>
              <a:rPr lang="en-US" sz="1200" b="0" i="0" dirty="0">
                <a:solidFill>
                  <a:srgbClr val="808080"/>
                </a:solidFill>
                <a:effectLst/>
                <a:latin typeface="inherit"/>
              </a:rPr>
              <a:t>(</a:t>
            </a:r>
            <a:r>
              <a:rPr lang="en-US" sz="1200" b="0" i="0" dirty="0">
                <a:solidFill>
                  <a:srgbClr val="0000FF"/>
                </a:solidFill>
                <a:effectLst/>
                <a:latin typeface="inherit"/>
              </a:rPr>
              <a:t>CASE</a:t>
            </a:r>
            <a:r>
              <a:rPr lang="en-US" sz="1200" b="0" i="0" dirty="0">
                <a:solidFill>
                  <a:srgbClr val="000000"/>
                </a:solidFill>
                <a:effectLst/>
                <a:latin typeface="inherit"/>
              </a:rPr>
              <a:t> </a:t>
            </a:r>
            <a:r>
              <a:rPr lang="en-US" sz="1200" b="0" i="0" dirty="0">
                <a:solidFill>
                  <a:srgbClr val="0000FF"/>
                </a:solidFill>
                <a:effectLst/>
                <a:latin typeface="inherit"/>
              </a:rPr>
              <a:t>WHEN</a:t>
            </a:r>
            <a:r>
              <a:rPr lang="en-US" sz="1200" b="0" i="0" dirty="0">
                <a:solidFill>
                  <a:srgbClr val="000000"/>
                </a:solidFill>
                <a:effectLst/>
                <a:latin typeface="inherit"/>
              </a:rPr>
              <a:t> </a:t>
            </a:r>
            <a:r>
              <a:rPr lang="en-US" sz="1200" b="0" i="0" dirty="0" err="1">
                <a:solidFill>
                  <a:srgbClr val="000000"/>
                </a:solidFill>
                <a:effectLst/>
                <a:latin typeface="inherit"/>
              </a:rPr>
              <a:t>Churn_Reason</a:t>
            </a:r>
            <a:r>
              <a:rPr lang="en-US" sz="1200" b="0" i="0" dirty="0">
                <a:solidFill>
                  <a:srgbClr val="000000"/>
                </a:solidFill>
                <a:effectLst/>
                <a:latin typeface="inherit"/>
              </a:rPr>
              <a:t> </a:t>
            </a:r>
            <a:r>
              <a:rPr lang="en-US" sz="1200" b="0" i="0" dirty="0">
                <a:solidFill>
                  <a:srgbClr val="808080"/>
                </a:solidFill>
                <a:effectLst/>
                <a:latin typeface="inherit"/>
              </a:rPr>
              <a:t>IS</a:t>
            </a:r>
            <a:r>
              <a:rPr lang="en-US" sz="1200" b="0" i="0" dirty="0">
                <a:solidFill>
                  <a:srgbClr val="000000"/>
                </a:solidFill>
                <a:effectLst/>
                <a:latin typeface="inherit"/>
              </a:rPr>
              <a:t> </a:t>
            </a:r>
            <a:r>
              <a:rPr lang="en-US" sz="1200" b="0" i="0" dirty="0">
                <a:solidFill>
                  <a:srgbClr val="808080"/>
                </a:solidFill>
                <a:effectLst/>
                <a:latin typeface="inherit"/>
              </a:rPr>
              <a:t>NULL</a:t>
            </a:r>
            <a:r>
              <a:rPr lang="en-US" sz="1200" b="0" i="0" dirty="0">
                <a:solidFill>
                  <a:srgbClr val="000000"/>
                </a:solidFill>
                <a:effectLst/>
                <a:latin typeface="inherit"/>
              </a:rPr>
              <a:t> </a:t>
            </a:r>
            <a:r>
              <a:rPr lang="en-US" sz="1200" b="0" i="0" dirty="0">
                <a:solidFill>
                  <a:srgbClr val="0000FF"/>
                </a:solidFill>
                <a:effectLst/>
                <a:latin typeface="inherit"/>
              </a:rPr>
              <a:t>THEN</a:t>
            </a:r>
            <a:r>
              <a:rPr lang="en-US" sz="1200" b="0" i="0" dirty="0">
                <a:solidFill>
                  <a:srgbClr val="000000"/>
                </a:solidFill>
                <a:effectLst/>
                <a:latin typeface="inherit"/>
              </a:rPr>
              <a:t> 1 </a:t>
            </a:r>
            <a:r>
              <a:rPr lang="en-US" sz="1200" b="0" i="0" dirty="0">
                <a:solidFill>
                  <a:srgbClr val="0000FF"/>
                </a:solidFill>
                <a:effectLst/>
                <a:latin typeface="inherit"/>
              </a:rPr>
              <a:t>ELSE</a:t>
            </a:r>
            <a:r>
              <a:rPr lang="en-US" sz="1200" b="0" i="0" dirty="0">
                <a:solidFill>
                  <a:srgbClr val="000000"/>
                </a:solidFill>
                <a:effectLst/>
                <a:latin typeface="inherit"/>
              </a:rPr>
              <a:t> 0 </a:t>
            </a:r>
            <a:r>
              <a:rPr lang="en-US" sz="1200" b="0" i="0" dirty="0">
                <a:solidFill>
                  <a:srgbClr val="0000FF"/>
                </a:solidFill>
                <a:effectLst/>
                <a:latin typeface="inherit"/>
              </a:rPr>
              <a:t>END</a:t>
            </a:r>
            <a:r>
              <a:rPr lang="en-US" sz="1200" b="0" i="0" dirty="0">
                <a:solidFill>
                  <a:srgbClr val="808080"/>
                </a:solidFill>
                <a:effectLst/>
                <a:latin typeface="inherit"/>
              </a:rPr>
              <a:t>)</a:t>
            </a:r>
            <a:r>
              <a:rPr lang="en-US" sz="1200" b="0" i="0" dirty="0">
                <a:solidFill>
                  <a:srgbClr val="000000"/>
                </a:solidFill>
                <a:effectLst/>
                <a:latin typeface="inherit"/>
              </a:rPr>
              <a:t> </a:t>
            </a:r>
            <a:r>
              <a:rPr lang="en-US" sz="1200" b="0" i="0" dirty="0">
                <a:solidFill>
                  <a:srgbClr val="0000FF"/>
                </a:solidFill>
                <a:effectLst/>
                <a:latin typeface="inherit"/>
              </a:rPr>
              <a:t>AS</a:t>
            </a:r>
            <a:r>
              <a:rPr lang="en-US" sz="1200" b="0" i="0" dirty="0">
                <a:solidFill>
                  <a:srgbClr val="000000"/>
                </a:solidFill>
                <a:effectLst/>
                <a:latin typeface="inherit"/>
              </a:rPr>
              <a:t> </a:t>
            </a:r>
            <a:r>
              <a:rPr lang="en-US" sz="1200" b="0" i="0" dirty="0" err="1">
                <a:solidFill>
                  <a:srgbClr val="000000"/>
                </a:solidFill>
                <a:effectLst/>
                <a:latin typeface="inherit"/>
              </a:rPr>
              <a:t>Churn_Reason_Null_Count</a:t>
            </a:r>
            <a:endParaRPr lang="en-US" sz="1200" b="0" i="0" dirty="0">
              <a:solidFill>
                <a:srgbClr val="000000"/>
              </a:solidFill>
              <a:effectLst/>
              <a:latin typeface="var(--ricos-custom-p-font-family,unset)"/>
            </a:endParaRPr>
          </a:p>
          <a:p>
            <a:pPr algn="l" fontAlgn="base"/>
            <a:r>
              <a:rPr lang="en-US" sz="1200" b="0" i="0" dirty="0">
                <a:solidFill>
                  <a:srgbClr val="0000FF"/>
                </a:solidFill>
                <a:effectLst/>
                <a:latin typeface="inherit"/>
              </a:rPr>
              <a:t>FROM</a:t>
            </a:r>
            <a:r>
              <a:rPr lang="en-US" sz="1200" b="0" i="0" dirty="0">
                <a:solidFill>
                  <a:srgbClr val="000000"/>
                </a:solidFill>
                <a:effectLst/>
                <a:latin typeface="inherit"/>
              </a:rPr>
              <a:t>  </a:t>
            </a:r>
            <a:r>
              <a:rPr lang="en-US" sz="1200" b="0" i="0" dirty="0" err="1">
                <a:solidFill>
                  <a:srgbClr val="000000"/>
                </a:solidFill>
                <a:effectLst/>
                <a:latin typeface="inherit"/>
              </a:rPr>
              <a:t>churn_Data</a:t>
            </a:r>
            <a:r>
              <a:rPr lang="en-US" sz="1200" b="0" i="0" dirty="0">
                <a:solidFill>
                  <a:srgbClr val="000000"/>
                </a:solidFill>
                <a:effectLst/>
                <a:latin typeface="inherit"/>
              </a:rPr>
              <a:t>;</a:t>
            </a:r>
            <a:endParaRPr lang="en-US" sz="1200" b="0" i="0" dirty="0">
              <a:solidFill>
                <a:srgbClr val="000000"/>
              </a:solidFill>
              <a:effectLst/>
              <a:latin typeface="var(--ricos-custom-p-font-family,unset)"/>
            </a:endParaRPr>
          </a:p>
        </p:txBody>
      </p:sp>
    </p:spTree>
    <p:extLst>
      <p:ext uri="{BB962C8B-B14F-4D97-AF65-F5344CB8AC3E}">
        <p14:creationId xmlns:p14="http://schemas.microsoft.com/office/powerpoint/2010/main" val="373824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1E7BD5-8EA7-098D-0CBE-E2AC896F4EC6}"/>
              </a:ext>
            </a:extLst>
          </p:cNvPr>
          <p:cNvSpPr txBox="1"/>
          <p:nvPr/>
        </p:nvSpPr>
        <p:spPr>
          <a:xfrm>
            <a:off x="0" y="112707"/>
            <a:ext cx="11002297" cy="6632585"/>
          </a:xfrm>
          <a:prstGeom prst="rect">
            <a:avLst/>
          </a:prstGeom>
          <a:noFill/>
        </p:spPr>
        <p:txBody>
          <a:bodyPr wrap="square">
            <a:spAutoFit/>
          </a:bodyPr>
          <a:lstStyle/>
          <a:p>
            <a:pPr algn="l" fontAlgn="base"/>
            <a:r>
              <a:rPr lang="en-US" b="1" i="0" dirty="0">
                <a:solidFill>
                  <a:schemeClr val="accent2"/>
                </a:solidFill>
                <a:effectLst/>
                <a:latin typeface="var(--ricos-custom-p-font-family,unset)"/>
              </a:rPr>
              <a:t>Remove null and insert the new data into Prod table</a:t>
            </a:r>
            <a:endParaRPr lang="en-US" b="0" i="0" dirty="0">
              <a:solidFill>
                <a:schemeClr val="accent2"/>
              </a:solidFill>
              <a:effectLst/>
              <a:latin typeface="var(--ricos-custom-p-font-family,unset)"/>
            </a:endParaRPr>
          </a:p>
          <a:p>
            <a:pPr algn="l" fontAlgn="base"/>
            <a:r>
              <a:rPr lang="en-US" sz="1100" b="0" i="0" dirty="0">
                <a:solidFill>
                  <a:srgbClr val="0000FF"/>
                </a:solidFill>
                <a:effectLst/>
                <a:latin typeface="inherit"/>
              </a:rPr>
              <a:t>SELECT</a:t>
            </a:r>
            <a:r>
              <a:rPr lang="en-US" sz="1100" b="0" i="0" dirty="0">
                <a:solidFill>
                  <a:srgbClr val="000000"/>
                </a:solidFill>
                <a:effectLst/>
                <a:latin typeface="inherit"/>
              </a:rPr>
              <a:t> </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Customer_ID</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Gender</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Age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Married</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0000FF"/>
                </a:solidFill>
                <a:effectLst/>
                <a:latin typeface="inherit"/>
              </a:rPr>
              <a:t>State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Number_of_Referrals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Tenure_in_Months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Value_Deal</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'None'</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Value_Deal</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Phone_Service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Multiple_Lines</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Multiple_Lines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Internet_Service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Internet_Type</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'None'</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Internet_Type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Online_Security</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Online_Security</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Online_Backup</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Online_Backup</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Device_Protection_Plan</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Device_Protection_Plan</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Premium_Support</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Premium_Support</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Streaming_TV</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Streaming_TV</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Streaming_Movies</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Streaming_Movies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Streaming_Music</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Streaming_Music</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Unlimited_Data</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'No'</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Unlimited_Data</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0000FF"/>
                </a:solidFill>
                <a:effectLst/>
                <a:latin typeface="inherit"/>
              </a:rPr>
              <a:t>Contract</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Paperless_Billing</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Payment_Method</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Monthly_Charge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Total_Charges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Total_Refunds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Total_Extra_Data_Charges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Total_Long_Distance_Charges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Total_Revenue</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err="1">
                <a:solidFill>
                  <a:srgbClr val="000000"/>
                </a:solidFill>
                <a:effectLst/>
                <a:latin typeface="inherit"/>
              </a:rPr>
              <a:t>Customer_Status</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Churn_Category</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'Others'</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Churn_Category</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r>
              <a:rPr lang="en-US" sz="1100" b="0" i="0" dirty="0">
                <a:solidFill>
                  <a:srgbClr val="FF00FF"/>
                </a:solidFill>
                <a:effectLst/>
                <a:latin typeface="inherit"/>
              </a:rPr>
              <a:t>ISNULL</a:t>
            </a:r>
            <a:r>
              <a:rPr lang="en-US" sz="1100" b="0" i="0" dirty="0">
                <a:solidFill>
                  <a:srgbClr val="808080"/>
                </a:solidFill>
                <a:effectLst/>
                <a:latin typeface="inherit"/>
              </a:rPr>
              <a:t>(</a:t>
            </a:r>
            <a:r>
              <a:rPr lang="en-US" sz="1100" b="0" i="0" dirty="0" err="1">
                <a:solidFill>
                  <a:srgbClr val="000000"/>
                </a:solidFill>
                <a:effectLst/>
                <a:latin typeface="inherit"/>
              </a:rPr>
              <a:t>Churn_Reason</a:t>
            </a:r>
            <a:r>
              <a:rPr lang="en-US" sz="1100" b="0" i="0" dirty="0">
                <a:solidFill>
                  <a:srgbClr val="000000"/>
                </a:solidFill>
                <a:effectLst/>
                <a:latin typeface="inherit"/>
              </a:rPr>
              <a:t> </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FF0000"/>
                </a:solidFill>
                <a:effectLst/>
                <a:latin typeface="inherit"/>
              </a:rPr>
              <a:t>'Others'</a:t>
            </a:r>
            <a:r>
              <a:rPr lang="en-US" sz="1100" b="0" i="0" dirty="0">
                <a:solidFill>
                  <a:srgbClr val="808080"/>
                </a:solidFill>
                <a:effectLst/>
                <a:latin typeface="inherit"/>
              </a:rPr>
              <a:t>)</a:t>
            </a:r>
            <a:r>
              <a:rPr lang="en-US" sz="1100" b="0" i="0" dirty="0">
                <a:solidFill>
                  <a:srgbClr val="000000"/>
                </a:solidFill>
                <a:effectLst/>
                <a:latin typeface="inherit"/>
              </a:rPr>
              <a:t> </a:t>
            </a:r>
            <a:r>
              <a:rPr lang="en-US" sz="1100" b="0" i="0" dirty="0">
                <a:solidFill>
                  <a:srgbClr val="0000FF"/>
                </a:solidFill>
                <a:effectLst/>
                <a:latin typeface="inherit"/>
              </a:rPr>
              <a:t>AS</a:t>
            </a:r>
            <a:r>
              <a:rPr lang="en-US" sz="1100" b="0" i="0" dirty="0">
                <a:solidFill>
                  <a:srgbClr val="000000"/>
                </a:solidFill>
                <a:effectLst/>
                <a:latin typeface="inherit"/>
              </a:rPr>
              <a:t> </a:t>
            </a:r>
            <a:r>
              <a:rPr lang="en-US" sz="1100" b="0" i="0" dirty="0" err="1">
                <a:solidFill>
                  <a:srgbClr val="000000"/>
                </a:solidFill>
                <a:effectLst/>
                <a:latin typeface="inherit"/>
              </a:rPr>
              <a:t>Churn_Reason</a:t>
            </a:r>
            <a:endParaRPr lang="en-US" sz="1100" b="0" i="0" dirty="0">
              <a:solidFill>
                <a:srgbClr val="000000"/>
              </a:solidFill>
              <a:effectLst/>
              <a:latin typeface="var(--ricos-custom-p-font-family,unset)"/>
            </a:endParaRPr>
          </a:p>
          <a:p>
            <a:pPr algn="l" fontAlgn="base"/>
            <a:r>
              <a:rPr lang="en-US" sz="1100" b="0" i="0" dirty="0">
                <a:solidFill>
                  <a:srgbClr val="000000"/>
                </a:solidFill>
                <a:effectLst/>
                <a:latin typeface="inherit"/>
              </a:rPr>
              <a:t> </a:t>
            </a:r>
            <a:endParaRPr lang="en-US" sz="1100" b="0" i="0" dirty="0">
              <a:solidFill>
                <a:srgbClr val="000000"/>
              </a:solidFill>
              <a:effectLst/>
              <a:latin typeface="var(--ricos-custom-p-font-family,unset)"/>
            </a:endParaRPr>
          </a:p>
          <a:p>
            <a:pPr algn="l" fontAlgn="base"/>
            <a:r>
              <a:rPr lang="en-US" sz="1100" b="0" i="0" dirty="0">
                <a:solidFill>
                  <a:srgbClr val="0000FF"/>
                </a:solidFill>
                <a:effectLst/>
                <a:latin typeface="inherit"/>
              </a:rPr>
              <a:t>INTO</a:t>
            </a:r>
            <a:r>
              <a:rPr lang="en-US" sz="1100" b="0" i="0" dirty="0">
                <a:solidFill>
                  <a:srgbClr val="000000"/>
                </a:solidFill>
                <a:effectLst/>
                <a:latin typeface="inherit"/>
              </a:rPr>
              <a:t> [</a:t>
            </a:r>
            <a:r>
              <a:rPr lang="en-US" sz="1100" b="0" i="0" dirty="0" err="1">
                <a:solidFill>
                  <a:srgbClr val="000000"/>
                </a:solidFill>
                <a:effectLst/>
                <a:latin typeface="inherit"/>
              </a:rPr>
              <a:t>db_Churn</a:t>
            </a:r>
            <a:r>
              <a:rPr lang="en-US" sz="1100" b="0" i="0" dirty="0">
                <a:solidFill>
                  <a:srgbClr val="000000"/>
                </a:solidFill>
                <a:effectLst/>
                <a:latin typeface="inherit"/>
              </a:rPr>
              <a:t>]</a:t>
            </a:r>
            <a:r>
              <a:rPr lang="en-US" sz="1100" b="0" i="0" dirty="0">
                <a:solidFill>
                  <a:srgbClr val="808080"/>
                </a:solidFill>
                <a:effectLst/>
                <a:latin typeface="inherit"/>
              </a:rPr>
              <a:t>.</a:t>
            </a:r>
            <a:r>
              <a:rPr lang="en-US" sz="1100" b="0" i="0" dirty="0">
                <a:solidFill>
                  <a:srgbClr val="000000"/>
                </a:solidFill>
                <a:effectLst/>
                <a:latin typeface="inherit"/>
              </a:rPr>
              <a:t>[</a:t>
            </a:r>
            <a:r>
              <a:rPr lang="en-US" sz="1100" b="0" i="0" dirty="0" err="1">
                <a:solidFill>
                  <a:srgbClr val="000000"/>
                </a:solidFill>
                <a:effectLst/>
                <a:latin typeface="inherit"/>
              </a:rPr>
              <a:t>dbo</a:t>
            </a:r>
            <a:r>
              <a:rPr lang="en-US" sz="1100" b="0" i="0" dirty="0">
                <a:solidFill>
                  <a:srgbClr val="000000"/>
                </a:solidFill>
                <a:effectLst/>
                <a:latin typeface="inherit"/>
              </a:rPr>
              <a:t>]</a:t>
            </a:r>
            <a:r>
              <a:rPr lang="en-US" sz="1100" b="0" i="0" dirty="0">
                <a:solidFill>
                  <a:srgbClr val="808080"/>
                </a:solidFill>
                <a:effectLst/>
                <a:latin typeface="inherit"/>
              </a:rPr>
              <a:t>.</a:t>
            </a:r>
            <a:r>
              <a:rPr lang="en-US" sz="1100" b="0" i="0" dirty="0">
                <a:solidFill>
                  <a:srgbClr val="000000"/>
                </a:solidFill>
                <a:effectLst/>
                <a:latin typeface="inherit"/>
              </a:rPr>
              <a:t>[</a:t>
            </a:r>
            <a:r>
              <a:rPr lang="en-US" sz="1100" b="0" i="0" dirty="0" err="1">
                <a:solidFill>
                  <a:srgbClr val="000000"/>
                </a:solidFill>
                <a:effectLst/>
                <a:latin typeface="inherit"/>
              </a:rPr>
              <a:t>prod_Churn</a:t>
            </a:r>
            <a:r>
              <a:rPr lang="en-US" sz="1100" b="0" i="0" dirty="0">
                <a:solidFill>
                  <a:srgbClr val="000000"/>
                </a:solidFill>
                <a:effectLst/>
                <a:latin typeface="inherit"/>
              </a:rPr>
              <a:t>]</a:t>
            </a:r>
            <a:endParaRPr lang="en-US" sz="1100" b="0" i="0" dirty="0">
              <a:solidFill>
                <a:srgbClr val="000000"/>
              </a:solidFill>
              <a:effectLst/>
              <a:latin typeface="var(--ricos-custom-p-font-family,unset)"/>
            </a:endParaRPr>
          </a:p>
          <a:p>
            <a:pPr algn="l" fontAlgn="base"/>
            <a:r>
              <a:rPr lang="en-US" sz="1100" b="0" i="0" dirty="0">
                <a:solidFill>
                  <a:srgbClr val="0000FF"/>
                </a:solidFill>
                <a:effectLst/>
                <a:latin typeface="inherit"/>
              </a:rPr>
              <a:t>FROM</a:t>
            </a:r>
            <a:r>
              <a:rPr lang="en-US" sz="1100" b="0" i="0" dirty="0">
                <a:solidFill>
                  <a:srgbClr val="000000"/>
                </a:solidFill>
                <a:effectLst/>
                <a:latin typeface="inherit"/>
              </a:rPr>
              <a:t> [</a:t>
            </a:r>
            <a:r>
              <a:rPr lang="en-US" sz="1100" b="0" i="0" dirty="0" err="1">
                <a:solidFill>
                  <a:srgbClr val="000000"/>
                </a:solidFill>
                <a:effectLst/>
                <a:latin typeface="inherit"/>
              </a:rPr>
              <a:t>db_Churn</a:t>
            </a:r>
            <a:r>
              <a:rPr lang="en-US" sz="1100" b="0" i="0" dirty="0">
                <a:solidFill>
                  <a:srgbClr val="000000"/>
                </a:solidFill>
                <a:effectLst/>
                <a:latin typeface="inherit"/>
              </a:rPr>
              <a:t>]</a:t>
            </a:r>
            <a:r>
              <a:rPr lang="en-US" sz="1100" b="0" i="0" dirty="0">
                <a:solidFill>
                  <a:srgbClr val="808080"/>
                </a:solidFill>
                <a:effectLst/>
                <a:latin typeface="inherit"/>
              </a:rPr>
              <a:t>.</a:t>
            </a:r>
            <a:r>
              <a:rPr lang="en-US" sz="1100" b="0" i="0" dirty="0">
                <a:solidFill>
                  <a:srgbClr val="000000"/>
                </a:solidFill>
                <a:effectLst/>
                <a:latin typeface="inherit"/>
              </a:rPr>
              <a:t>[</a:t>
            </a:r>
            <a:r>
              <a:rPr lang="en-US" sz="1100" b="0" i="0" dirty="0" err="1">
                <a:solidFill>
                  <a:srgbClr val="000000"/>
                </a:solidFill>
                <a:effectLst/>
                <a:latin typeface="inherit"/>
              </a:rPr>
              <a:t>dbo</a:t>
            </a:r>
            <a:r>
              <a:rPr lang="en-US" sz="1100" b="0" i="0" dirty="0">
                <a:solidFill>
                  <a:srgbClr val="000000"/>
                </a:solidFill>
                <a:effectLst/>
                <a:latin typeface="inherit"/>
              </a:rPr>
              <a:t>]</a:t>
            </a:r>
            <a:r>
              <a:rPr lang="en-US" sz="1100" b="0" i="0" dirty="0">
                <a:solidFill>
                  <a:srgbClr val="808080"/>
                </a:solidFill>
                <a:effectLst/>
                <a:latin typeface="inherit"/>
              </a:rPr>
              <a:t>.</a:t>
            </a:r>
            <a:r>
              <a:rPr lang="en-US" sz="1100" b="0" i="0" dirty="0">
                <a:solidFill>
                  <a:srgbClr val="000000"/>
                </a:solidFill>
                <a:effectLst/>
                <a:latin typeface="inherit"/>
              </a:rPr>
              <a:t>[</a:t>
            </a:r>
            <a:r>
              <a:rPr lang="en-US" sz="1100" b="0" i="0" dirty="0" err="1">
                <a:solidFill>
                  <a:srgbClr val="000000"/>
                </a:solidFill>
                <a:effectLst/>
                <a:latin typeface="inherit"/>
              </a:rPr>
              <a:t>stg_Churn</a:t>
            </a:r>
            <a:r>
              <a:rPr lang="en-US" sz="1100" b="0" i="0" dirty="0">
                <a:solidFill>
                  <a:srgbClr val="000000"/>
                </a:solidFill>
                <a:effectLst/>
                <a:latin typeface="inherit"/>
              </a:rPr>
              <a:t>]</a:t>
            </a:r>
            <a:r>
              <a:rPr lang="en-US" sz="1100" b="0" i="0" dirty="0">
                <a:solidFill>
                  <a:srgbClr val="808080"/>
                </a:solidFill>
                <a:effectLst/>
                <a:latin typeface="inherit"/>
              </a:rPr>
              <a:t>;</a:t>
            </a:r>
            <a:endParaRPr lang="en-US" sz="1100" b="0" i="0" dirty="0">
              <a:solidFill>
                <a:srgbClr val="000000"/>
              </a:solidFill>
              <a:effectLst/>
              <a:latin typeface="var(--ricos-custom-p-font-family,unset)"/>
            </a:endParaRPr>
          </a:p>
          <a:p>
            <a:pPr algn="l" fontAlgn="base"/>
            <a:r>
              <a:rPr lang="en-US" sz="1100" b="1" i="0" dirty="0">
                <a:solidFill>
                  <a:srgbClr val="000000"/>
                </a:solidFill>
                <a:effectLst/>
                <a:latin typeface="var(--ricos-custom-p-font-family,unset)"/>
              </a:rPr>
              <a:t> </a:t>
            </a:r>
            <a:endParaRPr lang="en-US" sz="1100" b="0" i="0" dirty="0">
              <a:solidFill>
                <a:srgbClr val="000000"/>
              </a:solidFill>
              <a:effectLst/>
              <a:latin typeface="var(--ricos-custom-p-font-family,unset)"/>
            </a:endParaRPr>
          </a:p>
        </p:txBody>
      </p:sp>
    </p:spTree>
    <p:extLst>
      <p:ext uri="{BB962C8B-B14F-4D97-AF65-F5344CB8AC3E}">
        <p14:creationId xmlns:p14="http://schemas.microsoft.com/office/powerpoint/2010/main" val="15698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15E6B-1AE3-B68F-7ED3-FF3B0663D999}"/>
              </a:ext>
            </a:extLst>
          </p:cNvPr>
          <p:cNvSpPr txBox="1"/>
          <p:nvPr/>
        </p:nvSpPr>
        <p:spPr>
          <a:xfrm>
            <a:off x="88489" y="0"/>
            <a:ext cx="11670891" cy="2308324"/>
          </a:xfrm>
          <a:prstGeom prst="rect">
            <a:avLst/>
          </a:prstGeom>
          <a:noFill/>
        </p:spPr>
        <p:txBody>
          <a:bodyPr wrap="square">
            <a:spAutoFit/>
          </a:bodyPr>
          <a:lstStyle/>
          <a:p>
            <a:pPr algn="l" fontAlgn="base"/>
            <a:r>
              <a:rPr lang="en-US" b="1" i="0" dirty="0">
                <a:solidFill>
                  <a:schemeClr val="accent2"/>
                </a:solidFill>
                <a:effectLst/>
                <a:latin typeface="var(--ricos-custom-p-font-family,unset)"/>
              </a:rPr>
              <a:t>Create View for Power BI</a:t>
            </a:r>
            <a:endParaRPr lang="en-US" b="0" i="0" dirty="0">
              <a:solidFill>
                <a:schemeClr val="accent2"/>
              </a:solidFill>
              <a:effectLst/>
              <a:latin typeface="var(--ricos-custom-p-font-family,unset)"/>
            </a:endParaRPr>
          </a:p>
          <a:p>
            <a:pPr algn="l" fontAlgn="base"/>
            <a:r>
              <a:rPr lang="en-US" b="0" i="0" dirty="0">
                <a:solidFill>
                  <a:srgbClr val="0000FF"/>
                </a:solidFill>
                <a:effectLst/>
                <a:latin typeface="inherit"/>
              </a:rPr>
              <a:t>Create</a:t>
            </a:r>
            <a:r>
              <a:rPr lang="en-US" b="0" i="0" dirty="0">
                <a:solidFill>
                  <a:srgbClr val="000000"/>
                </a:solidFill>
                <a:effectLst/>
                <a:latin typeface="inherit"/>
              </a:rPr>
              <a:t> </a:t>
            </a:r>
            <a:r>
              <a:rPr lang="en-US" b="0" i="0" dirty="0">
                <a:solidFill>
                  <a:srgbClr val="0000FF"/>
                </a:solidFill>
                <a:effectLst/>
                <a:latin typeface="inherit"/>
              </a:rPr>
              <a:t>View</a:t>
            </a:r>
            <a:r>
              <a:rPr lang="en-US" b="0" i="0" dirty="0">
                <a:solidFill>
                  <a:srgbClr val="000000"/>
                </a:solidFill>
                <a:effectLst/>
                <a:latin typeface="inherit"/>
              </a:rPr>
              <a:t> </a:t>
            </a:r>
            <a:r>
              <a:rPr lang="en-US" b="0" i="0" dirty="0" err="1">
                <a:solidFill>
                  <a:srgbClr val="000000"/>
                </a:solidFill>
                <a:effectLst/>
                <a:latin typeface="inherit"/>
              </a:rPr>
              <a:t>vw_ChurnData</a:t>
            </a:r>
            <a:r>
              <a:rPr lang="en-US" b="0" i="0" dirty="0">
                <a:solidFill>
                  <a:srgbClr val="000000"/>
                </a:solidFill>
                <a:effectLst/>
                <a:latin typeface="inherit"/>
              </a:rPr>
              <a:t> </a:t>
            </a:r>
            <a:r>
              <a:rPr lang="en-US" b="0" i="0" dirty="0">
                <a:solidFill>
                  <a:srgbClr val="0000FF"/>
                </a:solidFill>
                <a:effectLst/>
                <a:latin typeface="inherit"/>
              </a:rPr>
              <a:t>as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a:t>
            </a:r>
            <a:r>
              <a:rPr lang="en-US" b="0" i="0" dirty="0">
                <a:solidFill>
                  <a:srgbClr val="000000"/>
                </a:solidFill>
                <a:effectLst/>
                <a:latin typeface="inherit"/>
              </a:rPr>
              <a:t> </a:t>
            </a:r>
            <a:r>
              <a:rPr lang="en-US" b="0" i="0" dirty="0" err="1">
                <a:solidFill>
                  <a:srgbClr val="000000"/>
                </a:solidFill>
                <a:effectLst/>
                <a:latin typeface="inherit"/>
              </a:rPr>
              <a:t>prod_Churn</a:t>
            </a:r>
            <a:r>
              <a:rPr lang="en-US" b="0" i="0" dirty="0">
                <a:solidFill>
                  <a:srgbClr val="000000"/>
                </a:solidFill>
                <a:effectLst/>
                <a:latin typeface="inherit"/>
              </a:rPr>
              <a:t> </a:t>
            </a:r>
            <a:r>
              <a:rPr lang="en-US" b="0" i="0" dirty="0">
                <a:solidFill>
                  <a:srgbClr val="0000FF"/>
                </a:solidFill>
                <a:effectLst/>
                <a:latin typeface="inherit"/>
              </a:rPr>
              <a:t>where</a:t>
            </a:r>
            <a:r>
              <a:rPr lang="en-US" b="0" i="0" dirty="0">
                <a:solidFill>
                  <a:srgbClr val="000000"/>
                </a:solidFill>
                <a:effectLst/>
                <a:latin typeface="inherit"/>
              </a:rPr>
              <a:t> </a:t>
            </a:r>
            <a:r>
              <a:rPr lang="en-US" b="0" i="0" dirty="0" err="1">
                <a:solidFill>
                  <a:srgbClr val="000000"/>
                </a:solidFill>
                <a:effectLst/>
                <a:latin typeface="inherit"/>
              </a:rPr>
              <a:t>Customer_Status</a:t>
            </a:r>
            <a:r>
              <a:rPr lang="en-US" b="0" i="0" dirty="0">
                <a:solidFill>
                  <a:srgbClr val="000000"/>
                </a:solidFill>
                <a:effectLst/>
                <a:latin typeface="inherit"/>
              </a:rPr>
              <a:t> </a:t>
            </a:r>
            <a:r>
              <a:rPr lang="en-US" b="0" i="0" dirty="0">
                <a:solidFill>
                  <a:srgbClr val="808080"/>
                </a:solidFill>
                <a:effectLst/>
                <a:latin typeface="inherit"/>
              </a:rPr>
              <a:t>In</a:t>
            </a:r>
            <a:r>
              <a:rPr lang="en-US" b="0" i="0" dirty="0">
                <a:solidFill>
                  <a:srgbClr val="0000FF"/>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'Churned'</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00"/>
                </a:solidFill>
                <a:effectLst/>
                <a:latin typeface="inherit"/>
              </a:rPr>
              <a:t>'Stayed'</a:t>
            </a:r>
            <a:r>
              <a:rPr lang="en-US" b="0" i="0" dirty="0">
                <a:solidFill>
                  <a:srgbClr val="808080"/>
                </a:solidFill>
                <a:effectLst/>
                <a:latin typeface="inherit"/>
              </a:rPr>
              <a:t>)</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endParaRPr lang="en-US" b="0" i="0" dirty="0">
              <a:solidFill>
                <a:srgbClr val="000000"/>
              </a:solidFill>
              <a:effectLst/>
              <a:latin typeface="var(--ricos-custom-p-font-family,unset)"/>
            </a:endParaRPr>
          </a:p>
          <a:p>
            <a:pPr algn="l" fontAlgn="base"/>
            <a:r>
              <a:rPr lang="en-US" b="0" i="0" dirty="0">
                <a:solidFill>
                  <a:srgbClr val="0000FF"/>
                </a:solidFill>
                <a:effectLst/>
                <a:latin typeface="inherit"/>
              </a:rPr>
              <a:t>Create</a:t>
            </a:r>
            <a:r>
              <a:rPr lang="en-US" b="0" i="0" dirty="0">
                <a:solidFill>
                  <a:srgbClr val="000000"/>
                </a:solidFill>
                <a:effectLst/>
                <a:latin typeface="inherit"/>
              </a:rPr>
              <a:t> </a:t>
            </a:r>
            <a:r>
              <a:rPr lang="en-US" b="0" i="0" dirty="0">
                <a:solidFill>
                  <a:srgbClr val="0000FF"/>
                </a:solidFill>
                <a:effectLst/>
                <a:latin typeface="inherit"/>
              </a:rPr>
              <a:t>View</a:t>
            </a:r>
            <a:r>
              <a:rPr lang="en-US" b="0" i="0" dirty="0">
                <a:solidFill>
                  <a:srgbClr val="000000"/>
                </a:solidFill>
                <a:effectLst/>
                <a:latin typeface="inherit"/>
              </a:rPr>
              <a:t> </a:t>
            </a:r>
            <a:r>
              <a:rPr lang="en-US" b="0" i="0" dirty="0" err="1">
                <a:solidFill>
                  <a:srgbClr val="000000"/>
                </a:solidFill>
                <a:effectLst/>
                <a:latin typeface="inherit"/>
              </a:rPr>
              <a:t>vw_JoinData</a:t>
            </a:r>
            <a:r>
              <a:rPr lang="en-US" b="0" i="0" dirty="0">
                <a:solidFill>
                  <a:srgbClr val="000000"/>
                </a:solidFill>
                <a:effectLst/>
                <a:latin typeface="inherit"/>
              </a:rPr>
              <a:t> </a:t>
            </a:r>
            <a:r>
              <a:rPr lang="en-US" b="0" i="0" dirty="0">
                <a:solidFill>
                  <a:srgbClr val="0000FF"/>
                </a:solidFill>
                <a:effectLst/>
                <a:latin typeface="inherit"/>
              </a:rPr>
              <a:t>as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       </a:t>
            </a:r>
            <a:r>
              <a:rPr lang="en-US" b="0" i="0" dirty="0">
                <a:solidFill>
                  <a:srgbClr val="0000FF"/>
                </a:solidFill>
                <a:effectLst/>
                <a:latin typeface="inherit"/>
              </a:rPr>
              <a:t>select</a:t>
            </a:r>
            <a:r>
              <a:rPr lang="en-US" b="0" i="0" dirty="0">
                <a:solidFill>
                  <a:srgbClr val="000000"/>
                </a:solidFill>
                <a:effectLst/>
                <a:latin typeface="inherit"/>
              </a:rPr>
              <a:t> </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0000FF"/>
                </a:solidFill>
                <a:effectLst/>
                <a:latin typeface="inherit"/>
              </a:rPr>
              <a:t>from</a:t>
            </a:r>
            <a:r>
              <a:rPr lang="en-US" b="0" i="0" dirty="0">
                <a:solidFill>
                  <a:srgbClr val="000000"/>
                </a:solidFill>
                <a:effectLst/>
                <a:latin typeface="inherit"/>
              </a:rPr>
              <a:t> </a:t>
            </a:r>
            <a:r>
              <a:rPr lang="en-US" b="0" i="0" dirty="0" err="1">
                <a:solidFill>
                  <a:srgbClr val="000000"/>
                </a:solidFill>
                <a:effectLst/>
                <a:latin typeface="inherit"/>
              </a:rPr>
              <a:t>prod_Churn</a:t>
            </a:r>
            <a:r>
              <a:rPr lang="en-US" b="0" i="0" dirty="0">
                <a:solidFill>
                  <a:srgbClr val="000000"/>
                </a:solidFill>
                <a:effectLst/>
                <a:latin typeface="inherit"/>
              </a:rPr>
              <a:t> </a:t>
            </a:r>
            <a:r>
              <a:rPr lang="en-US" b="0" i="0" dirty="0">
                <a:solidFill>
                  <a:srgbClr val="0000FF"/>
                </a:solidFill>
                <a:effectLst/>
                <a:latin typeface="inherit"/>
              </a:rPr>
              <a:t>where</a:t>
            </a:r>
            <a:r>
              <a:rPr lang="en-US" b="0" i="0" dirty="0">
                <a:solidFill>
                  <a:srgbClr val="000000"/>
                </a:solidFill>
                <a:effectLst/>
                <a:latin typeface="inherit"/>
              </a:rPr>
              <a:t> </a:t>
            </a:r>
            <a:r>
              <a:rPr lang="en-US" b="0" i="0" dirty="0" err="1">
                <a:solidFill>
                  <a:srgbClr val="000000"/>
                </a:solidFill>
                <a:effectLst/>
                <a:latin typeface="inherit"/>
              </a:rPr>
              <a:t>Customer_Status</a:t>
            </a:r>
            <a:r>
              <a:rPr lang="en-US" b="0" i="0" dirty="0">
                <a:solidFill>
                  <a:srgbClr val="000000"/>
                </a:solidFill>
                <a:effectLst/>
                <a:latin typeface="inherit"/>
              </a:rPr>
              <a:t> </a:t>
            </a:r>
            <a:r>
              <a:rPr lang="en-US" b="0" i="0" dirty="0">
                <a:solidFill>
                  <a:srgbClr val="808080"/>
                </a:solidFill>
                <a:effectLst/>
                <a:latin typeface="inherit"/>
              </a:rPr>
              <a:t>=</a:t>
            </a:r>
            <a:r>
              <a:rPr lang="en-US" b="0" i="0" dirty="0">
                <a:solidFill>
                  <a:srgbClr val="000000"/>
                </a:solidFill>
                <a:effectLst/>
                <a:latin typeface="inherit"/>
              </a:rPr>
              <a:t> </a:t>
            </a:r>
            <a:r>
              <a:rPr lang="en-US" b="0" i="0" dirty="0">
                <a:solidFill>
                  <a:srgbClr val="FF0000"/>
                </a:solidFill>
                <a:effectLst/>
                <a:latin typeface="inherit"/>
              </a:rPr>
              <a:t>'Joined'</a:t>
            </a:r>
            <a:endParaRPr lang="en-US" b="0" i="0" dirty="0">
              <a:solidFill>
                <a:srgbClr val="000000"/>
              </a:solidFill>
              <a:effectLst/>
              <a:latin typeface="var(--ricos-custom-p-font-family,unset)"/>
            </a:endParaRPr>
          </a:p>
          <a:p>
            <a:pPr algn="l" fontAlgn="base"/>
            <a:r>
              <a:rPr lang="en-US" b="0" i="0" dirty="0">
                <a:solidFill>
                  <a:srgbClr val="FF0000"/>
                </a:solidFill>
                <a:effectLst/>
                <a:latin typeface="var(--ricos-custom-p-font-family,unset)"/>
              </a:rPr>
              <a:t> </a:t>
            </a:r>
            <a:endParaRPr lang="en-US" b="0" i="0" dirty="0">
              <a:solidFill>
                <a:srgbClr val="000000"/>
              </a:solidFill>
              <a:effectLst/>
              <a:latin typeface="var(--ricos-custom-p-font-family,unset)"/>
            </a:endParaRPr>
          </a:p>
        </p:txBody>
      </p:sp>
      <p:sp>
        <p:nvSpPr>
          <p:cNvPr id="5" name="TextBox 4">
            <a:extLst>
              <a:ext uri="{FF2B5EF4-FFF2-40B4-BE49-F238E27FC236}">
                <a16:creationId xmlns:a16="http://schemas.microsoft.com/office/drawing/2014/main" id="{B5CAB5FA-FCF8-007B-82FA-438539869F7B}"/>
              </a:ext>
            </a:extLst>
          </p:cNvPr>
          <p:cNvSpPr txBox="1"/>
          <p:nvPr/>
        </p:nvSpPr>
        <p:spPr>
          <a:xfrm>
            <a:off x="108154" y="2703017"/>
            <a:ext cx="12015020" cy="3693319"/>
          </a:xfrm>
          <a:prstGeom prst="rect">
            <a:avLst/>
          </a:prstGeom>
          <a:noFill/>
        </p:spPr>
        <p:txBody>
          <a:bodyPr wrap="square">
            <a:spAutoFit/>
          </a:bodyPr>
          <a:lstStyle/>
          <a:p>
            <a:pPr algn="l" fontAlgn="base"/>
            <a:r>
              <a:rPr lang="en-US" b="1" i="0" u="sng" dirty="0">
                <a:solidFill>
                  <a:schemeClr val="accent2"/>
                </a:solidFill>
                <a:effectLst/>
                <a:latin typeface="inherit"/>
              </a:rPr>
              <a:t>STEP 2 - Power BI Transform</a:t>
            </a:r>
            <a:endParaRPr lang="en-US" b="0" i="0" dirty="0">
              <a:solidFill>
                <a:schemeClr val="accent2"/>
              </a:solidFill>
              <a:effectLst/>
              <a:latin typeface="var(--ricos-custom-p-font-family,unset)"/>
            </a:endParaRPr>
          </a:p>
          <a:p>
            <a:pPr algn="l" fontAlgn="base"/>
            <a:r>
              <a:rPr lang="en-US" b="1" i="0" dirty="0">
                <a:solidFill>
                  <a:srgbClr val="00B0F0"/>
                </a:solidFill>
                <a:effectLst/>
                <a:latin typeface="var(--ricos-custom-p-font-family,unset)"/>
              </a:rPr>
              <a:t>Add a new column in </a:t>
            </a:r>
            <a:r>
              <a:rPr lang="en-US" b="1" i="0" dirty="0" err="1">
                <a:solidFill>
                  <a:srgbClr val="00B0F0"/>
                </a:solidFill>
                <a:effectLst/>
                <a:latin typeface="var(--ricos-custom-p-font-family,unset)"/>
              </a:rPr>
              <a:t>prod_Churn</a:t>
            </a:r>
            <a:endParaRPr lang="en-US" b="0" i="0" dirty="0">
              <a:solidFill>
                <a:srgbClr val="00B0F0"/>
              </a:solidFill>
              <a:effectLst/>
              <a:latin typeface="var(--ricos-custom-p-font-family,unset)"/>
            </a:endParaRPr>
          </a:p>
          <a:p>
            <a:pPr algn="l" fontAlgn="base"/>
            <a:r>
              <a:rPr lang="en-US" b="0" i="0" dirty="0">
                <a:solidFill>
                  <a:srgbClr val="000000"/>
                </a:solidFill>
                <a:effectLst/>
                <a:latin typeface="inherit"/>
              </a:rPr>
              <a:t>1.       Churn Status = if [</a:t>
            </a:r>
            <a:r>
              <a:rPr lang="en-US" b="0" i="0" dirty="0" err="1">
                <a:solidFill>
                  <a:srgbClr val="000000"/>
                </a:solidFill>
                <a:effectLst/>
                <a:latin typeface="inherit"/>
              </a:rPr>
              <a:t>Customer_Status</a:t>
            </a:r>
            <a:r>
              <a:rPr lang="en-US" b="0" i="0" dirty="0">
                <a:solidFill>
                  <a:srgbClr val="000000"/>
                </a:solidFill>
                <a:effectLst/>
                <a:latin typeface="inherit"/>
              </a:rPr>
              <a:t>] = "Churned" then 1 else 0</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2.       Change Churn Status data type to numbers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3.       Monthly Charge Range = if [</a:t>
            </a:r>
            <a:r>
              <a:rPr lang="en-US" b="0" i="0" dirty="0" err="1">
                <a:solidFill>
                  <a:srgbClr val="000000"/>
                </a:solidFill>
                <a:effectLst/>
                <a:latin typeface="inherit"/>
              </a:rPr>
              <a:t>Monthly_Charge</a:t>
            </a:r>
            <a:r>
              <a:rPr lang="en-US" b="0" i="0" dirty="0">
                <a:solidFill>
                  <a:srgbClr val="000000"/>
                </a:solidFill>
                <a:effectLst/>
                <a:latin typeface="inherit"/>
              </a:rPr>
              <a:t>] &lt; 20 then "&lt; 20" else if [</a:t>
            </a:r>
            <a:r>
              <a:rPr lang="en-US" b="0" i="0" dirty="0" err="1">
                <a:solidFill>
                  <a:srgbClr val="000000"/>
                </a:solidFill>
                <a:effectLst/>
                <a:latin typeface="inherit"/>
              </a:rPr>
              <a:t>Monthly_Charge</a:t>
            </a:r>
            <a:r>
              <a:rPr lang="en-US" b="0" i="0" dirty="0">
                <a:solidFill>
                  <a:srgbClr val="000000"/>
                </a:solidFill>
                <a:effectLst/>
                <a:latin typeface="inherit"/>
              </a:rPr>
              <a:t>] &lt; 50 then "20-50" else if [</a:t>
            </a:r>
            <a:r>
              <a:rPr lang="en-US" b="0" i="0" dirty="0" err="1">
                <a:solidFill>
                  <a:srgbClr val="000000"/>
                </a:solidFill>
                <a:effectLst/>
                <a:latin typeface="inherit"/>
              </a:rPr>
              <a:t>Monthly_Charge</a:t>
            </a:r>
            <a:r>
              <a:rPr lang="en-US" b="0" i="0" dirty="0">
                <a:solidFill>
                  <a:srgbClr val="000000"/>
                </a:solidFill>
                <a:effectLst/>
                <a:latin typeface="inherit"/>
              </a:rPr>
              <a:t>] &lt; 100 then "50-100" else "&gt; 100"</a:t>
            </a:r>
            <a:endParaRPr lang="en-US" b="0" i="0" dirty="0">
              <a:solidFill>
                <a:srgbClr val="000000"/>
              </a:solidFill>
              <a:effectLst/>
              <a:latin typeface="var(--ricos-custom-p-font-family,unset)"/>
            </a:endParaRPr>
          </a:p>
          <a:p>
            <a:pPr algn="l" fontAlgn="base"/>
            <a:r>
              <a:rPr lang="en-US" b="0" i="0" dirty="0">
                <a:solidFill>
                  <a:srgbClr val="000000"/>
                </a:solidFill>
                <a:effectLst/>
                <a:latin typeface="var(--ricos-custom-p-font-family,unset)"/>
              </a:rPr>
              <a:t> </a:t>
            </a:r>
          </a:p>
          <a:p>
            <a:pPr algn="l" fontAlgn="base"/>
            <a:r>
              <a:rPr lang="en-US" b="1" i="0" dirty="0">
                <a:solidFill>
                  <a:srgbClr val="00B0F0"/>
                </a:solidFill>
                <a:effectLst/>
                <a:latin typeface="var(--ricos-custom-p-font-family,unset)"/>
              </a:rPr>
              <a:t>Create a New Table Reference for </a:t>
            </a:r>
            <a:r>
              <a:rPr lang="en-US" b="1" i="0" dirty="0" err="1">
                <a:solidFill>
                  <a:srgbClr val="00B0F0"/>
                </a:solidFill>
                <a:effectLst/>
                <a:latin typeface="var(--ricos-custom-p-font-family,unset)"/>
              </a:rPr>
              <a:t>mapping_AgeGrp</a:t>
            </a:r>
            <a:endParaRPr lang="en-US" b="0" i="0" dirty="0">
              <a:solidFill>
                <a:srgbClr val="00B0F0"/>
              </a:solidFill>
              <a:effectLst/>
              <a:latin typeface="var(--ricos-custom-p-font-family,unset)"/>
            </a:endParaRPr>
          </a:p>
          <a:p>
            <a:pPr algn="l" fontAlgn="base"/>
            <a:r>
              <a:rPr lang="en-US" b="0" i="0" dirty="0">
                <a:solidFill>
                  <a:srgbClr val="000000"/>
                </a:solidFill>
                <a:effectLst/>
                <a:latin typeface="inherit"/>
              </a:rPr>
              <a:t>1.       Keep only Age column and remove duplicates</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2.       Age Group = if [Age] &lt; 20 then "&lt; 20" else if [Age] &lt; 36 then "20 - 35" else if [Age] &lt; 51 then "36 - 50" else "&gt; 50"</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3.       </a:t>
            </a:r>
            <a:r>
              <a:rPr lang="en-US" b="0" i="0" dirty="0" err="1">
                <a:solidFill>
                  <a:srgbClr val="000000"/>
                </a:solidFill>
                <a:effectLst/>
                <a:latin typeface="inherit"/>
              </a:rPr>
              <a:t>AgeGrpSorting</a:t>
            </a:r>
            <a:r>
              <a:rPr lang="en-US" b="0" i="0" dirty="0">
                <a:solidFill>
                  <a:srgbClr val="000000"/>
                </a:solidFill>
                <a:effectLst/>
                <a:latin typeface="inherit"/>
              </a:rPr>
              <a:t> = if [Age Group] = "&lt; 20" then 1 else if [Age Group] = "20 - 35" then 2 else if [Age Group] = "36 - 50" then 3 else 4</a:t>
            </a:r>
            <a:endParaRPr lang="en-US" b="0" i="0" dirty="0">
              <a:solidFill>
                <a:srgbClr val="000000"/>
              </a:solidFill>
              <a:effectLst/>
              <a:latin typeface="var(--ricos-custom-p-font-family,unset)"/>
            </a:endParaRPr>
          </a:p>
          <a:p>
            <a:pPr algn="l" fontAlgn="base"/>
            <a:r>
              <a:rPr lang="en-US" b="0" i="0" dirty="0">
                <a:solidFill>
                  <a:srgbClr val="000000"/>
                </a:solidFill>
                <a:effectLst/>
                <a:latin typeface="inherit"/>
              </a:rPr>
              <a:t>4.       Change data type of </a:t>
            </a:r>
            <a:r>
              <a:rPr lang="en-US" b="0" i="0" dirty="0" err="1">
                <a:solidFill>
                  <a:srgbClr val="000000"/>
                </a:solidFill>
                <a:effectLst/>
                <a:latin typeface="inherit"/>
              </a:rPr>
              <a:t>AgeGrpSorting</a:t>
            </a:r>
            <a:r>
              <a:rPr lang="en-US" b="0" i="0" dirty="0">
                <a:solidFill>
                  <a:srgbClr val="000000"/>
                </a:solidFill>
                <a:effectLst/>
                <a:latin typeface="inherit"/>
              </a:rPr>
              <a:t> to Numbers</a:t>
            </a:r>
            <a:endParaRPr lang="en-US" b="0" i="0" dirty="0">
              <a:solidFill>
                <a:srgbClr val="000000"/>
              </a:solidFill>
              <a:effectLst/>
              <a:latin typeface="var(--ricos-custom-p-font-family,unset)"/>
            </a:endParaRPr>
          </a:p>
        </p:txBody>
      </p:sp>
    </p:spTree>
    <p:extLst>
      <p:ext uri="{BB962C8B-B14F-4D97-AF65-F5344CB8AC3E}">
        <p14:creationId xmlns:p14="http://schemas.microsoft.com/office/powerpoint/2010/main" val="73625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696</TotalTime>
  <Words>3445</Words>
  <Application>Microsoft Office PowerPoint</Application>
  <PresentationFormat>Widescreen</PresentationFormat>
  <Paragraphs>266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futura-lt-w01-light</vt:lpstr>
      <vt:lpstr>inherit</vt:lpstr>
      <vt:lpstr>Tw Cen MT</vt:lpstr>
      <vt:lpstr>Tw Cen MT Condensed</vt:lpstr>
      <vt:lpstr>var(--ricos-custom-link-font-family,unset)</vt:lpstr>
      <vt:lpstr>var(--ricos-custom-p-font-family,unset)</vt:lpstr>
      <vt:lpstr>Wingdings 3</vt:lpstr>
      <vt:lpstr>Integral</vt:lpstr>
      <vt:lpstr>PowerPoint Presentation</vt:lpstr>
      <vt:lpstr>Todays Agenda</vt:lpstr>
      <vt:lpstr>ETL Framework </vt:lpstr>
      <vt:lpstr>Steps  in ETL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Hanraj Harikrishna</dc:creator>
  <cp:lastModifiedBy>Hari krishna</cp:lastModifiedBy>
  <cp:revision>8</cp:revision>
  <dcterms:created xsi:type="dcterms:W3CDTF">2024-10-16T02:45:46Z</dcterms:created>
  <dcterms:modified xsi:type="dcterms:W3CDTF">2024-11-16T16:17:33Z</dcterms:modified>
</cp:coreProperties>
</file>