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141230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6259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7304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325595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2561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2468350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979597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258383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20196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1D307-508E-421D-9941-AD59CB9B8F9A}"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27155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21D307-508E-421D-9941-AD59CB9B8F9A}"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41791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1D307-508E-421D-9941-AD59CB9B8F9A}"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85794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21D307-508E-421D-9941-AD59CB9B8F9A}"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130790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1D307-508E-421D-9941-AD59CB9B8F9A}" type="datetimeFigureOut">
              <a:rPr lang="en-IN" smtClean="0"/>
              <a:t>29-11-2024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354965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1D307-508E-421D-9941-AD59CB9B8F9A}"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6D9B-12DD-4029-A08F-4BD23F27FEE4}" type="slidenum">
              <a:rPr lang="en-IN" smtClean="0"/>
              <a:t>‹#›</a:t>
            </a:fld>
            <a:endParaRPr lang="en-IN"/>
          </a:p>
        </p:txBody>
      </p:sp>
    </p:spTree>
    <p:extLst>
      <p:ext uri="{BB962C8B-B14F-4D97-AF65-F5344CB8AC3E}">
        <p14:creationId xmlns:p14="http://schemas.microsoft.com/office/powerpoint/2010/main" val="8302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176D9B-12DD-4029-A08F-4BD23F27FEE4}" type="slidenum">
              <a:rPr lang="en-IN" smtClean="0"/>
              <a:t>‹#›</a:t>
            </a:fld>
            <a:endParaRPr lang="en-IN"/>
          </a:p>
        </p:txBody>
      </p:sp>
      <p:sp>
        <p:nvSpPr>
          <p:cNvPr id="5" name="Date Placeholder 4"/>
          <p:cNvSpPr>
            <a:spLocks noGrp="1"/>
          </p:cNvSpPr>
          <p:nvPr>
            <p:ph type="dt" sz="half" idx="10"/>
          </p:nvPr>
        </p:nvSpPr>
        <p:spPr/>
        <p:txBody>
          <a:bodyPr/>
          <a:lstStyle/>
          <a:p>
            <a:fld id="{E021D307-508E-421D-9941-AD59CB9B8F9A}" type="datetimeFigureOut">
              <a:rPr lang="en-IN" smtClean="0"/>
              <a:t>29-11-2024</a:t>
            </a:fld>
            <a:endParaRPr lang="en-IN"/>
          </a:p>
        </p:txBody>
      </p:sp>
    </p:spTree>
    <p:extLst>
      <p:ext uri="{BB962C8B-B14F-4D97-AF65-F5344CB8AC3E}">
        <p14:creationId xmlns:p14="http://schemas.microsoft.com/office/powerpoint/2010/main" val="38567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21D307-508E-421D-9941-AD59CB9B8F9A}" type="datetimeFigureOut">
              <a:rPr lang="en-IN" smtClean="0"/>
              <a:t>29-11-2024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176D9B-12DD-4029-A08F-4BD23F27FEE4}" type="slidenum">
              <a:rPr lang="en-IN" smtClean="0"/>
              <a:t>‹#›</a:t>
            </a:fld>
            <a:endParaRPr lang="en-IN"/>
          </a:p>
        </p:txBody>
      </p:sp>
    </p:spTree>
    <p:extLst>
      <p:ext uri="{BB962C8B-B14F-4D97-AF65-F5344CB8AC3E}">
        <p14:creationId xmlns:p14="http://schemas.microsoft.com/office/powerpoint/2010/main" val="236159163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edium.com/u/cbc25e40e804?source=post_page---user_mention--b280da2b567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77B656-5E5F-D404-1052-199E269ED044}"/>
              </a:ext>
            </a:extLst>
          </p:cNvPr>
          <p:cNvSpPr txBox="1"/>
          <p:nvPr/>
        </p:nvSpPr>
        <p:spPr>
          <a:xfrm>
            <a:off x="1415843" y="1236737"/>
            <a:ext cx="9615949" cy="1107996"/>
          </a:xfrm>
          <a:prstGeom prst="rect">
            <a:avLst/>
          </a:prstGeom>
          <a:noFill/>
        </p:spPr>
        <p:txBody>
          <a:bodyPr wrap="square">
            <a:spAutoFit/>
          </a:bodyPr>
          <a:lstStyle/>
          <a:p>
            <a:r>
              <a:rPr lang="en-US" sz="1600" dirty="0">
                <a:solidFill>
                  <a:srgbClr val="242424"/>
                </a:solidFill>
                <a:latin typeface="source-serif-pro"/>
              </a:rPr>
              <a:t>In this project ,</a:t>
            </a:r>
            <a:r>
              <a:rPr lang="en-US" sz="1600" b="0" i="0" dirty="0">
                <a:solidFill>
                  <a:srgbClr val="242424"/>
                </a:solidFill>
                <a:effectLst/>
                <a:latin typeface="source-serif-pro"/>
              </a:rPr>
              <a:t>I performed a business analysis for a multinational cookie manufacturing company with locations in Canada, the United States, Mexico, France, and Germany. Microsoft Power BI was used exclusively for this analysis and visualization, which focused on the company’s sales performance for the years 2018 and 2019. The company dataset was provided by </a:t>
            </a:r>
            <a:r>
              <a:rPr lang="en-US" sz="1600" b="0" i="0" u="none" strike="noStrike" dirty="0">
                <a:solidFill>
                  <a:srgbClr val="1A8917"/>
                </a:solidFill>
                <a:effectLst/>
                <a:latin typeface="source-serif-pro"/>
                <a:hlinkClick r:id="rId2"/>
              </a:rPr>
              <a:t>Kevin </a:t>
            </a:r>
            <a:r>
              <a:rPr lang="en-US" sz="1600" b="0" i="0" u="none" strike="noStrike" dirty="0" err="1">
                <a:solidFill>
                  <a:srgbClr val="1A8917"/>
                </a:solidFill>
                <a:effectLst/>
                <a:latin typeface="source-serif-pro"/>
                <a:hlinkClick r:id="rId2"/>
              </a:rPr>
              <a:t>Stratvert</a:t>
            </a:r>
            <a:r>
              <a:rPr lang="en-US" sz="1600" b="0" i="0" dirty="0">
                <a:solidFill>
                  <a:srgbClr val="242424"/>
                </a:solidFill>
                <a:effectLst/>
                <a:latin typeface="source-serif-pro"/>
              </a:rPr>
              <a:t>, a content creator and former Microsoft product manager</a:t>
            </a:r>
            <a:r>
              <a:rPr lang="en-US" b="0" i="0" dirty="0">
                <a:solidFill>
                  <a:srgbClr val="242424"/>
                </a:solidFill>
                <a:effectLst/>
                <a:latin typeface="source-serif-pro"/>
              </a:rPr>
              <a:t>.</a:t>
            </a:r>
            <a:endParaRPr lang="en-IN" dirty="0"/>
          </a:p>
        </p:txBody>
      </p:sp>
      <p:sp>
        <p:nvSpPr>
          <p:cNvPr id="4" name="TextBox 3">
            <a:extLst>
              <a:ext uri="{FF2B5EF4-FFF2-40B4-BE49-F238E27FC236}">
                <a16:creationId xmlns:a16="http://schemas.microsoft.com/office/drawing/2014/main" id="{2322A70B-B85E-EADF-EFA6-6C6A38A69858}"/>
              </a:ext>
            </a:extLst>
          </p:cNvPr>
          <p:cNvSpPr txBox="1"/>
          <p:nvPr/>
        </p:nvSpPr>
        <p:spPr>
          <a:xfrm>
            <a:off x="2753032" y="96877"/>
            <a:ext cx="4994787" cy="400110"/>
          </a:xfrm>
          <a:prstGeom prst="rect">
            <a:avLst/>
          </a:prstGeom>
          <a:noFill/>
        </p:spPr>
        <p:txBody>
          <a:bodyPr wrap="square" rtlCol="0">
            <a:spAutoFit/>
          </a:bodyPr>
          <a:lstStyle/>
          <a:p>
            <a:r>
              <a:rPr lang="en-IN" sz="2000" dirty="0">
                <a:solidFill>
                  <a:srgbClr val="FF0000"/>
                </a:solidFill>
              </a:rPr>
              <a:t>Kevin Cookie Business Analysis using Excel </a:t>
            </a:r>
          </a:p>
        </p:txBody>
      </p:sp>
      <p:sp>
        <p:nvSpPr>
          <p:cNvPr id="5" name="TextBox 4">
            <a:extLst>
              <a:ext uri="{FF2B5EF4-FFF2-40B4-BE49-F238E27FC236}">
                <a16:creationId xmlns:a16="http://schemas.microsoft.com/office/drawing/2014/main" id="{5BA2D4AD-704D-C98D-3EFD-FC49323B3B84}"/>
              </a:ext>
            </a:extLst>
          </p:cNvPr>
          <p:cNvSpPr txBox="1"/>
          <p:nvPr/>
        </p:nvSpPr>
        <p:spPr>
          <a:xfrm>
            <a:off x="150500" y="723983"/>
            <a:ext cx="2114681" cy="369332"/>
          </a:xfrm>
          <a:prstGeom prst="rect">
            <a:avLst/>
          </a:prstGeom>
          <a:noFill/>
        </p:spPr>
        <p:txBody>
          <a:bodyPr wrap="none" rtlCol="0">
            <a:spAutoFit/>
          </a:bodyPr>
          <a:lstStyle/>
          <a:p>
            <a:r>
              <a:rPr lang="en-IN" b="1" dirty="0">
                <a:solidFill>
                  <a:schemeClr val="accent2"/>
                </a:solidFill>
              </a:rPr>
              <a:t>About the Project</a:t>
            </a:r>
          </a:p>
        </p:txBody>
      </p:sp>
      <p:sp>
        <p:nvSpPr>
          <p:cNvPr id="6" name="TextBox 5">
            <a:extLst>
              <a:ext uri="{FF2B5EF4-FFF2-40B4-BE49-F238E27FC236}">
                <a16:creationId xmlns:a16="http://schemas.microsoft.com/office/drawing/2014/main" id="{15B39831-3610-3E60-7AC8-F5F7E6E58CBD}"/>
              </a:ext>
            </a:extLst>
          </p:cNvPr>
          <p:cNvSpPr txBox="1"/>
          <p:nvPr/>
        </p:nvSpPr>
        <p:spPr>
          <a:xfrm>
            <a:off x="288148" y="2177582"/>
            <a:ext cx="598241" cy="369332"/>
          </a:xfrm>
          <a:prstGeom prst="rect">
            <a:avLst/>
          </a:prstGeom>
          <a:noFill/>
        </p:spPr>
        <p:txBody>
          <a:bodyPr wrap="none" rtlCol="0">
            <a:spAutoFit/>
          </a:bodyPr>
          <a:lstStyle/>
          <a:p>
            <a:r>
              <a:rPr lang="en-IN" b="1" dirty="0">
                <a:solidFill>
                  <a:schemeClr val="accent2"/>
                </a:solidFill>
              </a:rPr>
              <a:t>Aim</a:t>
            </a:r>
          </a:p>
        </p:txBody>
      </p:sp>
      <p:sp>
        <p:nvSpPr>
          <p:cNvPr id="8" name="TextBox 7">
            <a:extLst>
              <a:ext uri="{FF2B5EF4-FFF2-40B4-BE49-F238E27FC236}">
                <a16:creationId xmlns:a16="http://schemas.microsoft.com/office/drawing/2014/main" id="{3AE5048E-E111-60DB-4850-366DCFF23902}"/>
              </a:ext>
            </a:extLst>
          </p:cNvPr>
          <p:cNvSpPr txBox="1"/>
          <p:nvPr/>
        </p:nvSpPr>
        <p:spPr>
          <a:xfrm>
            <a:off x="1415843" y="2710958"/>
            <a:ext cx="8866239" cy="646331"/>
          </a:xfrm>
          <a:prstGeom prst="rect">
            <a:avLst/>
          </a:prstGeom>
          <a:noFill/>
        </p:spPr>
        <p:txBody>
          <a:bodyPr wrap="square">
            <a:spAutoFit/>
          </a:bodyPr>
          <a:lstStyle/>
          <a:p>
            <a:r>
              <a:rPr lang="en-US" b="0" i="0" dirty="0">
                <a:solidFill>
                  <a:srgbClr val="242424"/>
                </a:solidFill>
                <a:effectLst/>
                <a:latin typeface="source-serif-pro"/>
              </a:rPr>
              <a:t>The analysis aimed to analyze the company’s performance and proffer insights to increase profits</a:t>
            </a:r>
            <a:endParaRPr lang="en-IN" dirty="0"/>
          </a:p>
        </p:txBody>
      </p:sp>
      <p:sp>
        <p:nvSpPr>
          <p:cNvPr id="10" name="TextBox 9">
            <a:extLst>
              <a:ext uri="{FF2B5EF4-FFF2-40B4-BE49-F238E27FC236}">
                <a16:creationId xmlns:a16="http://schemas.microsoft.com/office/drawing/2014/main" id="{412B8DDB-10C9-9712-AE33-58D760F1DD5C}"/>
              </a:ext>
            </a:extLst>
          </p:cNvPr>
          <p:cNvSpPr txBox="1"/>
          <p:nvPr/>
        </p:nvSpPr>
        <p:spPr>
          <a:xfrm>
            <a:off x="0" y="3500712"/>
            <a:ext cx="2445775" cy="369332"/>
          </a:xfrm>
          <a:prstGeom prst="rect">
            <a:avLst/>
          </a:prstGeom>
          <a:noFill/>
        </p:spPr>
        <p:txBody>
          <a:bodyPr wrap="square">
            <a:spAutoFit/>
          </a:bodyPr>
          <a:lstStyle/>
          <a:p>
            <a:r>
              <a:rPr lang="en-IN" b="1" dirty="0">
                <a:solidFill>
                  <a:schemeClr val="accent2"/>
                </a:solidFill>
              </a:rPr>
              <a:t>About the Data</a:t>
            </a:r>
          </a:p>
        </p:txBody>
      </p:sp>
      <p:sp>
        <p:nvSpPr>
          <p:cNvPr id="14" name="TextBox 13">
            <a:extLst>
              <a:ext uri="{FF2B5EF4-FFF2-40B4-BE49-F238E27FC236}">
                <a16:creationId xmlns:a16="http://schemas.microsoft.com/office/drawing/2014/main" id="{4ACB6150-D520-CA25-3CDD-2A55AE0B0C71}"/>
              </a:ext>
            </a:extLst>
          </p:cNvPr>
          <p:cNvSpPr txBox="1"/>
          <p:nvPr/>
        </p:nvSpPr>
        <p:spPr>
          <a:xfrm>
            <a:off x="2033563" y="3866937"/>
            <a:ext cx="8248519" cy="646331"/>
          </a:xfrm>
          <a:prstGeom prst="rect">
            <a:avLst/>
          </a:prstGeom>
          <a:noFill/>
        </p:spPr>
        <p:txBody>
          <a:bodyPr wrap="square">
            <a:spAutoFit/>
          </a:bodyPr>
          <a:lstStyle/>
          <a:p>
            <a:r>
              <a:rPr lang="en-US" dirty="0"/>
              <a:t>The Kevin Cookies dataset contains sales, revenue, and profit data for 2018-2019, segmented by region and product type."</a:t>
            </a:r>
            <a:endParaRPr lang="en-IN" dirty="0"/>
          </a:p>
        </p:txBody>
      </p:sp>
      <p:pic>
        <p:nvPicPr>
          <p:cNvPr id="16" name="Picture 15">
            <a:extLst>
              <a:ext uri="{FF2B5EF4-FFF2-40B4-BE49-F238E27FC236}">
                <a16:creationId xmlns:a16="http://schemas.microsoft.com/office/drawing/2014/main" id="{B0337E0E-C284-BE62-B6AC-394DD789D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1791" y="-11194"/>
            <a:ext cx="1127695" cy="1104509"/>
          </a:xfrm>
          <a:prstGeom prst="rect">
            <a:avLst/>
          </a:prstGeom>
        </p:spPr>
      </p:pic>
      <p:sp>
        <p:nvSpPr>
          <p:cNvPr id="18" name="TextBox 17">
            <a:extLst>
              <a:ext uri="{FF2B5EF4-FFF2-40B4-BE49-F238E27FC236}">
                <a16:creationId xmlns:a16="http://schemas.microsoft.com/office/drawing/2014/main" id="{7176A819-4F02-F641-D982-8E5C293A8A44}"/>
              </a:ext>
            </a:extLst>
          </p:cNvPr>
          <p:cNvSpPr txBox="1"/>
          <p:nvPr/>
        </p:nvSpPr>
        <p:spPr>
          <a:xfrm>
            <a:off x="50666" y="4823842"/>
            <a:ext cx="10399517" cy="1265283"/>
          </a:xfrm>
          <a:prstGeom prst="rect">
            <a:avLst/>
          </a:prstGeom>
          <a:noFill/>
        </p:spPr>
        <p:txBody>
          <a:bodyPr wrap="square">
            <a:spAutoFit/>
          </a:bodyPr>
          <a:lstStyle/>
          <a:p>
            <a:pPr>
              <a:lnSpc>
                <a:spcPct val="107000"/>
              </a:lnSpc>
              <a:spcAft>
                <a:spcPts val="800"/>
              </a:spcAft>
            </a:pPr>
            <a:r>
              <a:rPr lang="en-IN" sz="2000" b="1"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Procedure Followed</a:t>
            </a: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b="1" kern="0" dirty="0">
                <a:solidFill>
                  <a:schemeClr val="accent4"/>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and Cleaning</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Collected Data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Compiled sales data for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2019</a:t>
            </a:r>
            <a:endParaRPr lang="en-IN" dirty="0"/>
          </a:p>
        </p:txBody>
      </p:sp>
    </p:spTree>
    <p:extLst>
      <p:ext uri="{BB962C8B-B14F-4D97-AF65-F5344CB8AC3E}">
        <p14:creationId xmlns:p14="http://schemas.microsoft.com/office/powerpoint/2010/main" val="123413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71EF5-E38D-C7B8-776C-65AA0219D19C}"/>
              </a:ext>
            </a:extLst>
          </p:cNvPr>
          <p:cNvSpPr txBox="1"/>
          <p:nvPr/>
        </p:nvSpPr>
        <p:spPr>
          <a:xfrm>
            <a:off x="120443" y="0"/>
            <a:ext cx="9033389" cy="1774075"/>
          </a:xfrm>
          <a:prstGeom prst="rect">
            <a:avLst/>
          </a:prstGeom>
          <a:noFill/>
        </p:spPr>
        <p:txBody>
          <a:bodyPr wrap="square">
            <a:spAutoFit/>
          </a:bodyPr>
          <a:lstStyle/>
          <a:p>
            <a:pPr>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Cleaning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Removed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duplicate records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to ensure data integrity.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Handled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missing values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to maintain consistency.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Standardized column values (e.g., converted "1" to "Churned" and "0" to "Not Churned").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28A1FE9-DAA7-FA8C-1939-4DD5F62488DB}"/>
              </a:ext>
            </a:extLst>
          </p:cNvPr>
          <p:cNvSpPr txBox="1"/>
          <p:nvPr/>
        </p:nvSpPr>
        <p:spPr>
          <a:xfrm>
            <a:off x="115521" y="1946892"/>
            <a:ext cx="11501285" cy="1765548"/>
          </a:xfrm>
          <a:prstGeom prst="rect">
            <a:avLst/>
          </a:prstGeom>
          <a:noFill/>
        </p:spPr>
        <p:txBody>
          <a:bodyPr wrap="square">
            <a:spAutoFit/>
          </a:bodyPr>
          <a:lstStyle/>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400" b="1"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Data Transformation</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Structured Data</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Organized the raw data into a structured format using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Excel</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Calculated Key Metrics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Created new columns for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profit margins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growth percentages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other key metrics to track performance.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Aggregated Data</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Consolidated sales data by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product</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year</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for analysis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E0F4304-8F24-BABD-3433-D992F4CDEE65}"/>
              </a:ext>
            </a:extLst>
          </p:cNvPr>
          <p:cNvSpPr txBox="1"/>
          <p:nvPr/>
        </p:nvSpPr>
        <p:spPr>
          <a:xfrm>
            <a:off x="217538" y="3885257"/>
            <a:ext cx="10047339" cy="1704441"/>
          </a:xfrm>
          <a:prstGeom prst="rect">
            <a:avLst/>
          </a:prstGeom>
          <a:noFill/>
        </p:spPr>
        <p:txBody>
          <a:bodyPr wrap="square">
            <a:spAutoFit/>
          </a:bodyPr>
          <a:lstStyle/>
          <a:p>
            <a:pPr>
              <a:lnSpc>
                <a:spcPct val="107000"/>
              </a:lnSpc>
              <a:spcAft>
                <a:spcPts val="800"/>
              </a:spcAft>
            </a:pPr>
            <a:r>
              <a:rPr lang="en-IN" sz="1600" b="1"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Data Analysis and Insights Generation</a:t>
            </a: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Excel PivotTables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Used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PivotTables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in Excel to analyse sales trends by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product type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year</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Product Performance Analysis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Identified which products generated the highest revenue and which ones underperformed.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Year-over-Year Comparison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Compared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vs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2019</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data for revenue, profit, and growth to reveal key trends.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3AF9A152-FCE5-0461-0A08-C69A8BD1B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2185" y="0"/>
            <a:ext cx="1229372" cy="825910"/>
          </a:xfrm>
          <a:prstGeom prst="rect">
            <a:avLst/>
          </a:prstGeom>
        </p:spPr>
      </p:pic>
      <p:pic>
        <p:nvPicPr>
          <p:cNvPr id="18" name="Picture 17">
            <a:extLst>
              <a:ext uri="{FF2B5EF4-FFF2-40B4-BE49-F238E27FC236}">
                <a16:creationId xmlns:a16="http://schemas.microsoft.com/office/drawing/2014/main" id="{195DA9F8-EEB0-E199-F356-654CA5CFB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649" y="1216301"/>
            <a:ext cx="1288366" cy="1288366"/>
          </a:xfrm>
          <a:prstGeom prst="rect">
            <a:avLst/>
          </a:prstGeom>
        </p:spPr>
      </p:pic>
      <p:pic>
        <p:nvPicPr>
          <p:cNvPr id="20" name="Picture 19">
            <a:extLst>
              <a:ext uri="{FF2B5EF4-FFF2-40B4-BE49-F238E27FC236}">
                <a16:creationId xmlns:a16="http://schemas.microsoft.com/office/drawing/2014/main" id="{C20D1421-D54F-86E3-CC85-5FCE81916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1019" y="3458172"/>
            <a:ext cx="1715722" cy="1968315"/>
          </a:xfrm>
          <a:prstGeom prst="rect">
            <a:avLst/>
          </a:prstGeom>
        </p:spPr>
      </p:pic>
    </p:spTree>
    <p:extLst>
      <p:ext uri="{BB962C8B-B14F-4D97-AF65-F5344CB8AC3E}">
        <p14:creationId xmlns:p14="http://schemas.microsoft.com/office/powerpoint/2010/main" val="185783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191A9-FF09-4CE1-4D3B-C9B3CA595C7B}"/>
              </a:ext>
            </a:extLst>
          </p:cNvPr>
          <p:cNvSpPr txBox="1"/>
          <p:nvPr/>
        </p:nvSpPr>
        <p:spPr>
          <a:xfrm>
            <a:off x="208935" y="235592"/>
            <a:ext cx="8640097" cy="3274524"/>
          </a:xfrm>
          <a:prstGeom prst="rect">
            <a:avLst/>
          </a:prstGeom>
          <a:noFill/>
        </p:spPr>
        <p:txBody>
          <a:bodyPr wrap="square">
            <a:spAutoFit/>
          </a:bodyPr>
          <a:lstStyle/>
          <a:p>
            <a:pPr>
              <a:lnSpc>
                <a:spcPct val="107000"/>
              </a:lnSpc>
              <a:spcAft>
                <a:spcPts val="800"/>
              </a:spcAft>
            </a:pPr>
            <a:r>
              <a:rPr lang="en-IN" sz="1600" kern="0"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 and Presentation:</a:t>
            </a:r>
            <a:endParaRPr lang="en-IN"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Charts and Graphs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Created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Excel charts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(bar, line, and pie charts) to visualize trends in sales, revenue, and profit.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PowerPoint (PPT)</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Created a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PowerPoint presentation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to showcase the business analysis findings, key insights, and recommendations to stakeholders.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Navigation Buttons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Created interactive </a:t>
            </a: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buttons in Excel</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to allow users to seamlessly navigate between different sheets within the workbook.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Enhanced the workbook's usability by making it easier for stakeholders to access different sections of the analysis and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36EDC76-C196-3E9A-50B3-4B08EE3AB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8877" y="0"/>
            <a:ext cx="3233123" cy="2798259"/>
          </a:xfrm>
          <a:prstGeom prst="rect">
            <a:avLst/>
          </a:prstGeom>
        </p:spPr>
      </p:pic>
      <p:pic>
        <p:nvPicPr>
          <p:cNvPr id="9" name="Picture 8">
            <a:extLst>
              <a:ext uri="{FF2B5EF4-FFF2-40B4-BE49-F238E27FC236}">
                <a16:creationId xmlns:a16="http://schemas.microsoft.com/office/drawing/2014/main" id="{23139299-E1BF-5D47-81E7-84764D803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985" y="3615813"/>
            <a:ext cx="2328401" cy="1828800"/>
          </a:xfrm>
          <a:prstGeom prst="rect">
            <a:avLst/>
          </a:prstGeom>
        </p:spPr>
      </p:pic>
    </p:spTree>
    <p:extLst>
      <p:ext uri="{BB962C8B-B14F-4D97-AF65-F5344CB8AC3E}">
        <p14:creationId xmlns:p14="http://schemas.microsoft.com/office/powerpoint/2010/main" val="186038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F2C9F-F1C9-93BD-8B99-C7022E97D041}"/>
              </a:ext>
            </a:extLst>
          </p:cNvPr>
          <p:cNvSpPr txBox="1"/>
          <p:nvPr/>
        </p:nvSpPr>
        <p:spPr>
          <a:xfrm>
            <a:off x="4237703" y="127819"/>
            <a:ext cx="2497393" cy="369332"/>
          </a:xfrm>
          <a:prstGeom prst="rect">
            <a:avLst/>
          </a:prstGeom>
          <a:noFill/>
        </p:spPr>
        <p:txBody>
          <a:bodyPr wrap="square" rtlCol="0">
            <a:spAutoFit/>
          </a:bodyPr>
          <a:lstStyle/>
          <a:p>
            <a:r>
              <a:rPr lang="en-IN" b="1" dirty="0">
                <a:solidFill>
                  <a:schemeClr val="accent2"/>
                </a:solidFill>
              </a:rPr>
              <a:t>Dashboard</a:t>
            </a:r>
          </a:p>
        </p:txBody>
      </p:sp>
      <p:pic>
        <p:nvPicPr>
          <p:cNvPr id="5" name="Picture 4">
            <a:extLst>
              <a:ext uri="{FF2B5EF4-FFF2-40B4-BE49-F238E27FC236}">
                <a16:creationId xmlns:a16="http://schemas.microsoft.com/office/drawing/2014/main" id="{9F556E5E-7801-1809-6135-89C485C27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736"/>
            <a:ext cx="11356258" cy="5214126"/>
          </a:xfrm>
          <a:prstGeom prst="rect">
            <a:avLst/>
          </a:prstGeom>
        </p:spPr>
      </p:pic>
    </p:spTree>
    <p:extLst>
      <p:ext uri="{BB962C8B-B14F-4D97-AF65-F5344CB8AC3E}">
        <p14:creationId xmlns:p14="http://schemas.microsoft.com/office/powerpoint/2010/main" val="248641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791FF5-1A48-B26D-468A-8D86E3C7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2" y="609599"/>
            <a:ext cx="11845037" cy="5378246"/>
          </a:xfrm>
          <a:prstGeom prst="rect">
            <a:avLst/>
          </a:prstGeom>
        </p:spPr>
      </p:pic>
    </p:spTree>
    <p:extLst>
      <p:ext uri="{BB962C8B-B14F-4D97-AF65-F5344CB8AC3E}">
        <p14:creationId xmlns:p14="http://schemas.microsoft.com/office/powerpoint/2010/main" val="258472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980D95AA-A7EC-C723-09F3-428CD9748271}"/>
              </a:ext>
            </a:extLst>
          </p:cNvPr>
          <p:cNvSpPr>
            <a:spLocks noChangeArrowheads="1"/>
          </p:cNvSpPr>
          <p:nvPr/>
        </p:nvSpPr>
        <p:spPr bwMode="auto">
          <a:xfrm>
            <a:off x="297426" y="496275"/>
            <a:ext cx="10478729" cy="1903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rPr>
              <a:t>Key Insights:</a:t>
            </a:r>
            <a:endParaRPr kumimoji="0" lang="en-US" altLang="en-US" sz="1600" b="0" i="0" u="none" strike="noStrike" cap="none" normalizeH="0" baseline="0" dirty="0">
              <a:ln>
                <a:noFill/>
              </a:ln>
              <a:solidFill>
                <a:schemeClr val="accent2"/>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Revenue and Profit Growth</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Total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revenue</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grew by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$2.4 million</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from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2018</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to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2019</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with a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200%</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increase in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profit</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Regional Insights</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Canada</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led in total sales, while the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United States</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showed the lowest sales, indicating an opportunity for improved strategies in the U.S. market.</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Product Insights</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White Chocolate Macadamia Nut</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cookie saw the highest sales growth, while </a:t>
            </a: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Chocolate Chip</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had the lowest, indicating a need for re-evaluation of product offerings or marketing efforts.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367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54</TotalTime>
  <Words>498</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Courier New</vt:lpstr>
      <vt:lpstr>source-serif-pro</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krishna</dc:creator>
  <cp:lastModifiedBy>Hari krishna</cp:lastModifiedBy>
  <cp:revision>1</cp:revision>
  <dcterms:created xsi:type="dcterms:W3CDTF">2024-11-29T07:35:51Z</dcterms:created>
  <dcterms:modified xsi:type="dcterms:W3CDTF">2024-11-29T08:30:12Z</dcterms:modified>
</cp:coreProperties>
</file>