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7CDEC87-FB3A-4FA5-A915-AAF9EDA38B26}" type="datetimeFigureOut">
              <a:rPr lang="en-IN" smtClean="0"/>
              <a:t>19-11-2024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37C49B2F-B2CC-4C30-A958-31FEB822720B}" type="slidenum">
              <a:rPr lang="en-IN" smtClean="0"/>
              <a:t>‹#›</a:t>
            </a:fld>
            <a:endParaRPr lang="en-IN"/>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5608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CDEC87-FB3A-4FA5-A915-AAF9EDA38B26}" type="datetimeFigureOut">
              <a:rPr lang="en-IN" smtClean="0"/>
              <a:t>19-11-2024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C49B2F-B2CC-4C30-A958-31FEB822720B}" type="slidenum">
              <a:rPr lang="en-IN" smtClean="0"/>
              <a:t>‹#›</a:t>
            </a:fld>
            <a:endParaRPr lang="en-IN"/>
          </a:p>
        </p:txBody>
      </p:sp>
    </p:spTree>
    <p:extLst>
      <p:ext uri="{BB962C8B-B14F-4D97-AF65-F5344CB8AC3E}">
        <p14:creationId xmlns:p14="http://schemas.microsoft.com/office/powerpoint/2010/main" val="1634606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DEC87-FB3A-4FA5-A915-AAF9EDA38B26}"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C49B2F-B2CC-4C30-A958-31FEB822720B}" type="slidenum">
              <a:rPr lang="en-IN" smtClean="0"/>
              <a:t>‹#›</a:t>
            </a:fld>
            <a:endParaRPr lang="en-IN"/>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6627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DEC87-FB3A-4FA5-A915-AAF9EDA38B26}"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C49B2F-B2CC-4C30-A958-31FEB822720B}"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9814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DEC87-FB3A-4FA5-A915-AAF9EDA38B26}"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C49B2F-B2CC-4C30-A958-31FEB822720B}" type="slidenum">
              <a:rPr lang="en-IN" smtClean="0"/>
              <a:t>‹#›</a:t>
            </a:fld>
            <a:endParaRPr lang="en-IN"/>
          </a:p>
        </p:txBody>
      </p:sp>
    </p:spTree>
    <p:extLst>
      <p:ext uri="{BB962C8B-B14F-4D97-AF65-F5344CB8AC3E}">
        <p14:creationId xmlns:p14="http://schemas.microsoft.com/office/powerpoint/2010/main" val="1245415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DEC87-FB3A-4FA5-A915-AAF9EDA38B26}"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C49B2F-B2CC-4C30-A958-31FEB822720B}"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2203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DEC87-FB3A-4FA5-A915-AAF9EDA38B26}"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C49B2F-B2CC-4C30-A958-31FEB822720B}" type="slidenum">
              <a:rPr lang="en-IN" smtClean="0"/>
              <a:t>‹#›</a:t>
            </a:fld>
            <a:endParaRPr lang="en-IN"/>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0774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DEC87-FB3A-4FA5-A915-AAF9EDA38B26}"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C49B2F-B2CC-4C30-A958-31FEB822720B}" type="slidenum">
              <a:rPr lang="en-IN" smtClean="0"/>
              <a:t>‹#›</a:t>
            </a:fld>
            <a:endParaRPr lang="en-IN"/>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54030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DEC87-FB3A-4FA5-A915-AAF9EDA38B26}"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C49B2F-B2CC-4C30-A958-31FEB822720B}" type="slidenum">
              <a:rPr lang="en-IN" smtClean="0"/>
              <a:t>‹#›</a:t>
            </a:fld>
            <a:endParaRPr lang="en-IN"/>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2076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DEC87-FB3A-4FA5-A915-AAF9EDA38B26}"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C49B2F-B2CC-4C30-A958-31FEB822720B}" type="slidenum">
              <a:rPr lang="en-IN" smtClean="0"/>
              <a:t>‹#›</a:t>
            </a:fld>
            <a:endParaRPr lang="en-IN"/>
          </a:p>
        </p:txBody>
      </p:sp>
    </p:spTree>
    <p:extLst>
      <p:ext uri="{BB962C8B-B14F-4D97-AF65-F5344CB8AC3E}">
        <p14:creationId xmlns:p14="http://schemas.microsoft.com/office/powerpoint/2010/main" val="75788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DEC87-FB3A-4FA5-A915-AAF9EDA38B26}"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C49B2F-B2CC-4C30-A958-31FEB822720B}" type="slidenum">
              <a:rPr lang="en-IN" smtClean="0"/>
              <a:t>‹#›</a:t>
            </a:fld>
            <a:endParaRPr lang="en-IN"/>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3168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DEC87-FB3A-4FA5-A915-AAF9EDA38B26}" type="datetimeFigureOut">
              <a:rPr lang="en-IN" smtClean="0"/>
              <a:t>19-11-2024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C49B2F-B2CC-4C30-A958-31FEB822720B}" type="slidenum">
              <a:rPr lang="en-IN" smtClean="0"/>
              <a:t>‹#›</a:t>
            </a:fld>
            <a:endParaRPr lang="en-IN"/>
          </a:p>
        </p:txBody>
      </p:sp>
    </p:spTree>
    <p:extLst>
      <p:ext uri="{BB962C8B-B14F-4D97-AF65-F5344CB8AC3E}">
        <p14:creationId xmlns:p14="http://schemas.microsoft.com/office/powerpoint/2010/main" val="2516296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DEC87-FB3A-4FA5-A915-AAF9EDA38B26}" type="datetimeFigureOut">
              <a:rPr lang="en-IN" smtClean="0"/>
              <a:t>19-11-2024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C49B2F-B2CC-4C30-A958-31FEB822720B}" type="slidenum">
              <a:rPr lang="en-IN" smtClean="0"/>
              <a:t>‹#›</a:t>
            </a:fld>
            <a:endParaRPr lang="en-IN"/>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4848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DEC87-FB3A-4FA5-A915-AAF9EDA38B26}" type="datetimeFigureOut">
              <a:rPr lang="en-IN" smtClean="0"/>
              <a:t>19-11-2024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C49B2F-B2CC-4C30-A958-31FEB822720B}" type="slidenum">
              <a:rPr lang="en-IN" smtClean="0"/>
              <a:t>‹#›</a:t>
            </a:fld>
            <a:endParaRPr lang="en-IN"/>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5073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DEC87-FB3A-4FA5-A915-AAF9EDA38B26}" type="datetimeFigureOut">
              <a:rPr lang="en-IN" smtClean="0"/>
              <a:t>19-11-2024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C49B2F-B2CC-4C30-A958-31FEB822720B}" type="slidenum">
              <a:rPr lang="en-IN" smtClean="0"/>
              <a:t>‹#›</a:t>
            </a:fld>
            <a:endParaRPr lang="en-IN"/>
          </a:p>
        </p:txBody>
      </p:sp>
    </p:spTree>
    <p:extLst>
      <p:ext uri="{BB962C8B-B14F-4D97-AF65-F5344CB8AC3E}">
        <p14:creationId xmlns:p14="http://schemas.microsoft.com/office/powerpoint/2010/main" val="3379992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CDEC87-FB3A-4FA5-A915-AAF9EDA38B26}" type="datetimeFigureOut">
              <a:rPr lang="en-IN" smtClean="0"/>
              <a:t>19-11-2024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C49B2F-B2CC-4C30-A958-31FEB822720B}" type="slidenum">
              <a:rPr lang="en-IN" smtClean="0"/>
              <a:t>‹#›</a:t>
            </a:fld>
            <a:endParaRPr lang="en-IN"/>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1038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CDEC87-FB3A-4FA5-A915-AAF9EDA38B26}" type="datetimeFigureOut">
              <a:rPr lang="en-IN" smtClean="0"/>
              <a:t>19-11-2024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C49B2F-B2CC-4C30-A958-31FEB822720B}" type="slidenum">
              <a:rPr lang="en-IN" smtClean="0"/>
              <a:t>‹#›</a:t>
            </a:fld>
            <a:endParaRPr lang="en-IN"/>
          </a:p>
        </p:txBody>
      </p:sp>
    </p:spTree>
    <p:extLst>
      <p:ext uri="{BB962C8B-B14F-4D97-AF65-F5344CB8AC3E}">
        <p14:creationId xmlns:p14="http://schemas.microsoft.com/office/powerpoint/2010/main" val="3853290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CDEC87-FB3A-4FA5-A915-AAF9EDA38B26}" type="datetimeFigureOut">
              <a:rPr lang="en-IN" smtClean="0"/>
              <a:t>19-11-2024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C49B2F-B2CC-4C30-A958-31FEB822720B}" type="slidenum">
              <a:rPr lang="en-IN" smtClean="0"/>
              <a:t>‹#›</a:t>
            </a:fld>
            <a:endParaRPr lang="en-IN"/>
          </a:p>
        </p:txBody>
      </p:sp>
    </p:spTree>
    <p:extLst>
      <p:ext uri="{BB962C8B-B14F-4D97-AF65-F5344CB8AC3E}">
        <p14:creationId xmlns:p14="http://schemas.microsoft.com/office/powerpoint/2010/main" val="1998344143"/>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18" r:id="rId13"/>
    <p:sldLayoutId id="2147483919" r:id="rId14"/>
    <p:sldLayoutId id="2147483920" r:id="rId15"/>
    <p:sldLayoutId id="2147483921" r:id="rId16"/>
    <p:sldLayoutId id="214748392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C54323-62BA-B895-0032-ACB6FDABB12C}"/>
              </a:ext>
            </a:extLst>
          </p:cNvPr>
          <p:cNvSpPr txBox="1"/>
          <p:nvPr/>
        </p:nvSpPr>
        <p:spPr>
          <a:xfrm>
            <a:off x="4060723" y="68827"/>
            <a:ext cx="3382296" cy="369332"/>
          </a:xfrm>
          <a:prstGeom prst="rect">
            <a:avLst/>
          </a:prstGeom>
          <a:noFill/>
        </p:spPr>
        <p:txBody>
          <a:bodyPr wrap="square">
            <a:spAutoFit/>
          </a:bodyPr>
          <a:lstStyle/>
          <a:p>
            <a:pPr algn="l"/>
            <a:r>
              <a:rPr lang="en-US" b="1" i="0" dirty="0">
                <a:solidFill>
                  <a:srgbClr val="FF0000"/>
                </a:solidFill>
                <a:effectLst/>
                <a:latin typeface="-apple-system"/>
              </a:rPr>
              <a:t>Retail Sales Analysis SQL Project</a:t>
            </a:r>
          </a:p>
        </p:txBody>
      </p:sp>
      <p:sp>
        <p:nvSpPr>
          <p:cNvPr id="6" name="TextBox 5">
            <a:extLst>
              <a:ext uri="{FF2B5EF4-FFF2-40B4-BE49-F238E27FC236}">
                <a16:creationId xmlns:a16="http://schemas.microsoft.com/office/drawing/2014/main" id="{FA1DBEB8-84F7-C49C-4DA8-49C351E634A4}"/>
              </a:ext>
            </a:extLst>
          </p:cNvPr>
          <p:cNvSpPr txBox="1"/>
          <p:nvPr/>
        </p:nvSpPr>
        <p:spPr>
          <a:xfrm>
            <a:off x="875071" y="904568"/>
            <a:ext cx="1966452" cy="646331"/>
          </a:xfrm>
          <a:prstGeom prst="rect">
            <a:avLst/>
          </a:prstGeom>
          <a:noFill/>
        </p:spPr>
        <p:txBody>
          <a:bodyPr wrap="square">
            <a:spAutoFit/>
          </a:bodyPr>
          <a:lstStyle/>
          <a:p>
            <a:pPr algn="l"/>
            <a:endParaRPr lang="en-US" b="1" i="0" dirty="0">
              <a:solidFill>
                <a:srgbClr val="1F2328"/>
              </a:solidFill>
              <a:effectLst/>
              <a:latin typeface="-apple-system"/>
            </a:endParaRPr>
          </a:p>
          <a:p>
            <a:pPr algn="l"/>
            <a:r>
              <a:rPr lang="en-US" b="1" i="0" dirty="0">
                <a:solidFill>
                  <a:schemeClr val="accent3"/>
                </a:solidFill>
                <a:effectLst/>
                <a:latin typeface="-apple-system"/>
              </a:rPr>
              <a:t>Project Overview</a:t>
            </a:r>
          </a:p>
        </p:txBody>
      </p:sp>
      <p:sp>
        <p:nvSpPr>
          <p:cNvPr id="8" name="TextBox 7">
            <a:extLst>
              <a:ext uri="{FF2B5EF4-FFF2-40B4-BE49-F238E27FC236}">
                <a16:creationId xmlns:a16="http://schemas.microsoft.com/office/drawing/2014/main" id="{F1D45623-7315-1A21-EA47-6B93B4D70741}"/>
              </a:ext>
            </a:extLst>
          </p:cNvPr>
          <p:cNvSpPr txBox="1"/>
          <p:nvPr/>
        </p:nvSpPr>
        <p:spPr>
          <a:xfrm>
            <a:off x="2713704" y="1373918"/>
            <a:ext cx="8160773" cy="1754326"/>
          </a:xfrm>
          <a:prstGeom prst="rect">
            <a:avLst/>
          </a:prstGeom>
          <a:noFill/>
        </p:spPr>
        <p:txBody>
          <a:bodyPr wrap="square">
            <a:spAutoFit/>
          </a:bodyPr>
          <a:lstStyle/>
          <a:p>
            <a:r>
              <a:rPr lang="en-US" b="1" i="0" dirty="0">
                <a:solidFill>
                  <a:srgbClr val="1F2328"/>
                </a:solidFill>
                <a:effectLst/>
                <a:latin typeface="-apple-system"/>
              </a:rPr>
              <a:t>This project is designed to demonstrate SQL skills and techniques typically used by data analysts to explore, clean, and analyze retail sales data. The project involves setting up a retail sales database, performing exploratory data analysis (EDA), and answering specific business questions through SQL queries. This project is ideal for those who are starting their journey in data analysis and want to build a solid foundation in SQL.</a:t>
            </a:r>
            <a:endParaRPr lang="en-IN" b="1" dirty="0"/>
          </a:p>
        </p:txBody>
      </p:sp>
      <p:sp>
        <p:nvSpPr>
          <p:cNvPr id="10" name="TextBox 9">
            <a:extLst>
              <a:ext uri="{FF2B5EF4-FFF2-40B4-BE49-F238E27FC236}">
                <a16:creationId xmlns:a16="http://schemas.microsoft.com/office/drawing/2014/main" id="{5F17661A-FC89-3871-94D3-4DE8FBCF2937}"/>
              </a:ext>
            </a:extLst>
          </p:cNvPr>
          <p:cNvSpPr txBox="1"/>
          <p:nvPr/>
        </p:nvSpPr>
        <p:spPr>
          <a:xfrm>
            <a:off x="2684208" y="3729757"/>
            <a:ext cx="8504903" cy="2308324"/>
          </a:xfrm>
          <a:prstGeom prst="rect">
            <a:avLst/>
          </a:prstGeom>
          <a:noFill/>
        </p:spPr>
        <p:txBody>
          <a:bodyPr wrap="square">
            <a:spAutoFit/>
          </a:bodyPr>
          <a:lstStyle/>
          <a:p>
            <a:pPr algn="l">
              <a:buFont typeface="+mj-lt"/>
              <a:buAutoNum type="arabicPeriod"/>
            </a:pPr>
            <a:r>
              <a:rPr lang="en-US" b="1" i="0" dirty="0">
                <a:solidFill>
                  <a:srgbClr val="1F2328"/>
                </a:solidFill>
                <a:effectLst/>
                <a:latin typeface="-apple-system"/>
              </a:rPr>
              <a:t>Exploratory Data Analysis (EDA): Perform basic exploratory data analysis to understand the dataset.</a:t>
            </a:r>
          </a:p>
          <a:p>
            <a:pPr algn="l"/>
            <a:r>
              <a:rPr lang="en-US" b="1" i="0" dirty="0">
                <a:solidFill>
                  <a:srgbClr val="1F2328"/>
                </a:solidFill>
                <a:effectLst/>
                <a:latin typeface="-apple-system"/>
              </a:rPr>
              <a:t>Objectives</a:t>
            </a:r>
          </a:p>
          <a:p>
            <a:pPr algn="l">
              <a:buFont typeface="+mj-lt"/>
              <a:buAutoNum type="arabicPeriod"/>
            </a:pPr>
            <a:r>
              <a:rPr lang="en-US" b="1" i="0" dirty="0">
                <a:solidFill>
                  <a:srgbClr val="1F2328"/>
                </a:solidFill>
                <a:effectLst/>
                <a:latin typeface="-apple-system"/>
              </a:rPr>
              <a:t>Set up a retail sales database: Create and populate a retail sales database with the provided sales data.</a:t>
            </a:r>
          </a:p>
          <a:p>
            <a:pPr algn="l">
              <a:buFont typeface="+mj-lt"/>
              <a:buAutoNum type="arabicPeriod"/>
            </a:pPr>
            <a:r>
              <a:rPr lang="en-US" b="1" i="0" dirty="0">
                <a:solidFill>
                  <a:srgbClr val="1F2328"/>
                </a:solidFill>
                <a:effectLst/>
                <a:latin typeface="-apple-system"/>
              </a:rPr>
              <a:t>Data Cleaning: Identify and remove any records with missing or null values.</a:t>
            </a:r>
          </a:p>
          <a:p>
            <a:pPr algn="l">
              <a:buFont typeface="+mj-lt"/>
              <a:buAutoNum type="arabicPeriod"/>
            </a:pPr>
            <a:r>
              <a:rPr lang="en-US" b="1" i="0" dirty="0">
                <a:solidFill>
                  <a:srgbClr val="1F2328"/>
                </a:solidFill>
                <a:effectLst/>
                <a:latin typeface="-apple-system"/>
              </a:rPr>
              <a:t>Business Analysis: Use SQL to answer specific business questions and derive insights from the sales data.</a:t>
            </a:r>
          </a:p>
        </p:txBody>
      </p:sp>
      <p:sp>
        <p:nvSpPr>
          <p:cNvPr id="12" name="TextBox 11">
            <a:extLst>
              <a:ext uri="{FF2B5EF4-FFF2-40B4-BE49-F238E27FC236}">
                <a16:creationId xmlns:a16="http://schemas.microsoft.com/office/drawing/2014/main" id="{2AA964DF-479B-A3EC-B95D-33EDCBF74709}"/>
              </a:ext>
            </a:extLst>
          </p:cNvPr>
          <p:cNvSpPr txBox="1"/>
          <p:nvPr/>
        </p:nvSpPr>
        <p:spPr>
          <a:xfrm>
            <a:off x="904568" y="3055344"/>
            <a:ext cx="1966452" cy="369332"/>
          </a:xfrm>
          <a:prstGeom prst="rect">
            <a:avLst/>
          </a:prstGeom>
          <a:noFill/>
        </p:spPr>
        <p:txBody>
          <a:bodyPr wrap="square">
            <a:spAutoFit/>
          </a:bodyPr>
          <a:lstStyle/>
          <a:p>
            <a:pPr algn="l"/>
            <a:r>
              <a:rPr lang="en-IN" b="1" i="0" dirty="0">
                <a:solidFill>
                  <a:schemeClr val="accent3"/>
                </a:solidFill>
                <a:effectLst/>
                <a:latin typeface="-apple-system"/>
              </a:rPr>
              <a:t>Objectives</a:t>
            </a:r>
          </a:p>
        </p:txBody>
      </p:sp>
    </p:spTree>
    <p:extLst>
      <p:ext uri="{BB962C8B-B14F-4D97-AF65-F5344CB8AC3E}">
        <p14:creationId xmlns:p14="http://schemas.microsoft.com/office/powerpoint/2010/main" val="235955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EEE608-654E-26EE-0750-BD424F924750}"/>
              </a:ext>
            </a:extLst>
          </p:cNvPr>
          <p:cNvSpPr txBox="1"/>
          <p:nvPr/>
        </p:nvSpPr>
        <p:spPr>
          <a:xfrm>
            <a:off x="1012723" y="906716"/>
            <a:ext cx="1111045" cy="369332"/>
          </a:xfrm>
          <a:prstGeom prst="rect">
            <a:avLst/>
          </a:prstGeom>
          <a:noFill/>
        </p:spPr>
        <p:txBody>
          <a:bodyPr wrap="square">
            <a:spAutoFit/>
          </a:bodyPr>
          <a:lstStyle/>
          <a:p>
            <a:r>
              <a:rPr lang="en-IN" b="1" dirty="0">
                <a:solidFill>
                  <a:schemeClr val="accent3"/>
                </a:solidFill>
              </a:rPr>
              <a:t>output</a:t>
            </a:r>
          </a:p>
        </p:txBody>
      </p:sp>
      <p:pic>
        <p:nvPicPr>
          <p:cNvPr id="5" name="Picture 4">
            <a:extLst>
              <a:ext uri="{FF2B5EF4-FFF2-40B4-BE49-F238E27FC236}">
                <a16:creationId xmlns:a16="http://schemas.microsoft.com/office/drawing/2014/main" id="{27908732-F11D-CD42-7728-D6851BDDAE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6671" y="651851"/>
            <a:ext cx="3608440" cy="1422755"/>
          </a:xfrm>
          <a:prstGeom prst="rect">
            <a:avLst/>
          </a:prstGeom>
        </p:spPr>
      </p:pic>
      <p:sp>
        <p:nvSpPr>
          <p:cNvPr id="7" name="TextBox 6">
            <a:extLst>
              <a:ext uri="{FF2B5EF4-FFF2-40B4-BE49-F238E27FC236}">
                <a16:creationId xmlns:a16="http://schemas.microsoft.com/office/drawing/2014/main" id="{EC84A0B6-86A4-39A2-7CF2-868555D2D29A}"/>
              </a:ext>
            </a:extLst>
          </p:cNvPr>
          <p:cNvSpPr txBox="1"/>
          <p:nvPr/>
        </p:nvSpPr>
        <p:spPr>
          <a:xfrm>
            <a:off x="560439" y="2074606"/>
            <a:ext cx="10127225" cy="369332"/>
          </a:xfrm>
          <a:prstGeom prst="rect">
            <a:avLst/>
          </a:prstGeom>
          <a:noFill/>
        </p:spPr>
        <p:txBody>
          <a:bodyPr wrap="square">
            <a:spAutoFit/>
          </a:bodyPr>
          <a:lstStyle/>
          <a:p>
            <a:pPr algn="l">
              <a:buFont typeface="+mj-lt"/>
              <a:buAutoNum type="arabicPeriod" startAt="9"/>
            </a:pPr>
            <a:r>
              <a:rPr lang="en-US" b="1" i="0" dirty="0">
                <a:solidFill>
                  <a:srgbClr val="1F2328"/>
                </a:solidFill>
                <a:effectLst/>
                <a:latin typeface="-apple-system"/>
              </a:rPr>
              <a:t>Write a SQL query to find the number of unique customers who purchased items from each category.</a:t>
            </a:r>
            <a:r>
              <a:rPr lang="en-US" b="0" i="0" dirty="0">
                <a:solidFill>
                  <a:srgbClr val="1F2328"/>
                </a:solidFill>
                <a:effectLst/>
                <a:latin typeface="-apple-system"/>
              </a:rPr>
              <a:t>:</a:t>
            </a:r>
          </a:p>
        </p:txBody>
      </p:sp>
      <p:pic>
        <p:nvPicPr>
          <p:cNvPr id="9" name="Picture 8">
            <a:extLst>
              <a:ext uri="{FF2B5EF4-FFF2-40B4-BE49-F238E27FC236}">
                <a16:creationId xmlns:a16="http://schemas.microsoft.com/office/drawing/2014/main" id="{D1CF8A34-859C-B15A-2E64-C800653542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5613" y="2427995"/>
            <a:ext cx="5368412" cy="1629002"/>
          </a:xfrm>
          <a:prstGeom prst="rect">
            <a:avLst/>
          </a:prstGeom>
        </p:spPr>
      </p:pic>
      <p:sp>
        <p:nvSpPr>
          <p:cNvPr id="11" name="TextBox 10">
            <a:extLst>
              <a:ext uri="{FF2B5EF4-FFF2-40B4-BE49-F238E27FC236}">
                <a16:creationId xmlns:a16="http://schemas.microsoft.com/office/drawing/2014/main" id="{89727A13-8106-2ECB-CE76-F25FA57C5F13}"/>
              </a:ext>
            </a:extLst>
          </p:cNvPr>
          <p:cNvSpPr txBox="1"/>
          <p:nvPr/>
        </p:nvSpPr>
        <p:spPr>
          <a:xfrm>
            <a:off x="560439" y="3866693"/>
            <a:ext cx="963561" cy="369332"/>
          </a:xfrm>
          <a:prstGeom prst="rect">
            <a:avLst/>
          </a:prstGeom>
          <a:noFill/>
        </p:spPr>
        <p:txBody>
          <a:bodyPr wrap="square">
            <a:spAutoFit/>
          </a:bodyPr>
          <a:lstStyle/>
          <a:p>
            <a:r>
              <a:rPr lang="en-IN" b="1" dirty="0">
                <a:solidFill>
                  <a:schemeClr val="accent3"/>
                </a:solidFill>
              </a:rPr>
              <a:t>output</a:t>
            </a:r>
          </a:p>
        </p:txBody>
      </p:sp>
      <p:pic>
        <p:nvPicPr>
          <p:cNvPr id="13" name="Picture 12">
            <a:extLst>
              <a:ext uri="{FF2B5EF4-FFF2-40B4-BE49-F238E27FC236}">
                <a16:creationId xmlns:a16="http://schemas.microsoft.com/office/drawing/2014/main" id="{C085D07A-06FE-68EF-CE8A-E1CE80EF00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6671" y="4410386"/>
            <a:ext cx="2989006" cy="1383031"/>
          </a:xfrm>
          <a:prstGeom prst="rect">
            <a:avLst/>
          </a:prstGeom>
        </p:spPr>
      </p:pic>
    </p:spTree>
    <p:extLst>
      <p:ext uri="{BB962C8B-B14F-4D97-AF65-F5344CB8AC3E}">
        <p14:creationId xmlns:p14="http://schemas.microsoft.com/office/powerpoint/2010/main" val="3714149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30302C-D652-D722-BDCE-F9F5ADBD4434}"/>
              </a:ext>
            </a:extLst>
          </p:cNvPr>
          <p:cNvSpPr txBox="1"/>
          <p:nvPr/>
        </p:nvSpPr>
        <p:spPr>
          <a:xfrm>
            <a:off x="963561" y="698541"/>
            <a:ext cx="10579510" cy="646331"/>
          </a:xfrm>
          <a:prstGeom prst="rect">
            <a:avLst/>
          </a:prstGeom>
          <a:noFill/>
        </p:spPr>
        <p:txBody>
          <a:bodyPr wrap="square">
            <a:spAutoFit/>
          </a:bodyPr>
          <a:lstStyle/>
          <a:p>
            <a:pPr algn="l">
              <a:buFont typeface="+mj-lt"/>
              <a:buAutoNum type="arabicPeriod" startAt="10"/>
            </a:pPr>
            <a:r>
              <a:rPr lang="en-US" b="1" i="0" dirty="0">
                <a:solidFill>
                  <a:srgbClr val="1F2328"/>
                </a:solidFill>
                <a:effectLst/>
                <a:latin typeface="-apple-system"/>
              </a:rPr>
              <a:t>Write a SQL query to create each shift and number of orders (Example Morning &lt;12, Afternoon Between 12 &amp; 17, Evening &gt;17)</a:t>
            </a:r>
            <a:r>
              <a:rPr lang="en-US" b="0" i="0" dirty="0">
                <a:solidFill>
                  <a:srgbClr val="1F2328"/>
                </a:solidFill>
                <a:effectLst/>
                <a:latin typeface="-apple-system"/>
              </a:rPr>
              <a:t>:</a:t>
            </a:r>
          </a:p>
        </p:txBody>
      </p:sp>
      <p:pic>
        <p:nvPicPr>
          <p:cNvPr id="5" name="Picture 4">
            <a:extLst>
              <a:ext uri="{FF2B5EF4-FFF2-40B4-BE49-F238E27FC236}">
                <a16:creationId xmlns:a16="http://schemas.microsoft.com/office/drawing/2014/main" id="{AB8E8795-2AAF-F862-F6AF-1D7B21F25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342" y="1476271"/>
            <a:ext cx="7310547" cy="1467055"/>
          </a:xfrm>
          <a:prstGeom prst="rect">
            <a:avLst/>
          </a:prstGeom>
        </p:spPr>
      </p:pic>
      <p:pic>
        <p:nvPicPr>
          <p:cNvPr id="7" name="Picture 6">
            <a:extLst>
              <a:ext uri="{FF2B5EF4-FFF2-40B4-BE49-F238E27FC236}">
                <a16:creationId xmlns:a16="http://schemas.microsoft.com/office/drawing/2014/main" id="{3ED5A811-1F80-C4B9-5A6E-757B07371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562" y="3074725"/>
            <a:ext cx="2495898" cy="1181265"/>
          </a:xfrm>
          <a:prstGeom prst="rect">
            <a:avLst/>
          </a:prstGeom>
        </p:spPr>
      </p:pic>
      <p:sp>
        <p:nvSpPr>
          <p:cNvPr id="9" name="TextBox 8">
            <a:extLst>
              <a:ext uri="{FF2B5EF4-FFF2-40B4-BE49-F238E27FC236}">
                <a16:creationId xmlns:a16="http://schemas.microsoft.com/office/drawing/2014/main" id="{CC87E1F9-6EC6-7E74-B5FB-DEB955201E95}"/>
              </a:ext>
            </a:extLst>
          </p:cNvPr>
          <p:cNvSpPr txBox="1"/>
          <p:nvPr/>
        </p:nvSpPr>
        <p:spPr>
          <a:xfrm>
            <a:off x="874806" y="2824360"/>
            <a:ext cx="875071" cy="369332"/>
          </a:xfrm>
          <a:prstGeom prst="rect">
            <a:avLst/>
          </a:prstGeom>
          <a:noFill/>
        </p:spPr>
        <p:txBody>
          <a:bodyPr wrap="square">
            <a:spAutoFit/>
          </a:bodyPr>
          <a:lstStyle/>
          <a:p>
            <a:r>
              <a:rPr lang="en-IN" b="1" dirty="0">
                <a:solidFill>
                  <a:schemeClr val="accent3"/>
                </a:solidFill>
              </a:rPr>
              <a:t>output</a:t>
            </a:r>
          </a:p>
        </p:txBody>
      </p:sp>
    </p:spTree>
    <p:extLst>
      <p:ext uri="{BB962C8B-B14F-4D97-AF65-F5344CB8AC3E}">
        <p14:creationId xmlns:p14="http://schemas.microsoft.com/office/powerpoint/2010/main" val="3131093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51BE04-23D6-2F8F-EC26-A5FBA0BDE823}"/>
              </a:ext>
            </a:extLst>
          </p:cNvPr>
          <p:cNvSpPr txBox="1"/>
          <p:nvPr/>
        </p:nvSpPr>
        <p:spPr>
          <a:xfrm>
            <a:off x="943896" y="1828457"/>
            <a:ext cx="10736827" cy="1477328"/>
          </a:xfrm>
          <a:prstGeom prst="rect">
            <a:avLst/>
          </a:prstGeom>
          <a:noFill/>
        </p:spPr>
        <p:txBody>
          <a:bodyPr wrap="square">
            <a:spAutoFit/>
          </a:bodyPr>
          <a:lstStyle/>
          <a:p>
            <a:pPr algn="l">
              <a:buFont typeface="Arial" panose="020B0604020202020204" pitchFamily="34" charset="0"/>
              <a:buChar char="•"/>
            </a:pPr>
            <a:r>
              <a:rPr lang="en-US" b="1" i="0" dirty="0">
                <a:solidFill>
                  <a:srgbClr val="1F2328"/>
                </a:solidFill>
                <a:effectLst/>
                <a:latin typeface="-apple-system"/>
              </a:rPr>
              <a:t>High-Value Transactions</a:t>
            </a:r>
            <a:r>
              <a:rPr lang="en-US" b="0" i="0" dirty="0">
                <a:solidFill>
                  <a:srgbClr val="1F2328"/>
                </a:solidFill>
                <a:effectLst/>
                <a:latin typeface="-apple-system"/>
              </a:rPr>
              <a:t>: Several transactions had a total sale amount greater than 1000, indicating premium purchases.</a:t>
            </a:r>
          </a:p>
          <a:p>
            <a:pPr algn="l">
              <a:buFont typeface="Arial" panose="020B0604020202020204" pitchFamily="34" charset="0"/>
              <a:buChar char="•"/>
            </a:pPr>
            <a:r>
              <a:rPr lang="en-US" b="1" i="0" dirty="0">
                <a:solidFill>
                  <a:srgbClr val="1F2328"/>
                </a:solidFill>
                <a:effectLst/>
                <a:latin typeface="-apple-system"/>
              </a:rPr>
              <a:t>Sales Trends</a:t>
            </a:r>
            <a:r>
              <a:rPr lang="en-US" b="0" i="0" dirty="0">
                <a:solidFill>
                  <a:srgbClr val="1F2328"/>
                </a:solidFill>
                <a:effectLst/>
                <a:latin typeface="-apple-system"/>
              </a:rPr>
              <a:t>: Monthly analysis shows variations in sales, helping identify peak seasons.</a:t>
            </a:r>
          </a:p>
          <a:p>
            <a:pPr algn="l">
              <a:buFont typeface="Arial" panose="020B0604020202020204" pitchFamily="34" charset="0"/>
              <a:buChar char="•"/>
            </a:pPr>
            <a:r>
              <a:rPr lang="en-US" b="1" i="0" dirty="0">
                <a:solidFill>
                  <a:srgbClr val="1F2328"/>
                </a:solidFill>
                <a:effectLst/>
                <a:latin typeface="-apple-system"/>
              </a:rPr>
              <a:t>Customer Insights</a:t>
            </a:r>
            <a:r>
              <a:rPr lang="en-US" b="0" i="0" dirty="0">
                <a:solidFill>
                  <a:srgbClr val="1F2328"/>
                </a:solidFill>
                <a:effectLst/>
                <a:latin typeface="-apple-system"/>
              </a:rPr>
              <a:t>: The analysis identifies the top-spending customers and the most popular product categories.</a:t>
            </a:r>
          </a:p>
          <a:p>
            <a:pPr algn="l"/>
            <a:r>
              <a:rPr lang="en-US" b="1" i="0" dirty="0">
                <a:solidFill>
                  <a:srgbClr val="1F2328"/>
                </a:solidFill>
                <a:effectLst/>
                <a:latin typeface="-apple-system"/>
              </a:rPr>
              <a:t>Reports</a:t>
            </a:r>
          </a:p>
        </p:txBody>
      </p:sp>
      <p:sp>
        <p:nvSpPr>
          <p:cNvPr id="11" name="TextBox 10">
            <a:extLst>
              <a:ext uri="{FF2B5EF4-FFF2-40B4-BE49-F238E27FC236}">
                <a16:creationId xmlns:a16="http://schemas.microsoft.com/office/drawing/2014/main" id="{2DB3AB6B-1639-C673-A65A-FE66D8606661}"/>
              </a:ext>
            </a:extLst>
          </p:cNvPr>
          <p:cNvSpPr txBox="1"/>
          <p:nvPr/>
        </p:nvSpPr>
        <p:spPr>
          <a:xfrm>
            <a:off x="5309420" y="660964"/>
            <a:ext cx="1032386" cy="369332"/>
          </a:xfrm>
          <a:prstGeom prst="rect">
            <a:avLst/>
          </a:prstGeom>
          <a:noFill/>
        </p:spPr>
        <p:txBody>
          <a:bodyPr wrap="square">
            <a:spAutoFit/>
          </a:bodyPr>
          <a:lstStyle/>
          <a:p>
            <a:pPr algn="l"/>
            <a:r>
              <a:rPr lang="en-IN" b="1" i="0" dirty="0">
                <a:solidFill>
                  <a:srgbClr val="FF0000"/>
                </a:solidFill>
                <a:effectLst/>
                <a:latin typeface="-apple-system"/>
              </a:rPr>
              <a:t>Findings</a:t>
            </a:r>
          </a:p>
        </p:txBody>
      </p:sp>
      <p:sp>
        <p:nvSpPr>
          <p:cNvPr id="4" name="TextBox 3">
            <a:extLst>
              <a:ext uri="{FF2B5EF4-FFF2-40B4-BE49-F238E27FC236}">
                <a16:creationId xmlns:a16="http://schemas.microsoft.com/office/drawing/2014/main" id="{97DCEA51-4601-766F-38A6-F09A14CC4196}"/>
              </a:ext>
            </a:extLst>
          </p:cNvPr>
          <p:cNvSpPr txBox="1"/>
          <p:nvPr/>
        </p:nvSpPr>
        <p:spPr>
          <a:xfrm>
            <a:off x="899651" y="1106211"/>
            <a:ext cx="10781072" cy="646331"/>
          </a:xfrm>
          <a:prstGeom prst="rect">
            <a:avLst/>
          </a:prstGeom>
          <a:noFill/>
        </p:spPr>
        <p:txBody>
          <a:bodyPr wrap="square">
            <a:spAutoFit/>
          </a:bodyPr>
          <a:lstStyle/>
          <a:p>
            <a:pPr algn="l">
              <a:buFont typeface="Arial" panose="020B0604020202020204" pitchFamily="34" charset="0"/>
              <a:buChar char="•"/>
            </a:pPr>
            <a:r>
              <a:rPr lang="en-US" b="1" i="0" dirty="0">
                <a:solidFill>
                  <a:srgbClr val="1F2328"/>
                </a:solidFill>
                <a:effectLst/>
                <a:latin typeface="-apple-system"/>
              </a:rPr>
              <a:t>Customer Demographics</a:t>
            </a:r>
            <a:r>
              <a:rPr lang="en-US" b="0" i="0" dirty="0">
                <a:solidFill>
                  <a:srgbClr val="1F2328"/>
                </a:solidFill>
                <a:effectLst/>
                <a:latin typeface="-apple-system"/>
              </a:rPr>
              <a:t>: The dataset includes customers from various age groups, with sales distributed across different categories such as Clothing and Beauty.</a:t>
            </a:r>
          </a:p>
        </p:txBody>
      </p:sp>
      <p:sp>
        <p:nvSpPr>
          <p:cNvPr id="6" name="TextBox 5">
            <a:extLst>
              <a:ext uri="{FF2B5EF4-FFF2-40B4-BE49-F238E27FC236}">
                <a16:creationId xmlns:a16="http://schemas.microsoft.com/office/drawing/2014/main" id="{910E0011-BF6B-33ED-4679-9C7ED65D2ADE}"/>
              </a:ext>
            </a:extLst>
          </p:cNvPr>
          <p:cNvSpPr txBox="1"/>
          <p:nvPr/>
        </p:nvSpPr>
        <p:spPr>
          <a:xfrm>
            <a:off x="796413" y="4106214"/>
            <a:ext cx="10461522" cy="1200329"/>
          </a:xfrm>
          <a:prstGeom prst="rect">
            <a:avLst/>
          </a:prstGeom>
          <a:noFill/>
        </p:spPr>
        <p:txBody>
          <a:bodyPr wrap="square">
            <a:spAutoFit/>
          </a:bodyPr>
          <a:lstStyle/>
          <a:p>
            <a:pPr algn="l"/>
            <a:endParaRPr lang="en-US" b="1" i="0" dirty="0">
              <a:solidFill>
                <a:srgbClr val="1F2328"/>
              </a:solidFill>
              <a:effectLst/>
              <a:latin typeface="-apple-system"/>
            </a:endParaRPr>
          </a:p>
          <a:p>
            <a:pPr algn="l"/>
            <a:r>
              <a:rPr lang="en-US" b="0" i="0" dirty="0">
                <a:solidFill>
                  <a:srgbClr val="1F2328"/>
                </a:solidFill>
                <a:effectLst/>
                <a:latin typeface="-apple-system"/>
              </a:rPr>
              <a:t>This project serves as a comprehensive introduction to SQL for data analysts, covering database setup, data cleaning, exploratory data analysis, and business-driven SQL queries. The findings from this project can help drive business decisions by understanding sales patterns, customer behavior, and product performance.</a:t>
            </a:r>
          </a:p>
        </p:txBody>
      </p:sp>
      <p:sp>
        <p:nvSpPr>
          <p:cNvPr id="8" name="TextBox 7">
            <a:extLst>
              <a:ext uri="{FF2B5EF4-FFF2-40B4-BE49-F238E27FC236}">
                <a16:creationId xmlns:a16="http://schemas.microsoft.com/office/drawing/2014/main" id="{3357D553-BB11-91A9-B8B5-47A639947B2D}"/>
              </a:ext>
            </a:extLst>
          </p:cNvPr>
          <p:cNvSpPr txBox="1"/>
          <p:nvPr/>
        </p:nvSpPr>
        <p:spPr>
          <a:xfrm>
            <a:off x="796413" y="3651298"/>
            <a:ext cx="1356852" cy="369332"/>
          </a:xfrm>
          <a:prstGeom prst="rect">
            <a:avLst/>
          </a:prstGeom>
          <a:noFill/>
        </p:spPr>
        <p:txBody>
          <a:bodyPr wrap="square">
            <a:spAutoFit/>
          </a:bodyPr>
          <a:lstStyle/>
          <a:p>
            <a:pPr algn="l"/>
            <a:r>
              <a:rPr lang="en-US" b="1" i="0" dirty="0">
                <a:solidFill>
                  <a:srgbClr val="FF0000"/>
                </a:solidFill>
                <a:effectLst/>
                <a:latin typeface="-apple-system"/>
              </a:rPr>
              <a:t>Conclusion</a:t>
            </a:r>
          </a:p>
        </p:txBody>
      </p:sp>
    </p:spTree>
    <p:extLst>
      <p:ext uri="{BB962C8B-B14F-4D97-AF65-F5344CB8AC3E}">
        <p14:creationId xmlns:p14="http://schemas.microsoft.com/office/powerpoint/2010/main" val="725861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42224D-28A9-31D0-0275-14FFEA19623D}"/>
              </a:ext>
            </a:extLst>
          </p:cNvPr>
          <p:cNvSpPr txBox="1"/>
          <p:nvPr/>
        </p:nvSpPr>
        <p:spPr>
          <a:xfrm>
            <a:off x="3873910" y="560439"/>
            <a:ext cx="2726131" cy="369332"/>
          </a:xfrm>
          <a:prstGeom prst="rect">
            <a:avLst/>
          </a:prstGeom>
          <a:noFill/>
        </p:spPr>
        <p:txBody>
          <a:bodyPr wrap="none" rtlCol="0">
            <a:spAutoFit/>
          </a:bodyPr>
          <a:lstStyle/>
          <a:p>
            <a:r>
              <a:rPr lang="en-IN" b="1" dirty="0">
                <a:solidFill>
                  <a:srgbClr val="FF0000"/>
                </a:solidFill>
              </a:rPr>
              <a:t>Dashboard with Power BI</a:t>
            </a:r>
          </a:p>
        </p:txBody>
      </p:sp>
      <p:pic>
        <p:nvPicPr>
          <p:cNvPr id="4" name="Picture 3">
            <a:extLst>
              <a:ext uri="{FF2B5EF4-FFF2-40B4-BE49-F238E27FC236}">
                <a16:creationId xmlns:a16="http://schemas.microsoft.com/office/drawing/2014/main" id="{449A61CC-03EB-E870-5C08-EDBBD1B1B8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406" y="1037260"/>
            <a:ext cx="10176388" cy="5048908"/>
          </a:xfrm>
          <a:prstGeom prst="rect">
            <a:avLst/>
          </a:prstGeom>
        </p:spPr>
      </p:pic>
    </p:spTree>
    <p:extLst>
      <p:ext uri="{BB962C8B-B14F-4D97-AF65-F5344CB8AC3E}">
        <p14:creationId xmlns:p14="http://schemas.microsoft.com/office/powerpoint/2010/main" val="1155821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92359A-1038-018D-9E88-91CBCC518849}"/>
              </a:ext>
            </a:extLst>
          </p:cNvPr>
          <p:cNvSpPr txBox="1"/>
          <p:nvPr/>
        </p:nvSpPr>
        <p:spPr>
          <a:xfrm>
            <a:off x="1052052" y="670741"/>
            <a:ext cx="1848464" cy="369332"/>
          </a:xfrm>
          <a:prstGeom prst="rect">
            <a:avLst/>
          </a:prstGeom>
          <a:noFill/>
        </p:spPr>
        <p:txBody>
          <a:bodyPr wrap="square">
            <a:spAutoFit/>
          </a:bodyPr>
          <a:lstStyle/>
          <a:p>
            <a:pPr algn="l"/>
            <a:r>
              <a:rPr lang="en-IN" b="1" i="0" dirty="0">
                <a:solidFill>
                  <a:schemeClr val="accent3"/>
                </a:solidFill>
                <a:effectLst/>
                <a:latin typeface="-apple-system"/>
              </a:rPr>
              <a:t>Project Structure</a:t>
            </a:r>
          </a:p>
        </p:txBody>
      </p:sp>
      <p:sp>
        <p:nvSpPr>
          <p:cNvPr id="7" name="TextBox 6">
            <a:extLst>
              <a:ext uri="{FF2B5EF4-FFF2-40B4-BE49-F238E27FC236}">
                <a16:creationId xmlns:a16="http://schemas.microsoft.com/office/drawing/2014/main" id="{AD6BC89C-CDD4-7E10-B6D8-381905E6F182}"/>
              </a:ext>
            </a:extLst>
          </p:cNvPr>
          <p:cNvSpPr txBox="1"/>
          <p:nvPr/>
        </p:nvSpPr>
        <p:spPr>
          <a:xfrm>
            <a:off x="1052051" y="1120676"/>
            <a:ext cx="10402529" cy="1477328"/>
          </a:xfrm>
          <a:prstGeom prst="rect">
            <a:avLst/>
          </a:prstGeom>
          <a:noFill/>
        </p:spPr>
        <p:txBody>
          <a:bodyPr wrap="square">
            <a:spAutoFit/>
          </a:bodyPr>
          <a:lstStyle/>
          <a:p>
            <a:r>
              <a:rPr lang="en-US" b="1" dirty="0">
                <a:solidFill>
                  <a:srgbClr val="0070C0"/>
                </a:solidFill>
              </a:rPr>
              <a:t>1. Database Setup</a:t>
            </a:r>
          </a:p>
          <a:p>
            <a:pPr algn="just"/>
            <a:r>
              <a:rPr lang="en-US" dirty="0"/>
              <a:t>Database Creation: The project starts by creating a database named as “</a:t>
            </a:r>
            <a:r>
              <a:rPr lang="en-US" dirty="0" err="1"/>
              <a:t>db_retail_sales</a:t>
            </a:r>
            <a:r>
              <a:rPr lang="en-US" dirty="0"/>
              <a:t>”</a:t>
            </a:r>
          </a:p>
          <a:p>
            <a:r>
              <a:rPr lang="en-US" dirty="0"/>
              <a:t>Table Creation: A table named “</a:t>
            </a:r>
            <a:r>
              <a:rPr lang="en-US" dirty="0" err="1"/>
              <a:t>retail_sales</a:t>
            </a:r>
            <a:r>
              <a:rPr lang="en-US" dirty="0"/>
              <a:t>” is created to store the sales data. The table structure includes columns for transaction ID, sale date, sale time, customer ID, gender, age, product category, quantity sold, price per unit, cost of goods sold (COGS), and total sale amount.</a:t>
            </a:r>
            <a:endParaRPr lang="en-IN" dirty="0"/>
          </a:p>
        </p:txBody>
      </p:sp>
      <p:pic>
        <p:nvPicPr>
          <p:cNvPr id="11" name="Picture 10">
            <a:extLst>
              <a:ext uri="{FF2B5EF4-FFF2-40B4-BE49-F238E27FC236}">
                <a16:creationId xmlns:a16="http://schemas.microsoft.com/office/drawing/2014/main" id="{F3354292-895A-F3D5-61A2-FF2014824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882" y="2690337"/>
            <a:ext cx="3619267" cy="3139320"/>
          </a:xfrm>
          <a:prstGeom prst="rect">
            <a:avLst/>
          </a:prstGeom>
        </p:spPr>
      </p:pic>
    </p:spTree>
    <p:extLst>
      <p:ext uri="{BB962C8B-B14F-4D97-AF65-F5344CB8AC3E}">
        <p14:creationId xmlns:p14="http://schemas.microsoft.com/office/powerpoint/2010/main" val="3995380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CDB321-4B85-6C07-FE03-59944DCA0C77}"/>
              </a:ext>
            </a:extLst>
          </p:cNvPr>
          <p:cNvSpPr txBox="1"/>
          <p:nvPr/>
        </p:nvSpPr>
        <p:spPr>
          <a:xfrm>
            <a:off x="865238" y="555804"/>
            <a:ext cx="10540181" cy="1754326"/>
          </a:xfrm>
          <a:prstGeom prst="rect">
            <a:avLst/>
          </a:prstGeom>
          <a:noFill/>
        </p:spPr>
        <p:txBody>
          <a:bodyPr wrap="square">
            <a:spAutoFit/>
          </a:bodyPr>
          <a:lstStyle/>
          <a:p>
            <a:r>
              <a:rPr lang="en-US" b="1" dirty="0">
                <a:solidFill>
                  <a:srgbClr val="0070C0"/>
                </a:solidFill>
              </a:rPr>
              <a:t>2. Data Exploration &amp; Cleaning</a:t>
            </a:r>
          </a:p>
          <a:p>
            <a:endParaRPr lang="en-US" dirty="0">
              <a:solidFill>
                <a:srgbClr val="0070C0"/>
              </a:solidFill>
            </a:endParaRPr>
          </a:p>
          <a:p>
            <a:pPr marL="285750" indent="-285750">
              <a:buFont typeface="Arial" panose="020B0604020202020204" pitchFamily="34" charset="0"/>
              <a:buChar char="•"/>
            </a:pPr>
            <a:r>
              <a:rPr lang="en-US" b="1" dirty="0"/>
              <a:t>Record Count: Determine the total number of records in the dataset.</a:t>
            </a:r>
          </a:p>
          <a:p>
            <a:pPr marL="285750" indent="-285750">
              <a:buFont typeface="Arial" panose="020B0604020202020204" pitchFamily="34" charset="0"/>
              <a:buChar char="•"/>
            </a:pPr>
            <a:r>
              <a:rPr lang="en-US" b="1" dirty="0"/>
              <a:t> Customer Count: Find out how many unique customers are in the dataset.</a:t>
            </a:r>
          </a:p>
          <a:p>
            <a:pPr marL="285750" indent="-285750">
              <a:buFont typeface="Arial" panose="020B0604020202020204" pitchFamily="34" charset="0"/>
              <a:buChar char="•"/>
            </a:pPr>
            <a:r>
              <a:rPr lang="en-US" b="1" dirty="0"/>
              <a:t>Category Count: Identify all unique product categories in the dataset.</a:t>
            </a:r>
          </a:p>
          <a:p>
            <a:pPr marL="285750" indent="-285750">
              <a:buFont typeface="Arial" panose="020B0604020202020204" pitchFamily="34" charset="0"/>
              <a:buChar char="•"/>
            </a:pPr>
            <a:r>
              <a:rPr lang="en-US" b="1" dirty="0"/>
              <a:t>Null Value Check: Check for any null values in the dataset and delete records with missing data</a:t>
            </a:r>
            <a:r>
              <a:rPr lang="en-US" dirty="0"/>
              <a:t>.</a:t>
            </a:r>
            <a:endParaRPr lang="en-IN" dirty="0"/>
          </a:p>
        </p:txBody>
      </p:sp>
      <p:pic>
        <p:nvPicPr>
          <p:cNvPr id="5" name="Picture 4">
            <a:extLst>
              <a:ext uri="{FF2B5EF4-FFF2-40B4-BE49-F238E27FC236}">
                <a16:creationId xmlns:a16="http://schemas.microsoft.com/office/drawing/2014/main" id="{29EF0877-5DFE-FC7B-FB32-595BF57FF5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1637" y="3287295"/>
            <a:ext cx="2991267" cy="885949"/>
          </a:xfrm>
          <a:prstGeom prst="rect">
            <a:avLst/>
          </a:prstGeom>
        </p:spPr>
      </p:pic>
      <p:sp>
        <p:nvSpPr>
          <p:cNvPr id="6" name="TextBox 5">
            <a:extLst>
              <a:ext uri="{FF2B5EF4-FFF2-40B4-BE49-F238E27FC236}">
                <a16:creationId xmlns:a16="http://schemas.microsoft.com/office/drawing/2014/main" id="{821163E8-1D28-B41E-5806-1A1E922EA890}"/>
              </a:ext>
            </a:extLst>
          </p:cNvPr>
          <p:cNvSpPr txBox="1"/>
          <p:nvPr/>
        </p:nvSpPr>
        <p:spPr>
          <a:xfrm>
            <a:off x="1091380" y="4178539"/>
            <a:ext cx="896399" cy="369332"/>
          </a:xfrm>
          <a:prstGeom prst="rect">
            <a:avLst/>
          </a:prstGeom>
          <a:noFill/>
        </p:spPr>
        <p:txBody>
          <a:bodyPr wrap="none" rtlCol="0">
            <a:spAutoFit/>
          </a:bodyPr>
          <a:lstStyle/>
          <a:p>
            <a:r>
              <a:rPr lang="en-IN" b="1" dirty="0">
                <a:solidFill>
                  <a:schemeClr val="accent3"/>
                </a:solidFill>
              </a:rPr>
              <a:t>Output</a:t>
            </a:r>
          </a:p>
        </p:txBody>
      </p:sp>
      <p:pic>
        <p:nvPicPr>
          <p:cNvPr id="8" name="Picture 7">
            <a:extLst>
              <a:ext uri="{FF2B5EF4-FFF2-40B4-BE49-F238E27FC236}">
                <a16:creationId xmlns:a16="http://schemas.microsoft.com/office/drawing/2014/main" id="{A01C6C86-3809-70DF-4DE2-898E17C5C7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2993" y="4422370"/>
            <a:ext cx="1447876" cy="891995"/>
          </a:xfrm>
          <a:prstGeom prst="rect">
            <a:avLst/>
          </a:prstGeom>
        </p:spPr>
      </p:pic>
      <p:sp>
        <p:nvSpPr>
          <p:cNvPr id="9" name="TextBox 8">
            <a:extLst>
              <a:ext uri="{FF2B5EF4-FFF2-40B4-BE49-F238E27FC236}">
                <a16:creationId xmlns:a16="http://schemas.microsoft.com/office/drawing/2014/main" id="{DAF4584D-6127-98C3-1C4D-917C2A2338E6}"/>
              </a:ext>
            </a:extLst>
          </p:cNvPr>
          <p:cNvSpPr txBox="1"/>
          <p:nvPr/>
        </p:nvSpPr>
        <p:spPr>
          <a:xfrm>
            <a:off x="1189703" y="2448232"/>
            <a:ext cx="3230436" cy="369332"/>
          </a:xfrm>
          <a:prstGeom prst="rect">
            <a:avLst/>
          </a:prstGeom>
          <a:noFill/>
        </p:spPr>
        <p:txBody>
          <a:bodyPr wrap="none" rtlCol="0">
            <a:spAutoFit/>
          </a:bodyPr>
          <a:lstStyle/>
          <a:p>
            <a:r>
              <a:rPr lang="en-IN" b="1" dirty="0">
                <a:solidFill>
                  <a:schemeClr val="accent3"/>
                </a:solidFill>
              </a:rPr>
              <a:t>Number of Records in data set</a:t>
            </a:r>
          </a:p>
        </p:txBody>
      </p:sp>
      <p:sp>
        <p:nvSpPr>
          <p:cNvPr id="11" name="TextBox 10">
            <a:extLst>
              <a:ext uri="{FF2B5EF4-FFF2-40B4-BE49-F238E27FC236}">
                <a16:creationId xmlns:a16="http://schemas.microsoft.com/office/drawing/2014/main" id="{8CFEBAA3-FB2E-A50B-A85D-B9E100DB273C}"/>
              </a:ext>
            </a:extLst>
          </p:cNvPr>
          <p:cNvSpPr txBox="1"/>
          <p:nvPr/>
        </p:nvSpPr>
        <p:spPr>
          <a:xfrm>
            <a:off x="7138220" y="2448232"/>
            <a:ext cx="2093009" cy="369332"/>
          </a:xfrm>
          <a:prstGeom prst="rect">
            <a:avLst/>
          </a:prstGeom>
          <a:noFill/>
        </p:spPr>
        <p:txBody>
          <a:bodyPr wrap="none" rtlCol="0">
            <a:spAutoFit/>
          </a:bodyPr>
          <a:lstStyle/>
          <a:p>
            <a:r>
              <a:rPr lang="en-IN" b="1" dirty="0">
                <a:solidFill>
                  <a:schemeClr val="accent3"/>
                </a:solidFill>
              </a:rPr>
              <a:t>Unique Customers </a:t>
            </a:r>
          </a:p>
        </p:txBody>
      </p:sp>
      <p:pic>
        <p:nvPicPr>
          <p:cNvPr id="13" name="Picture 12">
            <a:extLst>
              <a:ext uri="{FF2B5EF4-FFF2-40B4-BE49-F238E27FC236}">
                <a16:creationId xmlns:a16="http://schemas.microsoft.com/office/drawing/2014/main" id="{D42EF5B0-4627-0BFB-40F5-B0CF14B8BC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1933" y="2963353"/>
            <a:ext cx="4534533" cy="857370"/>
          </a:xfrm>
          <a:prstGeom prst="rect">
            <a:avLst/>
          </a:prstGeom>
        </p:spPr>
      </p:pic>
      <p:pic>
        <p:nvPicPr>
          <p:cNvPr id="15" name="Picture 14">
            <a:extLst>
              <a:ext uri="{FF2B5EF4-FFF2-40B4-BE49-F238E27FC236}">
                <a16:creationId xmlns:a16="http://schemas.microsoft.com/office/drawing/2014/main" id="{462B239D-64B9-6256-74A1-7C0ED4B09D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9900" y="4340959"/>
            <a:ext cx="2222658" cy="973406"/>
          </a:xfrm>
          <a:prstGeom prst="rect">
            <a:avLst/>
          </a:prstGeom>
        </p:spPr>
      </p:pic>
      <p:sp>
        <p:nvSpPr>
          <p:cNvPr id="19" name="TextBox 18">
            <a:extLst>
              <a:ext uri="{FF2B5EF4-FFF2-40B4-BE49-F238E27FC236}">
                <a16:creationId xmlns:a16="http://schemas.microsoft.com/office/drawing/2014/main" id="{2E9F2363-8A02-FE96-F749-6BEEE703776E}"/>
              </a:ext>
            </a:extLst>
          </p:cNvPr>
          <p:cNvSpPr txBox="1"/>
          <p:nvPr/>
        </p:nvSpPr>
        <p:spPr>
          <a:xfrm>
            <a:off x="7073379" y="3781846"/>
            <a:ext cx="1372139" cy="369332"/>
          </a:xfrm>
          <a:prstGeom prst="rect">
            <a:avLst/>
          </a:prstGeom>
          <a:noFill/>
        </p:spPr>
        <p:txBody>
          <a:bodyPr wrap="square">
            <a:spAutoFit/>
          </a:bodyPr>
          <a:lstStyle/>
          <a:p>
            <a:r>
              <a:rPr lang="en-IN" b="1" dirty="0">
                <a:solidFill>
                  <a:schemeClr val="accent3"/>
                </a:solidFill>
              </a:rPr>
              <a:t>Output</a:t>
            </a:r>
          </a:p>
        </p:txBody>
      </p:sp>
    </p:spTree>
    <p:extLst>
      <p:ext uri="{BB962C8B-B14F-4D97-AF65-F5344CB8AC3E}">
        <p14:creationId xmlns:p14="http://schemas.microsoft.com/office/powerpoint/2010/main" val="1109915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E8FAE5-7BAC-2C25-8E64-E0B7D762B610}"/>
              </a:ext>
            </a:extLst>
          </p:cNvPr>
          <p:cNvSpPr txBox="1"/>
          <p:nvPr/>
        </p:nvSpPr>
        <p:spPr>
          <a:xfrm>
            <a:off x="1561973" y="493317"/>
            <a:ext cx="1869486" cy="369332"/>
          </a:xfrm>
          <a:prstGeom prst="rect">
            <a:avLst/>
          </a:prstGeom>
          <a:noFill/>
        </p:spPr>
        <p:txBody>
          <a:bodyPr wrap="none" rtlCol="0">
            <a:spAutoFit/>
          </a:bodyPr>
          <a:lstStyle/>
          <a:p>
            <a:r>
              <a:rPr lang="en-IN" b="1" dirty="0">
                <a:solidFill>
                  <a:schemeClr val="accent3"/>
                </a:solidFill>
              </a:rPr>
              <a:t>Unique Category</a:t>
            </a:r>
          </a:p>
        </p:txBody>
      </p:sp>
      <p:pic>
        <p:nvPicPr>
          <p:cNvPr id="4" name="Picture 3">
            <a:extLst>
              <a:ext uri="{FF2B5EF4-FFF2-40B4-BE49-F238E27FC236}">
                <a16:creationId xmlns:a16="http://schemas.microsoft.com/office/drawing/2014/main" id="{5A1B0932-1BB0-C1C5-45DD-A3AB2B6E67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572" y="821641"/>
            <a:ext cx="4172532" cy="933580"/>
          </a:xfrm>
          <a:prstGeom prst="rect">
            <a:avLst/>
          </a:prstGeom>
        </p:spPr>
      </p:pic>
      <p:sp>
        <p:nvSpPr>
          <p:cNvPr id="5" name="TextBox 4">
            <a:extLst>
              <a:ext uri="{FF2B5EF4-FFF2-40B4-BE49-F238E27FC236}">
                <a16:creationId xmlns:a16="http://schemas.microsoft.com/office/drawing/2014/main" id="{A2F4BBC5-A0B3-ED0E-F94D-3F8CF5844B71}"/>
              </a:ext>
            </a:extLst>
          </p:cNvPr>
          <p:cNvSpPr txBox="1"/>
          <p:nvPr/>
        </p:nvSpPr>
        <p:spPr>
          <a:xfrm>
            <a:off x="763262" y="1755221"/>
            <a:ext cx="896399" cy="369332"/>
          </a:xfrm>
          <a:prstGeom prst="rect">
            <a:avLst/>
          </a:prstGeom>
          <a:noFill/>
        </p:spPr>
        <p:txBody>
          <a:bodyPr wrap="none" rtlCol="0">
            <a:spAutoFit/>
          </a:bodyPr>
          <a:lstStyle/>
          <a:p>
            <a:r>
              <a:rPr lang="en-IN" b="1" dirty="0">
                <a:solidFill>
                  <a:schemeClr val="accent3"/>
                </a:solidFill>
              </a:rPr>
              <a:t>Output</a:t>
            </a:r>
          </a:p>
        </p:txBody>
      </p:sp>
      <p:pic>
        <p:nvPicPr>
          <p:cNvPr id="7" name="Picture 6">
            <a:extLst>
              <a:ext uri="{FF2B5EF4-FFF2-40B4-BE49-F238E27FC236}">
                <a16:creationId xmlns:a16="http://schemas.microsoft.com/office/drawing/2014/main" id="{562FAEA2-BADA-53FF-63CC-1EA4DE9997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4109" y="1753418"/>
            <a:ext cx="1613168" cy="1322070"/>
          </a:xfrm>
          <a:prstGeom prst="rect">
            <a:avLst/>
          </a:prstGeom>
        </p:spPr>
      </p:pic>
      <p:sp>
        <p:nvSpPr>
          <p:cNvPr id="9" name="TextBox 8">
            <a:extLst>
              <a:ext uri="{FF2B5EF4-FFF2-40B4-BE49-F238E27FC236}">
                <a16:creationId xmlns:a16="http://schemas.microsoft.com/office/drawing/2014/main" id="{BCA1C0CE-B979-5DC8-F17C-6E57FBF43B8C}"/>
              </a:ext>
            </a:extLst>
          </p:cNvPr>
          <p:cNvSpPr txBox="1"/>
          <p:nvPr/>
        </p:nvSpPr>
        <p:spPr>
          <a:xfrm>
            <a:off x="7039898" y="512918"/>
            <a:ext cx="3116826" cy="369332"/>
          </a:xfrm>
          <a:prstGeom prst="rect">
            <a:avLst/>
          </a:prstGeom>
          <a:noFill/>
        </p:spPr>
        <p:txBody>
          <a:bodyPr wrap="square">
            <a:spAutoFit/>
          </a:bodyPr>
          <a:lstStyle/>
          <a:p>
            <a:r>
              <a:rPr lang="en-IN" b="1" dirty="0">
                <a:solidFill>
                  <a:schemeClr val="accent3"/>
                </a:solidFill>
              </a:rPr>
              <a:t>Checking for NULL</a:t>
            </a:r>
          </a:p>
        </p:txBody>
      </p:sp>
      <p:pic>
        <p:nvPicPr>
          <p:cNvPr id="11" name="Picture 10">
            <a:extLst>
              <a:ext uri="{FF2B5EF4-FFF2-40B4-BE49-F238E27FC236}">
                <a16:creationId xmlns:a16="http://schemas.microsoft.com/office/drawing/2014/main" id="{36723147-9B34-8723-C2C2-811352FBC2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9878" y="882250"/>
            <a:ext cx="5725324" cy="1590897"/>
          </a:xfrm>
          <a:prstGeom prst="rect">
            <a:avLst/>
          </a:prstGeom>
        </p:spPr>
      </p:pic>
      <p:sp>
        <p:nvSpPr>
          <p:cNvPr id="12" name="TextBox 11">
            <a:extLst>
              <a:ext uri="{FF2B5EF4-FFF2-40B4-BE49-F238E27FC236}">
                <a16:creationId xmlns:a16="http://schemas.microsoft.com/office/drawing/2014/main" id="{DD10920D-4C62-D6AC-8F16-E470DC5AC101}"/>
              </a:ext>
            </a:extLst>
          </p:cNvPr>
          <p:cNvSpPr txBox="1"/>
          <p:nvPr/>
        </p:nvSpPr>
        <p:spPr>
          <a:xfrm>
            <a:off x="4703904" y="2473147"/>
            <a:ext cx="896399" cy="369332"/>
          </a:xfrm>
          <a:prstGeom prst="rect">
            <a:avLst/>
          </a:prstGeom>
          <a:noFill/>
        </p:spPr>
        <p:txBody>
          <a:bodyPr wrap="none" rtlCol="0">
            <a:spAutoFit/>
          </a:bodyPr>
          <a:lstStyle/>
          <a:p>
            <a:r>
              <a:rPr lang="en-IN" b="1" dirty="0">
                <a:solidFill>
                  <a:schemeClr val="accent3"/>
                </a:solidFill>
              </a:rPr>
              <a:t>Output</a:t>
            </a:r>
          </a:p>
        </p:txBody>
      </p:sp>
      <p:pic>
        <p:nvPicPr>
          <p:cNvPr id="14" name="Picture 13">
            <a:extLst>
              <a:ext uri="{FF2B5EF4-FFF2-40B4-BE49-F238E27FC236}">
                <a16:creationId xmlns:a16="http://schemas.microsoft.com/office/drawing/2014/main" id="{4A5616CE-8FF9-3BFC-C1A5-F916A708DD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1973" y="3075488"/>
            <a:ext cx="9973092" cy="1190791"/>
          </a:xfrm>
          <a:prstGeom prst="rect">
            <a:avLst/>
          </a:prstGeom>
        </p:spPr>
      </p:pic>
      <p:sp>
        <p:nvSpPr>
          <p:cNvPr id="16" name="TextBox 15">
            <a:extLst>
              <a:ext uri="{FF2B5EF4-FFF2-40B4-BE49-F238E27FC236}">
                <a16:creationId xmlns:a16="http://schemas.microsoft.com/office/drawing/2014/main" id="{3A7C5EEA-4A49-ACDE-EC8E-0A9CA6810C93}"/>
              </a:ext>
            </a:extLst>
          </p:cNvPr>
          <p:cNvSpPr txBox="1"/>
          <p:nvPr/>
        </p:nvSpPr>
        <p:spPr>
          <a:xfrm>
            <a:off x="979572" y="4087117"/>
            <a:ext cx="3110647" cy="369332"/>
          </a:xfrm>
          <a:prstGeom prst="rect">
            <a:avLst/>
          </a:prstGeom>
          <a:noFill/>
        </p:spPr>
        <p:txBody>
          <a:bodyPr wrap="square">
            <a:spAutoFit/>
          </a:bodyPr>
          <a:lstStyle/>
          <a:p>
            <a:r>
              <a:rPr lang="en-IN" b="1" dirty="0">
                <a:solidFill>
                  <a:schemeClr val="accent3"/>
                </a:solidFill>
              </a:rPr>
              <a:t>Deleting NULL values</a:t>
            </a:r>
          </a:p>
        </p:txBody>
      </p:sp>
      <p:pic>
        <p:nvPicPr>
          <p:cNvPr id="18" name="Picture 17">
            <a:extLst>
              <a:ext uri="{FF2B5EF4-FFF2-40B4-BE49-F238E27FC236}">
                <a16:creationId xmlns:a16="http://schemas.microsoft.com/office/drawing/2014/main" id="{0C4798F8-A748-58F1-FACF-A11C07DEE4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17808" y="4427221"/>
            <a:ext cx="6642502" cy="1746650"/>
          </a:xfrm>
          <a:prstGeom prst="rect">
            <a:avLst/>
          </a:prstGeom>
        </p:spPr>
      </p:pic>
    </p:spTree>
    <p:extLst>
      <p:ext uri="{BB962C8B-B14F-4D97-AF65-F5344CB8AC3E}">
        <p14:creationId xmlns:p14="http://schemas.microsoft.com/office/powerpoint/2010/main" val="1042065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1240D5-D192-75BD-5311-67A6DC4C845C}"/>
              </a:ext>
            </a:extLst>
          </p:cNvPr>
          <p:cNvSpPr txBox="1"/>
          <p:nvPr/>
        </p:nvSpPr>
        <p:spPr>
          <a:xfrm>
            <a:off x="970282" y="482231"/>
            <a:ext cx="6096000" cy="923330"/>
          </a:xfrm>
          <a:prstGeom prst="rect">
            <a:avLst/>
          </a:prstGeom>
          <a:noFill/>
        </p:spPr>
        <p:txBody>
          <a:bodyPr wrap="square">
            <a:spAutoFit/>
          </a:bodyPr>
          <a:lstStyle/>
          <a:p>
            <a:pPr algn="l"/>
            <a:r>
              <a:rPr lang="en-US" b="1" i="0" dirty="0">
                <a:solidFill>
                  <a:srgbClr val="0070C0"/>
                </a:solidFill>
                <a:effectLst/>
                <a:latin typeface="-apple-system"/>
              </a:rPr>
              <a:t>3. Data Analysis &amp; Findings</a:t>
            </a:r>
          </a:p>
          <a:p>
            <a:pPr algn="l"/>
            <a:r>
              <a:rPr lang="en-US" b="0" i="0" dirty="0">
                <a:solidFill>
                  <a:srgbClr val="1F2328"/>
                </a:solidFill>
                <a:effectLst/>
                <a:latin typeface="-apple-system"/>
              </a:rPr>
              <a:t>The following SQL queries were developed to answer specific business questions:</a:t>
            </a:r>
          </a:p>
        </p:txBody>
      </p:sp>
      <p:sp>
        <p:nvSpPr>
          <p:cNvPr id="5" name="TextBox 4">
            <a:extLst>
              <a:ext uri="{FF2B5EF4-FFF2-40B4-BE49-F238E27FC236}">
                <a16:creationId xmlns:a16="http://schemas.microsoft.com/office/drawing/2014/main" id="{620795A8-ACDD-6685-4DF8-38DCB624D666}"/>
              </a:ext>
            </a:extLst>
          </p:cNvPr>
          <p:cNvSpPr txBox="1"/>
          <p:nvPr/>
        </p:nvSpPr>
        <p:spPr>
          <a:xfrm>
            <a:off x="796412" y="1457316"/>
            <a:ext cx="7737988" cy="369332"/>
          </a:xfrm>
          <a:prstGeom prst="rect">
            <a:avLst/>
          </a:prstGeom>
          <a:noFill/>
        </p:spPr>
        <p:txBody>
          <a:bodyPr wrap="square">
            <a:spAutoFit/>
          </a:bodyPr>
          <a:lstStyle/>
          <a:p>
            <a:pPr algn="l">
              <a:buFont typeface="+mj-lt"/>
              <a:buAutoNum type="arabicPeriod"/>
            </a:pPr>
            <a:r>
              <a:rPr lang="en-US" b="1" i="0" dirty="0">
                <a:solidFill>
                  <a:schemeClr val="accent3"/>
                </a:solidFill>
                <a:effectLst/>
                <a:latin typeface="-apple-system"/>
              </a:rPr>
              <a:t>Write a SQL query to retrieve all columns for sales made on '2022-11-05</a:t>
            </a:r>
            <a:r>
              <a:rPr lang="en-US" b="0" i="0" dirty="0">
                <a:solidFill>
                  <a:schemeClr val="accent3"/>
                </a:solidFill>
                <a:effectLst/>
                <a:latin typeface="-apple-system"/>
              </a:rPr>
              <a:t>:</a:t>
            </a:r>
          </a:p>
        </p:txBody>
      </p:sp>
      <p:pic>
        <p:nvPicPr>
          <p:cNvPr id="7" name="Picture 6">
            <a:extLst>
              <a:ext uri="{FF2B5EF4-FFF2-40B4-BE49-F238E27FC236}">
                <a16:creationId xmlns:a16="http://schemas.microsoft.com/office/drawing/2014/main" id="{921D0602-BF77-1565-7B3E-B24A994206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1973" y="1894624"/>
            <a:ext cx="7154273" cy="1181265"/>
          </a:xfrm>
          <a:prstGeom prst="rect">
            <a:avLst/>
          </a:prstGeom>
        </p:spPr>
      </p:pic>
      <p:sp>
        <p:nvSpPr>
          <p:cNvPr id="8" name="TextBox 7">
            <a:extLst>
              <a:ext uri="{FF2B5EF4-FFF2-40B4-BE49-F238E27FC236}">
                <a16:creationId xmlns:a16="http://schemas.microsoft.com/office/drawing/2014/main" id="{A759AE46-9167-7CA8-0B79-F1CEF5422FD1}"/>
              </a:ext>
            </a:extLst>
          </p:cNvPr>
          <p:cNvSpPr txBox="1"/>
          <p:nvPr/>
        </p:nvSpPr>
        <p:spPr>
          <a:xfrm>
            <a:off x="698090" y="3344804"/>
            <a:ext cx="833883" cy="369332"/>
          </a:xfrm>
          <a:prstGeom prst="rect">
            <a:avLst/>
          </a:prstGeom>
          <a:noFill/>
        </p:spPr>
        <p:txBody>
          <a:bodyPr wrap="none" rtlCol="0">
            <a:spAutoFit/>
          </a:bodyPr>
          <a:lstStyle/>
          <a:p>
            <a:r>
              <a:rPr lang="en-IN" b="1" dirty="0">
                <a:solidFill>
                  <a:schemeClr val="accent3"/>
                </a:solidFill>
              </a:rPr>
              <a:t>output</a:t>
            </a:r>
          </a:p>
        </p:txBody>
      </p:sp>
      <p:pic>
        <p:nvPicPr>
          <p:cNvPr id="10" name="Picture 9">
            <a:extLst>
              <a:ext uri="{FF2B5EF4-FFF2-40B4-BE49-F238E27FC236}">
                <a16:creationId xmlns:a16="http://schemas.microsoft.com/office/drawing/2014/main" id="{B76C551E-4C1B-B479-53A0-4CA89B54BB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1973" y="3344804"/>
            <a:ext cx="8668960" cy="2905530"/>
          </a:xfrm>
          <a:prstGeom prst="rect">
            <a:avLst/>
          </a:prstGeom>
        </p:spPr>
      </p:pic>
    </p:spTree>
    <p:extLst>
      <p:ext uri="{BB962C8B-B14F-4D97-AF65-F5344CB8AC3E}">
        <p14:creationId xmlns:p14="http://schemas.microsoft.com/office/powerpoint/2010/main" val="1846877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C04F1A-384C-AB08-39BB-D1250F407DE6}"/>
              </a:ext>
            </a:extLst>
          </p:cNvPr>
          <p:cNvSpPr txBox="1"/>
          <p:nvPr/>
        </p:nvSpPr>
        <p:spPr>
          <a:xfrm>
            <a:off x="953729" y="511730"/>
            <a:ext cx="10432026" cy="646331"/>
          </a:xfrm>
          <a:prstGeom prst="rect">
            <a:avLst/>
          </a:prstGeom>
          <a:noFill/>
        </p:spPr>
        <p:txBody>
          <a:bodyPr wrap="square">
            <a:spAutoFit/>
          </a:bodyPr>
          <a:lstStyle/>
          <a:p>
            <a:pPr algn="l">
              <a:buFont typeface="+mj-lt"/>
              <a:buAutoNum type="arabicPeriod" startAt="2"/>
            </a:pPr>
            <a:r>
              <a:rPr lang="en-US" b="1" i="0" dirty="0">
                <a:solidFill>
                  <a:srgbClr val="1F2328"/>
                </a:solidFill>
                <a:effectLst/>
                <a:latin typeface="-apple-system"/>
              </a:rPr>
              <a:t>Write a SQL query to retrieve all transactions where the category is 'Clothing' and the quantity sold is more than 4 in the month of Nov-2022</a:t>
            </a:r>
            <a:r>
              <a:rPr lang="en-US" b="0" i="0" dirty="0">
                <a:solidFill>
                  <a:srgbClr val="1F2328"/>
                </a:solidFill>
                <a:effectLst/>
                <a:latin typeface="-apple-system"/>
              </a:rPr>
              <a:t>:</a:t>
            </a:r>
          </a:p>
        </p:txBody>
      </p:sp>
      <p:pic>
        <p:nvPicPr>
          <p:cNvPr id="5" name="Picture 4">
            <a:extLst>
              <a:ext uri="{FF2B5EF4-FFF2-40B4-BE49-F238E27FC236}">
                <a16:creationId xmlns:a16="http://schemas.microsoft.com/office/drawing/2014/main" id="{93E98069-1DDA-4E83-103D-27A8C7210F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729" y="1158061"/>
            <a:ext cx="10009240" cy="1428949"/>
          </a:xfrm>
          <a:prstGeom prst="rect">
            <a:avLst/>
          </a:prstGeom>
        </p:spPr>
      </p:pic>
      <p:pic>
        <p:nvPicPr>
          <p:cNvPr id="7" name="Picture 6">
            <a:extLst>
              <a:ext uri="{FF2B5EF4-FFF2-40B4-BE49-F238E27FC236}">
                <a16:creationId xmlns:a16="http://schemas.microsoft.com/office/drawing/2014/main" id="{57D0B3D0-42B1-B349-A72E-C6376786ED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7396" y="2587010"/>
            <a:ext cx="8141107" cy="3661643"/>
          </a:xfrm>
          <a:prstGeom prst="rect">
            <a:avLst/>
          </a:prstGeom>
        </p:spPr>
      </p:pic>
      <p:sp>
        <p:nvSpPr>
          <p:cNvPr id="8" name="TextBox 7">
            <a:extLst>
              <a:ext uri="{FF2B5EF4-FFF2-40B4-BE49-F238E27FC236}">
                <a16:creationId xmlns:a16="http://schemas.microsoft.com/office/drawing/2014/main" id="{49F52F95-9B77-69C4-6791-F0F91E857798}"/>
              </a:ext>
            </a:extLst>
          </p:cNvPr>
          <p:cNvSpPr txBox="1"/>
          <p:nvPr/>
        </p:nvSpPr>
        <p:spPr>
          <a:xfrm>
            <a:off x="796412" y="2961346"/>
            <a:ext cx="833883" cy="369332"/>
          </a:xfrm>
          <a:prstGeom prst="rect">
            <a:avLst/>
          </a:prstGeom>
          <a:noFill/>
        </p:spPr>
        <p:txBody>
          <a:bodyPr wrap="none" rtlCol="0">
            <a:spAutoFit/>
          </a:bodyPr>
          <a:lstStyle/>
          <a:p>
            <a:r>
              <a:rPr lang="en-IN" b="1" dirty="0">
                <a:solidFill>
                  <a:schemeClr val="accent3"/>
                </a:solidFill>
              </a:rPr>
              <a:t>output</a:t>
            </a:r>
          </a:p>
        </p:txBody>
      </p:sp>
    </p:spTree>
    <p:extLst>
      <p:ext uri="{BB962C8B-B14F-4D97-AF65-F5344CB8AC3E}">
        <p14:creationId xmlns:p14="http://schemas.microsoft.com/office/powerpoint/2010/main" val="1463433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0CE456-A574-C463-297B-DD13CD520D1C}"/>
              </a:ext>
            </a:extLst>
          </p:cNvPr>
          <p:cNvSpPr txBox="1"/>
          <p:nvPr/>
        </p:nvSpPr>
        <p:spPr>
          <a:xfrm>
            <a:off x="1032387" y="542074"/>
            <a:ext cx="8239432" cy="369332"/>
          </a:xfrm>
          <a:prstGeom prst="rect">
            <a:avLst/>
          </a:prstGeom>
          <a:noFill/>
        </p:spPr>
        <p:txBody>
          <a:bodyPr wrap="square">
            <a:spAutoFit/>
          </a:bodyPr>
          <a:lstStyle/>
          <a:p>
            <a:pPr algn="l">
              <a:buFont typeface="+mj-lt"/>
              <a:buAutoNum type="arabicPeriod" startAt="3"/>
            </a:pPr>
            <a:r>
              <a:rPr lang="en-US" b="1" i="0" dirty="0">
                <a:solidFill>
                  <a:srgbClr val="1F2328"/>
                </a:solidFill>
                <a:effectLst/>
                <a:latin typeface="-apple-system"/>
              </a:rPr>
              <a:t>Write a SQL query to calculate the total sales  for each category.</a:t>
            </a:r>
            <a:r>
              <a:rPr lang="en-US" b="0" i="0" dirty="0">
                <a:solidFill>
                  <a:srgbClr val="1F2328"/>
                </a:solidFill>
                <a:effectLst/>
                <a:latin typeface="-apple-system"/>
              </a:rPr>
              <a:t>:</a:t>
            </a:r>
          </a:p>
        </p:txBody>
      </p:sp>
      <p:pic>
        <p:nvPicPr>
          <p:cNvPr id="5" name="Picture 4">
            <a:extLst>
              <a:ext uri="{FF2B5EF4-FFF2-40B4-BE49-F238E27FC236}">
                <a16:creationId xmlns:a16="http://schemas.microsoft.com/office/drawing/2014/main" id="{FF6D2D52-DEA5-CED8-CE48-FE1123DFBC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3386" y="911406"/>
            <a:ext cx="3957542" cy="995473"/>
          </a:xfrm>
          <a:prstGeom prst="rect">
            <a:avLst/>
          </a:prstGeom>
        </p:spPr>
      </p:pic>
      <p:sp>
        <p:nvSpPr>
          <p:cNvPr id="6" name="TextBox 5">
            <a:extLst>
              <a:ext uri="{FF2B5EF4-FFF2-40B4-BE49-F238E27FC236}">
                <a16:creationId xmlns:a16="http://schemas.microsoft.com/office/drawing/2014/main" id="{27DA9E89-7154-C5DB-79BA-8611A3AF9AA4}"/>
              </a:ext>
            </a:extLst>
          </p:cNvPr>
          <p:cNvSpPr txBox="1"/>
          <p:nvPr/>
        </p:nvSpPr>
        <p:spPr>
          <a:xfrm>
            <a:off x="846444" y="1985537"/>
            <a:ext cx="833883" cy="369332"/>
          </a:xfrm>
          <a:prstGeom prst="rect">
            <a:avLst/>
          </a:prstGeom>
          <a:noFill/>
        </p:spPr>
        <p:txBody>
          <a:bodyPr wrap="none" rtlCol="0">
            <a:spAutoFit/>
          </a:bodyPr>
          <a:lstStyle/>
          <a:p>
            <a:r>
              <a:rPr lang="en-IN" b="1" dirty="0">
                <a:solidFill>
                  <a:schemeClr val="accent3"/>
                </a:solidFill>
              </a:rPr>
              <a:t>output</a:t>
            </a:r>
          </a:p>
        </p:txBody>
      </p:sp>
      <p:pic>
        <p:nvPicPr>
          <p:cNvPr id="8" name="Picture 7">
            <a:extLst>
              <a:ext uri="{FF2B5EF4-FFF2-40B4-BE49-F238E27FC236}">
                <a16:creationId xmlns:a16="http://schemas.microsoft.com/office/drawing/2014/main" id="{28275473-79EF-16EB-5F63-0AD1F459A5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5958" y="2003127"/>
            <a:ext cx="2352397" cy="1076225"/>
          </a:xfrm>
          <a:prstGeom prst="rect">
            <a:avLst/>
          </a:prstGeom>
        </p:spPr>
      </p:pic>
      <p:sp>
        <p:nvSpPr>
          <p:cNvPr id="10" name="TextBox 9">
            <a:extLst>
              <a:ext uri="{FF2B5EF4-FFF2-40B4-BE49-F238E27FC236}">
                <a16:creationId xmlns:a16="http://schemas.microsoft.com/office/drawing/2014/main" id="{DC5A0CE0-86F5-19A7-DDEF-CB041EA25CD4}"/>
              </a:ext>
            </a:extLst>
          </p:cNvPr>
          <p:cNvSpPr txBox="1"/>
          <p:nvPr/>
        </p:nvSpPr>
        <p:spPr>
          <a:xfrm>
            <a:off x="679297" y="3079352"/>
            <a:ext cx="10568807" cy="369332"/>
          </a:xfrm>
          <a:prstGeom prst="rect">
            <a:avLst/>
          </a:prstGeom>
          <a:noFill/>
        </p:spPr>
        <p:txBody>
          <a:bodyPr wrap="square">
            <a:spAutoFit/>
          </a:bodyPr>
          <a:lstStyle/>
          <a:p>
            <a:pPr algn="l">
              <a:buFont typeface="+mj-lt"/>
              <a:buAutoNum type="arabicPeriod" startAt="4"/>
            </a:pPr>
            <a:r>
              <a:rPr lang="en-US" b="1" i="0" dirty="0">
                <a:solidFill>
                  <a:srgbClr val="1F2328"/>
                </a:solidFill>
                <a:effectLst/>
                <a:latin typeface="-apple-system"/>
              </a:rPr>
              <a:t>Write a SQL query to find the average age of customers who purchased items from the 'Beauty' category.</a:t>
            </a:r>
            <a:r>
              <a:rPr lang="en-US" b="0" i="0" dirty="0">
                <a:solidFill>
                  <a:srgbClr val="1F2328"/>
                </a:solidFill>
                <a:effectLst/>
                <a:latin typeface="-apple-system"/>
              </a:rPr>
              <a:t>:</a:t>
            </a:r>
          </a:p>
        </p:txBody>
      </p:sp>
      <p:pic>
        <p:nvPicPr>
          <p:cNvPr id="12" name="Picture 11">
            <a:extLst>
              <a:ext uri="{FF2B5EF4-FFF2-40B4-BE49-F238E27FC236}">
                <a16:creationId xmlns:a16="http://schemas.microsoft.com/office/drawing/2014/main" id="{A3BA777E-76B4-B27B-A31C-692DF332A9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2994" y="3448684"/>
            <a:ext cx="8430150" cy="1292303"/>
          </a:xfrm>
          <a:prstGeom prst="rect">
            <a:avLst/>
          </a:prstGeom>
        </p:spPr>
      </p:pic>
      <p:sp>
        <p:nvSpPr>
          <p:cNvPr id="14" name="TextBox 13">
            <a:extLst>
              <a:ext uri="{FF2B5EF4-FFF2-40B4-BE49-F238E27FC236}">
                <a16:creationId xmlns:a16="http://schemas.microsoft.com/office/drawing/2014/main" id="{95C7D235-F40C-1E22-9714-BBA9DB62DC63}"/>
              </a:ext>
            </a:extLst>
          </p:cNvPr>
          <p:cNvSpPr txBox="1"/>
          <p:nvPr/>
        </p:nvSpPr>
        <p:spPr>
          <a:xfrm>
            <a:off x="846444" y="4925653"/>
            <a:ext cx="958705" cy="369332"/>
          </a:xfrm>
          <a:prstGeom prst="rect">
            <a:avLst/>
          </a:prstGeom>
          <a:noFill/>
        </p:spPr>
        <p:txBody>
          <a:bodyPr wrap="square">
            <a:spAutoFit/>
          </a:bodyPr>
          <a:lstStyle/>
          <a:p>
            <a:r>
              <a:rPr lang="en-IN" b="1" dirty="0">
                <a:solidFill>
                  <a:schemeClr val="accent3"/>
                </a:solidFill>
              </a:rPr>
              <a:t>output</a:t>
            </a:r>
          </a:p>
        </p:txBody>
      </p:sp>
      <p:pic>
        <p:nvPicPr>
          <p:cNvPr id="16" name="Picture 15">
            <a:extLst>
              <a:ext uri="{FF2B5EF4-FFF2-40B4-BE49-F238E27FC236}">
                <a16:creationId xmlns:a16="http://schemas.microsoft.com/office/drawing/2014/main" id="{ACFB27B6-EE4D-2BE5-6D22-D469533F55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65958" y="5092299"/>
            <a:ext cx="2079500" cy="757459"/>
          </a:xfrm>
          <a:prstGeom prst="rect">
            <a:avLst/>
          </a:prstGeom>
        </p:spPr>
      </p:pic>
    </p:spTree>
    <p:extLst>
      <p:ext uri="{BB962C8B-B14F-4D97-AF65-F5344CB8AC3E}">
        <p14:creationId xmlns:p14="http://schemas.microsoft.com/office/powerpoint/2010/main" val="1754457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173BB9-AE12-B6E0-A64E-E684193632AF}"/>
              </a:ext>
            </a:extLst>
          </p:cNvPr>
          <p:cNvSpPr txBox="1"/>
          <p:nvPr/>
        </p:nvSpPr>
        <p:spPr>
          <a:xfrm>
            <a:off x="1140541" y="492913"/>
            <a:ext cx="9124335" cy="369332"/>
          </a:xfrm>
          <a:prstGeom prst="rect">
            <a:avLst/>
          </a:prstGeom>
          <a:noFill/>
        </p:spPr>
        <p:txBody>
          <a:bodyPr wrap="square">
            <a:spAutoFit/>
          </a:bodyPr>
          <a:lstStyle/>
          <a:p>
            <a:pPr algn="l">
              <a:buFont typeface="+mj-lt"/>
              <a:buAutoNum type="arabicPeriod" startAt="5"/>
            </a:pPr>
            <a:r>
              <a:rPr lang="en-US" b="1" i="0" dirty="0">
                <a:solidFill>
                  <a:srgbClr val="1F2328"/>
                </a:solidFill>
                <a:effectLst/>
                <a:latin typeface="-apple-system"/>
              </a:rPr>
              <a:t>Write a SQL query to find all transactions where the </a:t>
            </a:r>
            <a:r>
              <a:rPr lang="en-US" b="1" i="0" dirty="0" err="1">
                <a:solidFill>
                  <a:srgbClr val="1F2328"/>
                </a:solidFill>
                <a:effectLst/>
                <a:latin typeface="-apple-system"/>
              </a:rPr>
              <a:t>tota</a:t>
            </a:r>
            <a:r>
              <a:rPr lang="en-US" b="1" i="0" dirty="0">
                <a:solidFill>
                  <a:srgbClr val="1F2328"/>
                </a:solidFill>
                <a:effectLst/>
                <a:latin typeface="-apple-system"/>
              </a:rPr>
              <a:t> sale is greater than 1000.</a:t>
            </a:r>
            <a:r>
              <a:rPr lang="en-US" b="0" i="0" dirty="0">
                <a:solidFill>
                  <a:srgbClr val="1F2328"/>
                </a:solidFill>
                <a:effectLst/>
                <a:latin typeface="-apple-system"/>
              </a:rPr>
              <a:t>:</a:t>
            </a:r>
          </a:p>
        </p:txBody>
      </p:sp>
      <p:pic>
        <p:nvPicPr>
          <p:cNvPr id="5" name="Picture 4">
            <a:extLst>
              <a:ext uri="{FF2B5EF4-FFF2-40B4-BE49-F238E27FC236}">
                <a16:creationId xmlns:a16="http://schemas.microsoft.com/office/drawing/2014/main" id="{4EC1424E-95F9-3ACA-8DF9-1E10A63795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032" y="862245"/>
            <a:ext cx="7135221" cy="1124107"/>
          </a:xfrm>
          <a:prstGeom prst="rect">
            <a:avLst/>
          </a:prstGeom>
        </p:spPr>
      </p:pic>
      <p:sp>
        <p:nvSpPr>
          <p:cNvPr id="7" name="TextBox 6">
            <a:extLst>
              <a:ext uri="{FF2B5EF4-FFF2-40B4-BE49-F238E27FC236}">
                <a16:creationId xmlns:a16="http://schemas.microsoft.com/office/drawing/2014/main" id="{5ED4FE96-AA59-7F4E-9FAB-D8679794298E}"/>
              </a:ext>
            </a:extLst>
          </p:cNvPr>
          <p:cNvSpPr txBox="1"/>
          <p:nvPr/>
        </p:nvSpPr>
        <p:spPr>
          <a:xfrm>
            <a:off x="801329" y="2440547"/>
            <a:ext cx="855406" cy="369332"/>
          </a:xfrm>
          <a:prstGeom prst="rect">
            <a:avLst/>
          </a:prstGeom>
          <a:noFill/>
        </p:spPr>
        <p:txBody>
          <a:bodyPr wrap="square">
            <a:spAutoFit/>
          </a:bodyPr>
          <a:lstStyle/>
          <a:p>
            <a:r>
              <a:rPr lang="en-IN" b="1" dirty="0">
                <a:solidFill>
                  <a:schemeClr val="accent3"/>
                </a:solidFill>
              </a:rPr>
              <a:t>output</a:t>
            </a:r>
          </a:p>
        </p:txBody>
      </p:sp>
      <p:pic>
        <p:nvPicPr>
          <p:cNvPr id="9" name="Picture 8">
            <a:extLst>
              <a:ext uri="{FF2B5EF4-FFF2-40B4-BE49-F238E27FC236}">
                <a16:creationId xmlns:a16="http://schemas.microsoft.com/office/drawing/2014/main" id="{F912E883-37F7-FB5F-A596-EF6808E1C3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5226" y="1986352"/>
            <a:ext cx="7992577" cy="3945629"/>
          </a:xfrm>
          <a:prstGeom prst="rect">
            <a:avLst/>
          </a:prstGeom>
        </p:spPr>
      </p:pic>
    </p:spTree>
    <p:extLst>
      <p:ext uri="{BB962C8B-B14F-4D97-AF65-F5344CB8AC3E}">
        <p14:creationId xmlns:p14="http://schemas.microsoft.com/office/powerpoint/2010/main" val="1517078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03D093-292B-6449-AD56-6B4654D3608F}"/>
              </a:ext>
            </a:extLst>
          </p:cNvPr>
          <p:cNvSpPr txBox="1"/>
          <p:nvPr/>
        </p:nvSpPr>
        <p:spPr>
          <a:xfrm>
            <a:off x="865239" y="581402"/>
            <a:ext cx="10304206" cy="369332"/>
          </a:xfrm>
          <a:prstGeom prst="rect">
            <a:avLst/>
          </a:prstGeom>
          <a:noFill/>
        </p:spPr>
        <p:txBody>
          <a:bodyPr wrap="square">
            <a:spAutoFit/>
          </a:bodyPr>
          <a:lstStyle/>
          <a:p>
            <a:pPr algn="l">
              <a:buFont typeface="+mj-lt"/>
              <a:buAutoNum type="arabicPeriod" startAt="6"/>
            </a:pPr>
            <a:r>
              <a:rPr lang="en-US" b="1" i="0" dirty="0">
                <a:solidFill>
                  <a:srgbClr val="1F2328"/>
                </a:solidFill>
                <a:effectLst/>
                <a:latin typeface="-apple-system"/>
              </a:rPr>
              <a:t>Write a SQL query to find the total number of transactions  made by each gender in each category.</a:t>
            </a:r>
            <a:r>
              <a:rPr lang="en-US" b="0" i="0" dirty="0">
                <a:solidFill>
                  <a:srgbClr val="1F2328"/>
                </a:solidFill>
                <a:effectLst/>
                <a:latin typeface="-apple-system"/>
              </a:rPr>
              <a:t>:</a:t>
            </a:r>
          </a:p>
        </p:txBody>
      </p:sp>
      <p:pic>
        <p:nvPicPr>
          <p:cNvPr id="5" name="Picture 4">
            <a:extLst>
              <a:ext uri="{FF2B5EF4-FFF2-40B4-BE49-F238E27FC236}">
                <a16:creationId xmlns:a16="http://schemas.microsoft.com/office/drawing/2014/main" id="{97CB26E6-E56A-C7A3-2721-73AA0C2FC7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897" y="1093120"/>
            <a:ext cx="9802593" cy="1486107"/>
          </a:xfrm>
          <a:prstGeom prst="rect">
            <a:avLst/>
          </a:prstGeom>
        </p:spPr>
      </p:pic>
      <p:sp>
        <p:nvSpPr>
          <p:cNvPr id="6" name="TextBox 5">
            <a:extLst>
              <a:ext uri="{FF2B5EF4-FFF2-40B4-BE49-F238E27FC236}">
                <a16:creationId xmlns:a16="http://schemas.microsoft.com/office/drawing/2014/main" id="{FD99DAC7-3336-9CD1-3E60-26DE67F42212}"/>
              </a:ext>
            </a:extLst>
          </p:cNvPr>
          <p:cNvSpPr txBox="1"/>
          <p:nvPr/>
        </p:nvSpPr>
        <p:spPr>
          <a:xfrm>
            <a:off x="983394" y="2288413"/>
            <a:ext cx="855406" cy="369332"/>
          </a:xfrm>
          <a:prstGeom prst="rect">
            <a:avLst/>
          </a:prstGeom>
          <a:noFill/>
        </p:spPr>
        <p:txBody>
          <a:bodyPr wrap="square">
            <a:spAutoFit/>
          </a:bodyPr>
          <a:lstStyle/>
          <a:p>
            <a:r>
              <a:rPr lang="en-IN" b="1" dirty="0">
                <a:solidFill>
                  <a:schemeClr val="accent3"/>
                </a:solidFill>
              </a:rPr>
              <a:t>output</a:t>
            </a:r>
          </a:p>
        </p:txBody>
      </p:sp>
      <p:pic>
        <p:nvPicPr>
          <p:cNvPr id="10" name="Picture 9">
            <a:extLst>
              <a:ext uri="{FF2B5EF4-FFF2-40B4-BE49-F238E27FC236}">
                <a16:creationId xmlns:a16="http://schemas.microsoft.com/office/drawing/2014/main" id="{7259540B-C1EC-54DA-ADC8-3E2539EB0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5707" y="2150548"/>
            <a:ext cx="2935558" cy="1844876"/>
          </a:xfrm>
          <a:prstGeom prst="rect">
            <a:avLst/>
          </a:prstGeom>
        </p:spPr>
      </p:pic>
      <p:sp>
        <p:nvSpPr>
          <p:cNvPr id="12" name="TextBox 11">
            <a:extLst>
              <a:ext uri="{FF2B5EF4-FFF2-40B4-BE49-F238E27FC236}">
                <a16:creationId xmlns:a16="http://schemas.microsoft.com/office/drawing/2014/main" id="{5B227D27-446A-1055-B9C0-DA097C7B8BB8}"/>
              </a:ext>
            </a:extLst>
          </p:cNvPr>
          <p:cNvSpPr txBox="1"/>
          <p:nvPr/>
        </p:nvSpPr>
        <p:spPr>
          <a:xfrm>
            <a:off x="712923" y="3995424"/>
            <a:ext cx="10879309" cy="369332"/>
          </a:xfrm>
          <a:prstGeom prst="rect">
            <a:avLst/>
          </a:prstGeom>
          <a:noFill/>
        </p:spPr>
        <p:txBody>
          <a:bodyPr wrap="square">
            <a:spAutoFit/>
          </a:bodyPr>
          <a:lstStyle/>
          <a:p>
            <a:pPr algn="l">
              <a:buFont typeface="+mj-lt"/>
              <a:buAutoNum type="arabicPeriod" startAt="7"/>
            </a:pPr>
            <a:r>
              <a:rPr lang="en-US" b="1" i="0" dirty="0">
                <a:solidFill>
                  <a:srgbClr val="1F2328"/>
                </a:solidFill>
                <a:effectLst/>
                <a:latin typeface="-apple-system"/>
              </a:rPr>
              <a:t>Write a SQL query to calculate the average sale for each month. Find out best selling month in each year</a:t>
            </a:r>
            <a:r>
              <a:rPr lang="en-US" b="0" i="0" dirty="0">
                <a:solidFill>
                  <a:srgbClr val="1F2328"/>
                </a:solidFill>
                <a:effectLst/>
                <a:latin typeface="-apple-system"/>
              </a:rPr>
              <a:t>:</a:t>
            </a:r>
          </a:p>
        </p:txBody>
      </p:sp>
      <p:pic>
        <p:nvPicPr>
          <p:cNvPr id="14" name="Picture 13">
            <a:extLst>
              <a:ext uri="{FF2B5EF4-FFF2-40B4-BE49-F238E27FC236}">
                <a16:creationId xmlns:a16="http://schemas.microsoft.com/office/drawing/2014/main" id="{BE929F0A-56CD-F543-D526-FEBF748E0A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4907" y="4364756"/>
            <a:ext cx="9488224" cy="1638529"/>
          </a:xfrm>
          <a:prstGeom prst="rect">
            <a:avLst/>
          </a:prstGeom>
        </p:spPr>
      </p:pic>
    </p:spTree>
    <p:extLst>
      <p:ext uri="{BB962C8B-B14F-4D97-AF65-F5344CB8AC3E}">
        <p14:creationId xmlns:p14="http://schemas.microsoft.com/office/powerpoint/2010/main" val="40923570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679</TotalTime>
  <Words>663</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-apple-system</vt:lpstr>
      <vt:lpstr>Arial</vt:lpstr>
      <vt:lpstr>Garamond</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Hari krishna</dc:creator>
  <cp:lastModifiedBy>Hari krishna</cp:lastModifiedBy>
  <cp:revision>16</cp:revision>
  <dcterms:created xsi:type="dcterms:W3CDTF">2024-11-18T04:33:13Z</dcterms:created>
  <dcterms:modified xsi:type="dcterms:W3CDTF">2024-11-19T13:06:44Z</dcterms:modified>
</cp:coreProperties>
</file>