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3C73C73-7B6B-4759-A93D-9B79C82996D8}" type="datetimeFigureOut">
              <a:rPr lang="en-IN" smtClean="0"/>
              <a:t>30-11-2024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7A640C7-96A5-4C90-A137-8D45E510FC0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5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73C73-7B6B-4759-A93D-9B79C82996D8}"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30436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73C73-7B6B-4759-A93D-9B79C82996D8}"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39783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73C73-7B6B-4759-A93D-9B79C82996D8}"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65551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73C73-7B6B-4759-A93D-9B79C82996D8}"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42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73C73-7B6B-4759-A93D-9B79C82996D8}"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405510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73C73-7B6B-4759-A93D-9B79C82996D8}"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5446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73C73-7B6B-4759-A93D-9B79C82996D8}"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144732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73C73-7B6B-4759-A93D-9B79C82996D8}"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425822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73C73-7B6B-4759-A93D-9B79C82996D8}"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22437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73C73-7B6B-4759-A93D-9B79C82996D8}"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95694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3C73C73-7B6B-4759-A93D-9B79C82996D8}" type="datetimeFigureOut">
              <a:rPr lang="en-IN" smtClean="0"/>
              <a:t>30-11-2024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7A640C7-96A5-4C90-A137-8D45E510FC00}" type="slidenum">
              <a:rPr lang="en-IN" smtClean="0"/>
              <a:t>‹#›</a:t>
            </a:fld>
            <a:endParaRPr lang="en-IN"/>
          </a:p>
        </p:txBody>
      </p:sp>
    </p:spTree>
    <p:extLst>
      <p:ext uri="{BB962C8B-B14F-4D97-AF65-F5344CB8AC3E}">
        <p14:creationId xmlns:p14="http://schemas.microsoft.com/office/powerpoint/2010/main" val="79061653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BD85B-D524-A71D-BDBC-3802FF5EAF9E}"/>
              </a:ext>
            </a:extLst>
          </p:cNvPr>
          <p:cNvSpPr txBox="1"/>
          <p:nvPr/>
        </p:nvSpPr>
        <p:spPr>
          <a:xfrm>
            <a:off x="3195484" y="321524"/>
            <a:ext cx="5521576" cy="369332"/>
          </a:xfrm>
          <a:prstGeom prst="rect">
            <a:avLst/>
          </a:prstGeom>
          <a:noFill/>
        </p:spPr>
        <p:txBody>
          <a:bodyPr wrap="none" rtlCol="0">
            <a:spAutoFit/>
          </a:bodyPr>
          <a:lstStyle/>
          <a:p>
            <a:r>
              <a:rPr lang="en-IN" b="1" dirty="0">
                <a:solidFill>
                  <a:srgbClr val="FF0000"/>
                </a:solidFill>
              </a:rPr>
              <a:t>Super Store Sales Analysis with Python  and Power BI </a:t>
            </a:r>
          </a:p>
        </p:txBody>
      </p:sp>
      <p:sp>
        <p:nvSpPr>
          <p:cNvPr id="5" name="TextBox 4">
            <a:extLst>
              <a:ext uri="{FF2B5EF4-FFF2-40B4-BE49-F238E27FC236}">
                <a16:creationId xmlns:a16="http://schemas.microsoft.com/office/drawing/2014/main" id="{B0E0BD15-9BD6-22D1-143A-B570741B3517}"/>
              </a:ext>
            </a:extLst>
          </p:cNvPr>
          <p:cNvSpPr txBox="1"/>
          <p:nvPr/>
        </p:nvSpPr>
        <p:spPr>
          <a:xfrm>
            <a:off x="216309" y="506190"/>
            <a:ext cx="2438400" cy="369332"/>
          </a:xfrm>
          <a:prstGeom prst="rect">
            <a:avLst/>
          </a:prstGeom>
          <a:noFill/>
        </p:spPr>
        <p:txBody>
          <a:bodyPr wrap="square" rtlCol="0">
            <a:spAutoFit/>
          </a:bodyPr>
          <a:lstStyle/>
          <a:p>
            <a:r>
              <a:rPr lang="en-IN" b="1" dirty="0">
                <a:solidFill>
                  <a:srgbClr val="0070C0"/>
                </a:solidFill>
              </a:rPr>
              <a:t>About the project</a:t>
            </a:r>
          </a:p>
        </p:txBody>
      </p:sp>
      <p:sp>
        <p:nvSpPr>
          <p:cNvPr id="7" name="TextBox 6">
            <a:extLst>
              <a:ext uri="{FF2B5EF4-FFF2-40B4-BE49-F238E27FC236}">
                <a16:creationId xmlns:a16="http://schemas.microsoft.com/office/drawing/2014/main" id="{2C33003F-80D9-BF49-683F-21AE4A60AB79}"/>
              </a:ext>
            </a:extLst>
          </p:cNvPr>
          <p:cNvSpPr txBox="1"/>
          <p:nvPr/>
        </p:nvSpPr>
        <p:spPr>
          <a:xfrm>
            <a:off x="2018679" y="1090276"/>
            <a:ext cx="6754762" cy="2308324"/>
          </a:xfrm>
          <a:prstGeom prst="rect">
            <a:avLst/>
          </a:prstGeom>
          <a:noFill/>
        </p:spPr>
        <p:txBody>
          <a:bodyPr wrap="square">
            <a:spAutoFit/>
          </a:bodyPr>
          <a:lstStyle/>
          <a:p>
            <a:r>
              <a:rPr lang="en-US" dirty="0"/>
              <a:t>E-commerce has become a cornerstone of the global economy, with millions of transactions occurring daily across various platforms. The vast amount of data generated by online stores presents significant opportunities for businesses to gain valuable insights into customer behavior, sales performance, and market trends. This project focuses on analyzing e-commerce data to uncover patterns, identify key metrics, and provide actionable insights that can inform decision-making and drive business growth.</a:t>
            </a:r>
            <a:endParaRPr lang="en-IN" dirty="0"/>
          </a:p>
        </p:txBody>
      </p:sp>
      <p:sp>
        <p:nvSpPr>
          <p:cNvPr id="9" name="TextBox 8">
            <a:extLst>
              <a:ext uri="{FF2B5EF4-FFF2-40B4-BE49-F238E27FC236}">
                <a16:creationId xmlns:a16="http://schemas.microsoft.com/office/drawing/2014/main" id="{52E5E562-CA32-6AEE-0D16-4A50C92BEF78}"/>
              </a:ext>
            </a:extLst>
          </p:cNvPr>
          <p:cNvSpPr txBox="1"/>
          <p:nvPr/>
        </p:nvSpPr>
        <p:spPr>
          <a:xfrm>
            <a:off x="235973" y="3429000"/>
            <a:ext cx="1406014" cy="369332"/>
          </a:xfrm>
          <a:prstGeom prst="rect">
            <a:avLst/>
          </a:prstGeom>
          <a:noFill/>
        </p:spPr>
        <p:txBody>
          <a:bodyPr wrap="square">
            <a:spAutoFit/>
          </a:bodyPr>
          <a:lstStyle/>
          <a:p>
            <a:r>
              <a:rPr lang="en-IN" b="1" dirty="0">
                <a:solidFill>
                  <a:srgbClr val="0070C0"/>
                </a:solidFill>
              </a:rPr>
              <a:t>Objective</a:t>
            </a:r>
          </a:p>
        </p:txBody>
      </p:sp>
      <p:pic>
        <p:nvPicPr>
          <p:cNvPr id="11" name="Picture 10">
            <a:extLst>
              <a:ext uri="{FF2B5EF4-FFF2-40B4-BE49-F238E27FC236}">
                <a16:creationId xmlns:a16="http://schemas.microsoft.com/office/drawing/2014/main" id="{9F718E90-7D7D-5D6D-21CA-A8CC1515F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321" y="394351"/>
            <a:ext cx="1415846" cy="1747487"/>
          </a:xfrm>
          <a:prstGeom prst="rect">
            <a:avLst/>
          </a:prstGeom>
        </p:spPr>
      </p:pic>
      <p:pic>
        <p:nvPicPr>
          <p:cNvPr id="13" name="Picture 12">
            <a:extLst>
              <a:ext uri="{FF2B5EF4-FFF2-40B4-BE49-F238E27FC236}">
                <a16:creationId xmlns:a16="http://schemas.microsoft.com/office/drawing/2014/main" id="{6F64D506-08EC-DBCF-5541-3FA3995CB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183" y="2328403"/>
            <a:ext cx="1285263" cy="1285263"/>
          </a:xfrm>
          <a:prstGeom prst="rect">
            <a:avLst/>
          </a:prstGeom>
        </p:spPr>
      </p:pic>
      <p:sp>
        <p:nvSpPr>
          <p:cNvPr id="15" name="TextBox 14">
            <a:extLst>
              <a:ext uri="{FF2B5EF4-FFF2-40B4-BE49-F238E27FC236}">
                <a16:creationId xmlns:a16="http://schemas.microsoft.com/office/drawing/2014/main" id="{50F4C142-2EE5-F02F-9F95-B7B61B4BAC36}"/>
              </a:ext>
            </a:extLst>
          </p:cNvPr>
          <p:cNvSpPr txBox="1"/>
          <p:nvPr/>
        </p:nvSpPr>
        <p:spPr>
          <a:xfrm>
            <a:off x="1725562" y="3914874"/>
            <a:ext cx="8303341" cy="1754326"/>
          </a:xfrm>
          <a:prstGeom prst="rect">
            <a:avLst/>
          </a:prstGeom>
          <a:noFill/>
        </p:spPr>
        <p:txBody>
          <a:bodyPr wrap="square">
            <a:spAutoFit/>
          </a:bodyPr>
          <a:lstStyle/>
          <a:p>
            <a:r>
              <a:rPr lang="en-US" dirty="0"/>
              <a:t>The objective of this project is to conduct an </a:t>
            </a:r>
            <a:r>
              <a:rPr lang="en-US" b="1" dirty="0"/>
              <a:t>Exploratory Data Analysis (EDA)</a:t>
            </a:r>
            <a:r>
              <a:rPr lang="en-US" dirty="0"/>
              <a:t> using Python, a powerful tool for data manipulation, visualization, and analysis. Through EDA, we will examine the underlying structure and characteristics of the data, identify potential trends, detect outliers, and uncover relationships between different variables. This analysis will enable a better understanding of factors like customer purchasing behavior, product performance, and seasonal trends.</a:t>
            </a:r>
            <a:endParaRPr lang="en-IN" dirty="0"/>
          </a:p>
        </p:txBody>
      </p:sp>
    </p:spTree>
    <p:extLst>
      <p:ext uri="{BB962C8B-B14F-4D97-AF65-F5344CB8AC3E}">
        <p14:creationId xmlns:p14="http://schemas.microsoft.com/office/powerpoint/2010/main" val="376704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4B989-F918-B803-1F6D-B45F794B2789}"/>
              </a:ext>
            </a:extLst>
          </p:cNvPr>
          <p:cNvSpPr txBox="1"/>
          <p:nvPr/>
        </p:nvSpPr>
        <p:spPr>
          <a:xfrm>
            <a:off x="816077" y="462116"/>
            <a:ext cx="1958165" cy="369332"/>
          </a:xfrm>
          <a:prstGeom prst="rect">
            <a:avLst/>
          </a:prstGeom>
          <a:noFill/>
        </p:spPr>
        <p:txBody>
          <a:bodyPr wrap="none" rtlCol="0">
            <a:spAutoFit/>
          </a:bodyPr>
          <a:lstStyle/>
          <a:p>
            <a:r>
              <a:rPr lang="en-IN" b="1" dirty="0">
                <a:solidFill>
                  <a:schemeClr val="accent2"/>
                </a:solidFill>
              </a:rPr>
              <a:t>Sales by Category</a:t>
            </a:r>
          </a:p>
        </p:txBody>
      </p:sp>
      <p:pic>
        <p:nvPicPr>
          <p:cNvPr id="4" name="Picture 3">
            <a:extLst>
              <a:ext uri="{FF2B5EF4-FFF2-40B4-BE49-F238E27FC236}">
                <a16:creationId xmlns:a16="http://schemas.microsoft.com/office/drawing/2014/main" id="{41FE9F86-4BF5-9C7D-059E-964C8A30E13D}"/>
              </a:ext>
            </a:extLst>
          </p:cNvPr>
          <p:cNvPicPr>
            <a:picLocks noChangeAspect="1"/>
          </p:cNvPicPr>
          <p:nvPr/>
        </p:nvPicPr>
        <p:blipFill>
          <a:blip r:embed="rId2"/>
          <a:stretch>
            <a:fillRect/>
          </a:stretch>
        </p:blipFill>
        <p:spPr>
          <a:xfrm>
            <a:off x="594040" y="1063955"/>
            <a:ext cx="4534293" cy="403895"/>
          </a:xfrm>
          <a:prstGeom prst="rect">
            <a:avLst/>
          </a:prstGeom>
        </p:spPr>
      </p:pic>
      <p:pic>
        <p:nvPicPr>
          <p:cNvPr id="6" name="Picture 5">
            <a:extLst>
              <a:ext uri="{FF2B5EF4-FFF2-40B4-BE49-F238E27FC236}">
                <a16:creationId xmlns:a16="http://schemas.microsoft.com/office/drawing/2014/main" id="{47E1118D-BFDC-A7BB-8DB4-059BBBE98881}"/>
              </a:ext>
            </a:extLst>
          </p:cNvPr>
          <p:cNvPicPr>
            <a:picLocks noChangeAspect="1"/>
          </p:cNvPicPr>
          <p:nvPr/>
        </p:nvPicPr>
        <p:blipFill>
          <a:blip r:embed="rId3"/>
          <a:stretch>
            <a:fillRect/>
          </a:stretch>
        </p:blipFill>
        <p:spPr>
          <a:xfrm>
            <a:off x="973900" y="1707731"/>
            <a:ext cx="2595210" cy="742629"/>
          </a:xfrm>
          <a:prstGeom prst="rect">
            <a:avLst/>
          </a:prstGeom>
        </p:spPr>
      </p:pic>
      <p:pic>
        <p:nvPicPr>
          <p:cNvPr id="8" name="Picture 7">
            <a:extLst>
              <a:ext uri="{FF2B5EF4-FFF2-40B4-BE49-F238E27FC236}">
                <a16:creationId xmlns:a16="http://schemas.microsoft.com/office/drawing/2014/main" id="{F2A0B60F-3E49-17C0-D0CC-14A8CF326A21}"/>
              </a:ext>
            </a:extLst>
          </p:cNvPr>
          <p:cNvPicPr>
            <a:picLocks noChangeAspect="1"/>
          </p:cNvPicPr>
          <p:nvPr/>
        </p:nvPicPr>
        <p:blipFill>
          <a:blip r:embed="rId4"/>
          <a:stretch>
            <a:fillRect/>
          </a:stretch>
        </p:blipFill>
        <p:spPr>
          <a:xfrm>
            <a:off x="4203649" y="1800029"/>
            <a:ext cx="3477420" cy="3052285"/>
          </a:xfrm>
          <a:prstGeom prst="rect">
            <a:avLst/>
          </a:prstGeom>
        </p:spPr>
      </p:pic>
      <p:pic>
        <p:nvPicPr>
          <p:cNvPr id="10" name="Picture 9">
            <a:extLst>
              <a:ext uri="{FF2B5EF4-FFF2-40B4-BE49-F238E27FC236}">
                <a16:creationId xmlns:a16="http://schemas.microsoft.com/office/drawing/2014/main" id="{87E079F1-B391-F441-A9F4-E330D85B09A3}"/>
              </a:ext>
            </a:extLst>
          </p:cNvPr>
          <p:cNvPicPr>
            <a:picLocks noChangeAspect="1"/>
          </p:cNvPicPr>
          <p:nvPr/>
        </p:nvPicPr>
        <p:blipFill>
          <a:blip r:embed="rId5"/>
          <a:stretch>
            <a:fillRect/>
          </a:stretch>
        </p:blipFill>
        <p:spPr>
          <a:xfrm>
            <a:off x="7988351" y="1656905"/>
            <a:ext cx="3477419" cy="3599780"/>
          </a:xfrm>
          <a:prstGeom prst="rect">
            <a:avLst/>
          </a:prstGeom>
        </p:spPr>
      </p:pic>
      <p:pic>
        <p:nvPicPr>
          <p:cNvPr id="12" name="Picture 11">
            <a:extLst>
              <a:ext uri="{FF2B5EF4-FFF2-40B4-BE49-F238E27FC236}">
                <a16:creationId xmlns:a16="http://schemas.microsoft.com/office/drawing/2014/main" id="{92A835CB-EB45-BB6B-D030-A827968E3FA9}"/>
              </a:ext>
            </a:extLst>
          </p:cNvPr>
          <p:cNvPicPr>
            <a:picLocks noChangeAspect="1"/>
          </p:cNvPicPr>
          <p:nvPr/>
        </p:nvPicPr>
        <p:blipFill>
          <a:blip r:embed="rId6"/>
          <a:stretch>
            <a:fillRect/>
          </a:stretch>
        </p:blipFill>
        <p:spPr>
          <a:xfrm>
            <a:off x="3876393" y="1800029"/>
            <a:ext cx="3958318" cy="3456656"/>
          </a:xfrm>
          <a:prstGeom prst="rect">
            <a:avLst/>
          </a:prstGeom>
        </p:spPr>
      </p:pic>
    </p:spTree>
    <p:extLst>
      <p:ext uri="{BB962C8B-B14F-4D97-AF65-F5344CB8AC3E}">
        <p14:creationId xmlns:p14="http://schemas.microsoft.com/office/powerpoint/2010/main" val="135623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EE8A0-FAE1-2470-2549-E4CF89A93E08}"/>
              </a:ext>
            </a:extLst>
          </p:cNvPr>
          <p:cNvSpPr txBox="1"/>
          <p:nvPr/>
        </p:nvSpPr>
        <p:spPr>
          <a:xfrm>
            <a:off x="412955" y="226142"/>
            <a:ext cx="2362313" cy="369332"/>
          </a:xfrm>
          <a:prstGeom prst="rect">
            <a:avLst/>
          </a:prstGeom>
          <a:noFill/>
        </p:spPr>
        <p:txBody>
          <a:bodyPr wrap="none" rtlCol="0">
            <a:spAutoFit/>
          </a:bodyPr>
          <a:lstStyle/>
          <a:p>
            <a:r>
              <a:rPr lang="en-IN" b="1" dirty="0">
                <a:solidFill>
                  <a:schemeClr val="accent2"/>
                </a:solidFill>
              </a:rPr>
              <a:t>Sales by Sub category</a:t>
            </a:r>
          </a:p>
        </p:txBody>
      </p:sp>
      <p:pic>
        <p:nvPicPr>
          <p:cNvPr id="4" name="Picture 3">
            <a:extLst>
              <a:ext uri="{FF2B5EF4-FFF2-40B4-BE49-F238E27FC236}">
                <a16:creationId xmlns:a16="http://schemas.microsoft.com/office/drawing/2014/main" id="{5DF15BCC-77F1-0A5E-21E6-7C7FEEF1CC8B}"/>
              </a:ext>
            </a:extLst>
          </p:cNvPr>
          <p:cNvPicPr>
            <a:picLocks noChangeAspect="1"/>
          </p:cNvPicPr>
          <p:nvPr/>
        </p:nvPicPr>
        <p:blipFill>
          <a:blip r:embed="rId2"/>
          <a:stretch>
            <a:fillRect/>
          </a:stretch>
        </p:blipFill>
        <p:spPr>
          <a:xfrm>
            <a:off x="314632" y="672260"/>
            <a:ext cx="4994787" cy="753417"/>
          </a:xfrm>
          <a:prstGeom prst="rect">
            <a:avLst/>
          </a:prstGeom>
        </p:spPr>
      </p:pic>
      <p:pic>
        <p:nvPicPr>
          <p:cNvPr id="6" name="Picture 5">
            <a:extLst>
              <a:ext uri="{FF2B5EF4-FFF2-40B4-BE49-F238E27FC236}">
                <a16:creationId xmlns:a16="http://schemas.microsoft.com/office/drawing/2014/main" id="{3FF64285-4008-B528-7C5A-A1DEEAF57DFB}"/>
              </a:ext>
            </a:extLst>
          </p:cNvPr>
          <p:cNvPicPr>
            <a:picLocks noChangeAspect="1"/>
          </p:cNvPicPr>
          <p:nvPr/>
        </p:nvPicPr>
        <p:blipFill>
          <a:blip r:embed="rId3"/>
          <a:stretch>
            <a:fillRect/>
          </a:stretch>
        </p:blipFill>
        <p:spPr>
          <a:xfrm>
            <a:off x="393290" y="1600440"/>
            <a:ext cx="2989007" cy="3846629"/>
          </a:xfrm>
          <a:prstGeom prst="rect">
            <a:avLst/>
          </a:prstGeom>
        </p:spPr>
      </p:pic>
      <p:pic>
        <p:nvPicPr>
          <p:cNvPr id="8" name="Picture 7">
            <a:extLst>
              <a:ext uri="{FF2B5EF4-FFF2-40B4-BE49-F238E27FC236}">
                <a16:creationId xmlns:a16="http://schemas.microsoft.com/office/drawing/2014/main" id="{0E48CCFD-4733-834D-2298-B90847342719}"/>
              </a:ext>
            </a:extLst>
          </p:cNvPr>
          <p:cNvPicPr>
            <a:picLocks noChangeAspect="1"/>
          </p:cNvPicPr>
          <p:nvPr/>
        </p:nvPicPr>
        <p:blipFill>
          <a:blip r:embed="rId4"/>
          <a:stretch>
            <a:fillRect/>
          </a:stretch>
        </p:blipFill>
        <p:spPr>
          <a:xfrm>
            <a:off x="5515896" y="672259"/>
            <a:ext cx="5695258" cy="753417"/>
          </a:xfrm>
          <a:prstGeom prst="rect">
            <a:avLst/>
          </a:prstGeom>
        </p:spPr>
      </p:pic>
      <p:pic>
        <p:nvPicPr>
          <p:cNvPr id="10" name="Picture 9">
            <a:extLst>
              <a:ext uri="{FF2B5EF4-FFF2-40B4-BE49-F238E27FC236}">
                <a16:creationId xmlns:a16="http://schemas.microsoft.com/office/drawing/2014/main" id="{1A5C1789-89F5-3E29-AC5D-4FCB30FB7DD8}"/>
              </a:ext>
            </a:extLst>
          </p:cNvPr>
          <p:cNvPicPr>
            <a:picLocks noChangeAspect="1"/>
          </p:cNvPicPr>
          <p:nvPr/>
        </p:nvPicPr>
        <p:blipFill>
          <a:blip r:embed="rId5"/>
          <a:stretch>
            <a:fillRect/>
          </a:stretch>
        </p:blipFill>
        <p:spPr>
          <a:xfrm>
            <a:off x="3716594" y="1655767"/>
            <a:ext cx="8157114" cy="3565161"/>
          </a:xfrm>
          <a:prstGeom prst="rect">
            <a:avLst/>
          </a:prstGeom>
        </p:spPr>
      </p:pic>
    </p:spTree>
    <p:extLst>
      <p:ext uri="{BB962C8B-B14F-4D97-AF65-F5344CB8AC3E}">
        <p14:creationId xmlns:p14="http://schemas.microsoft.com/office/powerpoint/2010/main" val="6123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1CDAA-2216-015E-D01E-650818D25784}"/>
              </a:ext>
            </a:extLst>
          </p:cNvPr>
          <p:cNvSpPr txBox="1"/>
          <p:nvPr/>
        </p:nvSpPr>
        <p:spPr>
          <a:xfrm>
            <a:off x="668593" y="363793"/>
            <a:ext cx="1760418" cy="369332"/>
          </a:xfrm>
          <a:prstGeom prst="rect">
            <a:avLst/>
          </a:prstGeom>
          <a:noFill/>
        </p:spPr>
        <p:txBody>
          <a:bodyPr wrap="none" rtlCol="0">
            <a:spAutoFit/>
          </a:bodyPr>
          <a:lstStyle/>
          <a:p>
            <a:r>
              <a:rPr lang="en-IN" b="1" dirty="0">
                <a:solidFill>
                  <a:schemeClr val="accent3"/>
                </a:solidFill>
              </a:rPr>
              <a:t>Profit by Month</a:t>
            </a:r>
          </a:p>
        </p:txBody>
      </p:sp>
      <p:pic>
        <p:nvPicPr>
          <p:cNvPr id="4" name="Picture 3">
            <a:extLst>
              <a:ext uri="{FF2B5EF4-FFF2-40B4-BE49-F238E27FC236}">
                <a16:creationId xmlns:a16="http://schemas.microsoft.com/office/drawing/2014/main" id="{76AED7EA-270B-C4BC-1076-12A13BD2097D}"/>
              </a:ext>
            </a:extLst>
          </p:cNvPr>
          <p:cNvPicPr>
            <a:picLocks noChangeAspect="1"/>
          </p:cNvPicPr>
          <p:nvPr/>
        </p:nvPicPr>
        <p:blipFill>
          <a:blip r:embed="rId2"/>
          <a:stretch>
            <a:fillRect/>
          </a:stretch>
        </p:blipFill>
        <p:spPr>
          <a:xfrm>
            <a:off x="668593" y="733125"/>
            <a:ext cx="4454647" cy="618466"/>
          </a:xfrm>
          <a:prstGeom prst="rect">
            <a:avLst/>
          </a:prstGeom>
        </p:spPr>
      </p:pic>
      <p:pic>
        <p:nvPicPr>
          <p:cNvPr id="6" name="Picture 5">
            <a:extLst>
              <a:ext uri="{FF2B5EF4-FFF2-40B4-BE49-F238E27FC236}">
                <a16:creationId xmlns:a16="http://schemas.microsoft.com/office/drawing/2014/main" id="{5B1EC6B9-B25B-14DE-2251-743408DDD51E}"/>
              </a:ext>
            </a:extLst>
          </p:cNvPr>
          <p:cNvPicPr>
            <a:picLocks noChangeAspect="1"/>
          </p:cNvPicPr>
          <p:nvPr/>
        </p:nvPicPr>
        <p:blipFill>
          <a:blip r:embed="rId3"/>
          <a:stretch>
            <a:fillRect/>
          </a:stretch>
        </p:blipFill>
        <p:spPr>
          <a:xfrm>
            <a:off x="475316" y="1720924"/>
            <a:ext cx="2661174" cy="2309896"/>
          </a:xfrm>
          <a:prstGeom prst="rect">
            <a:avLst/>
          </a:prstGeom>
        </p:spPr>
      </p:pic>
      <p:pic>
        <p:nvPicPr>
          <p:cNvPr id="8" name="Picture 7">
            <a:extLst>
              <a:ext uri="{FF2B5EF4-FFF2-40B4-BE49-F238E27FC236}">
                <a16:creationId xmlns:a16="http://schemas.microsoft.com/office/drawing/2014/main" id="{9A65BE15-AEDB-142E-E30E-33393B33A430}"/>
              </a:ext>
            </a:extLst>
          </p:cNvPr>
          <p:cNvPicPr>
            <a:picLocks noChangeAspect="1"/>
          </p:cNvPicPr>
          <p:nvPr/>
        </p:nvPicPr>
        <p:blipFill>
          <a:blip r:embed="rId4"/>
          <a:stretch>
            <a:fillRect/>
          </a:stretch>
        </p:blipFill>
        <p:spPr>
          <a:xfrm>
            <a:off x="4630993" y="1943098"/>
            <a:ext cx="6715433" cy="3110239"/>
          </a:xfrm>
          <a:prstGeom prst="rect">
            <a:avLst/>
          </a:prstGeom>
        </p:spPr>
      </p:pic>
      <p:pic>
        <p:nvPicPr>
          <p:cNvPr id="10" name="Picture 9">
            <a:extLst>
              <a:ext uri="{FF2B5EF4-FFF2-40B4-BE49-F238E27FC236}">
                <a16:creationId xmlns:a16="http://schemas.microsoft.com/office/drawing/2014/main" id="{FFD5B743-867C-953B-FB7E-23ACA2A33140}"/>
              </a:ext>
            </a:extLst>
          </p:cNvPr>
          <p:cNvPicPr>
            <a:picLocks noChangeAspect="1"/>
          </p:cNvPicPr>
          <p:nvPr/>
        </p:nvPicPr>
        <p:blipFill>
          <a:blip r:embed="rId5"/>
          <a:stretch>
            <a:fillRect/>
          </a:stretch>
        </p:blipFill>
        <p:spPr>
          <a:xfrm>
            <a:off x="5437238" y="746174"/>
            <a:ext cx="5506066" cy="743856"/>
          </a:xfrm>
          <a:prstGeom prst="rect">
            <a:avLst/>
          </a:prstGeom>
        </p:spPr>
      </p:pic>
    </p:spTree>
    <p:extLst>
      <p:ext uri="{BB962C8B-B14F-4D97-AF65-F5344CB8AC3E}">
        <p14:creationId xmlns:p14="http://schemas.microsoft.com/office/powerpoint/2010/main" val="249067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19C53-0B77-A19D-2A15-3FD3B41F93BE}"/>
              </a:ext>
            </a:extLst>
          </p:cNvPr>
          <p:cNvSpPr txBox="1"/>
          <p:nvPr/>
        </p:nvSpPr>
        <p:spPr>
          <a:xfrm>
            <a:off x="806245" y="285135"/>
            <a:ext cx="1919693" cy="369332"/>
          </a:xfrm>
          <a:prstGeom prst="rect">
            <a:avLst/>
          </a:prstGeom>
          <a:noFill/>
        </p:spPr>
        <p:txBody>
          <a:bodyPr wrap="none" rtlCol="0">
            <a:spAutoFit/>
          </a:bodyPr>
          <a:lstStyle/>
          <a:p>
            <a:r>
              <a:rPr lang="en-IN" dirty="0">
                <a:solidFill>
                  <a:schemeClr val="accent3"/>
                </a:solidFill>
              </a:rPr>
              <a:t>Profit by Category</a:t>
            </a:r>
          </a:p>
        </p:txBody>
      </p:sp>
      <p:pic>
        <p:nvPicPr>
          <p:cNvPr id="4" name="Picture 3">
            <a:extLst>
              <a:ext uri="{FF2B5EF4-FFF2-40B4-BE49-F238E27FC236}">
                <a16:creationId xmlns:a16="http://schemas.microsoft.com/office/drawing/2014/main" id="{39D989D7-A331-B43E-8852-681B7DE7AF6E}"/>
              </a:ext>
            </a:extLst>
          </p:cNvPr>
          <p:cNvPicPr>
            <a:picLocks noChangeAspect="1"/>
          </p:cNvPicPr>
          <p:nvPr/>
        </p:nvPicPr>
        <p:blipFill>
          <a:blip r:embed="rId2"/>
          <a:stretch>
            <a:fillRect/>
          </a:stretch>
        </p:blipFill>
        <p:spPr>
          <a:xfrm>
            <a:off x="691917" y="1811687"/>
            <a:ext cx="2773155" cy="924385"/>
          </a:xfrm>
          <a:prstGeom prst="rect">
            <a:avLst/>
          </a:prstGeom>
        </p:spPr>
      </p:pic>
      <p:pic>
        <p:nvPicPr>
          <p:cNvPr id="6" name="Picture 5">
            <a:extLst>
              <a:ext uri="{FF2B5EF4-FFF2-40B4-BE49-F238E27FC236}">
                <a16:creationId xmlns:a16="http://schemas.microsoft.com/office/drawing/2014/main" id="{21CD6C88-9A22-B1AE-9B7F-B0AAAF46AEFB}"/>
              </a:ext>
            </a:extLst>
          </p:cNvPr>
          <p:cNvPicPr>
            <a:picLocks noChangeAspect="1"/>
          </p:cNvPicPr>
          <p:nvPr/>
        </p:nvPicPr>
        <p:blipFill>
          <a:blip r:embed="rId3"/>
          <a:stretch>
            <a:fillRect/>
          </a:stretch>
        </p:blipFill>
        <p:spPr>
          <a:xfrm>
            <a:off x="548250" y="886337"/>
            <a:ext cx="5646072" cy="693480"/>
          </a:xfrm>
          <a:prstGeom prst="rect">
            <a:avLst/>
          </a:prstGeom>
        </p:spPr>
      </p:pic>
      <p:pic>
        <p:nvPicPr>
          <p:cNvPr id="8" name="Picture 7">
            <a:extLst>
              <a:ext uri="{FF2B5EF4-FFF2-40B4-BE49-F238E27FC236}">
                <a16:creationId xmlns:a16="http://schemas.microsoft.com/office/drawing/2014/main" id="{BD0CF314-970A-1B1F-8F67-4F3FC76F57B1}"/>
              </a:ext>
            </a:extLst>
          </p:cNvPr>
          <p:cNvPicPr>
            <a:picLocks noChangeAspect="1"/>
          </p:cNvPicPr>
          <p:nvPr/>
        </p:nvPicPr>
        <p:blipFill>
          <a:blip r:embed="rId4"/>
          <a:stretch>
            <a:fillRect/>
          </a:stretch>
        </p:blipFill>
        <p:spPr>
          <a:xfrm>
            <a:off x="2280500" y="2736072"/>
            <a:ext cx="3913822" cy="2972827"/>
          </a:xfrm>
          <a:prstGeom prst="rect">
            <a:avLst/>
          </a:prstGeom>
        </p:spPr>
      </p:pic>
      <p:pic>
        <p:nvPicPr>
          <p:cNvPr id="10" name="Picture 9">
            <a:extLst>
              <a:ext uri="{FF2B5EF4-FFF2-40B4-BE49-F238E27FC236}">
                <a16:creationId xmlns:a16="http://schemas.microsoft.com/office/drawing/2014/main" id="{9D72349D-A19F-C1A4-BABC-B308C3491307}"/>
              </a:ext>
            </a:extLst>
          </p:cNvPr>
          <p:cNvPicPr>
            <a:picLocks noChangeAspect="1"/>
          </p:cNvPicPr>
          <p:nvPr/>
        </p:nvPicPr>
        <p:blipFill>
          <a:blip r:embed="rId5"/>
          <a:stretch>
            <a:fillRect/>
          </a:stretch>
        </p:blipFill>
        <p:spPr>
          <a:xfrm>
            <a:off x="6194322" y="1630837"/>
            <a:ext cx="5142272" cy="4303628"/>
          </a:xfrm>
          <a:prstGeom prst="rect">
            <a:avLst/>
          </a:prstGeom>
        </p:spPr>
      </p:pic>
    </p:spTree>
    <p:extLst>
      <p:ext uri="{BB962C8B-B14F-4D97-AF65-F5344CB8AC3E}">
        <p14:creationId xmlns:p14="http://schemas.microsoft.com/office/powerpoint/2010/main" val="222734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C8129-B601-4FB9-05D3-8C53CD5B2E0F}"/>
              </a:ext>
            </a:extLst>
          </p:cNvPr>
          <p:cNvSpPr txBox="1"/>
          <p:nvPr/>
        </p:nvSpPr>
        <p:spPr>
          <a:xfrm>
            <a:off x="1337187" y="334297"/>
            <a:ext cx="2330831" cy="369332"/>
          </a:xfrm>
          <a:prstGeom prst="rect">
            <a:avLst/>
          </a:prstGeom>
          <a:noFill/>
        </p:spPr>
        <p:txBody>
          <a:bodyPr wrap="none" rtlCol="0">
            <a:spAutoFit/>
          </a:bodyPr>
          <a:lstStyle/>
          <a:p>
            <a:r>
              <a:rPr lang="en-IN" dirty="0">
                <a:solidFill>
                  <a:schemeClr val="accent3"/>
                </a:solidFill>
              </a:rPr>
              <a:t>Profit by Sub Category</a:t>
            </a:r>
          </a:p>
        </p:txBody>
      </p:sp>
      <p:pic>
        <p:nvPicPr>
          <p:cNvPr id="4" name="Picture 3">
            <a:extLst>
              <a:ext uri="{FF2B5EF4-FFF2-40B4-BE49-F238E27FC236}">
                <a16:creationId xmlns:a16="http://schemas.microsoft.com/office/drawing/2014/main" id="{ECEA5009-505A-2CDA-16F2-E8B9F90FE4FA}"/>
              </a:ext>
            </a:extLst>
          </p:cNvPr>
          <p:cNvPicPr>
            <a:picLocks noChangeAspect="1"/>
          </p:cNvPicPr>
          <p:nvPr/>
        </p:nvPicPr>
        <p:blipFill>
          <a:blip r:embed="rId2"/>
          <a:stretch>
            <a:fillRect/>
          </a:stretch>
        </p:blipFill>
        <p:spPr>
          <a:xfrm>
            <a:off x="653943" y="884903"/>
            <a:ext cx="4419501" cy="648929"/>
          </a:xfrm>
          <a:prstGeom prst="rect">
            <a:avLst/>
          </a:prstGeom>
        </p:spPr>
      </p:pic>
      <p:pic>
        <p:nvPicPr>
          <p:cNvPr id="6" name="Picture 5">
            <a:extLst>
              <a:ext uri="{FF2B5EF4-FFF2-40B4-BE49-F238E27FC236}">
                <a16:creationId xmlns:a16="http://schemas.microsoft.com/office/drawing/2014/main" id="{1C011949-74E0-F440-E156-CB20044376E0}"/>
              </a:ext>
            </a:extLst>
          </p:cNvPr>
          <p:cNvPicPr>
            <a:picLocks noChangeAspect="1"/>
          </p:cNvPicPr>
          <p:nvPr/>
        </p:nvPicPr>
        <p:blipFill>
          <a:blip r:embed="rId3"/>
          <a:stretch>
            <a:fillRect/>
          </a:stretch>
        </p:blipFill>
        <p:spPr>
          <a:xfrm>
            <a:off x="5725256" y="579470"/>
            <a:ext cx="6063621" cy="954362"/>
          </a:xfrm>
          <a:prstGeom prst="rect">
            <a:avLst/>
          </a:prstGeom>
        </p:spPr>
      </p:pic>
      <p:pic>
        <p:nvPicPr>
          <p:cNvPr id="8" name="Picture 7">
            <a:extLst>
              <a:ext uri="{FF2B5EF4-FFF2-40B4-BE49-F238E27FC236}">
                <a16:creationId xmlns:a16="http://schemas.microsoft.com/office/drawing/2014/main" id="{91D728A0-C834-80C5-4FDF-ECCBD92822B0}"/>
              </a:ext>
            </a:extLst>
          </p:cNvPr>
          <p:cNvPicPr>
            <a:picLocks noChangeAspect="1"/>
          </p:cNvPicPr>
          <p:nvPr/>
        </p:nvPicPr>
        <p:blipFill>
          <a:blip r:embed="rId4"/>
          <a:stretch>
            <a:fillRect/>
          </a:stretch>
        </p:blipFill>
        <p:spPr>
          <a:xfrm>
            <a:off x="653943" y="1860636"/>
            <a:ext cx="2725207" cy="2743438"/>
          </a:xfrm>
          <a:prstGeom prst="rect">
            <a:avLst/>
          </a:prstGeom>
        </p:spPr>
      </p:pic>
      <p:pic>
        <p:nvPicPr>
          <p:cNvPr id="10" name="Picture 9">
            <a:extLst>
              <a:ext uri="{FF2B5EF4-FFF2-40B4-BE49-F238E27FC236}">
                <a16:creationId xmlns:a16="http://schemas.microsoft.com/office/drawing/2014/main" id="{47C6DCC2-B1E9-643E-19A1-F8EC22F4D014}"/>
              </a:ext>
            </a:extLst>
          </p:cNvPr>
          <p:cNvPicPr>
            <a:picLocks noChangeAspect="1"/>
          </p:cNvPicPr>
          <p:nvPr/>
        </p:nvPicPr>
        <p:blipFill>
          <a:blip r:embed="rId5"/>
          <a:stretch>
            <a:fillRect/>
          </a:stretch>
        </p:blipFill>
        <p:spPr>
          <a:xfrm>
            <a:off x="3736844" y="2133600"/>
            <a:ext cx="7973376" cy="3165985"/>
          </a:xfrm>
          <a:prstGeom prst="rect">
            <a:avLst/>
          </a:prstGeom>
        </p:spPr>
      </p:pic>
    </p:spTree>
    <p:extLst>
      <p:ext uri="{BB962C8B-B14F-4D97-AF65-F5344CB8AC3E}">
        <p14:creationId xmlns:p14="http://schemas.microsoft.com/office/powerpoint/2010/main" val="132953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D911C-CA1B-228E-B291-AC1456CDA123}"/>
              </a:ext>
            </a:extLst>
          </p:cNvPr>
          <p:cNvSpPr txBox="1"/>
          <p:nvPr/>
        </p:nvSpPr>
        <p:spPr>
          <a:xfrm>
            <a:off x="336244" y="384989"/>
            <a:ext cx="3981346" cy="369332"/>
          </a:xfrm>
          <a:prstGeom prst="rect">
            <a:avLst/>
          </a:prstGeom>
          <a:noFill/>
        </p:spPr>
        <p:txBody>
          <a:bodyPr wrap="none" rtlCol="0">
            <a:spAutoFit/>
          </a:bodyPr>
          <a:lstStyle/>
          <a:p>
            <a:r>
              <a:rPr lang="en-IN" b="1" dirty="0">
                <a:solidFill>
                  <a:schemeClr val="accent3"/>
                </a:solidFill>
              </a:rPr>
              <a:t>Sales and Profit by customer Segment</a:t>
            </a:r>
          </a:p>
        </p:txBody>
      </p:sp>
      <p:pic>
        <p:nvPicPr>
          <p:cNvPr id="4" name="Picture 3">
            <a:extLst>
              <a:ext uri="{FF2B5EF4-FFF2-40B4-BE49-F238E27FC236}">
                <a16:creationId xmlns:a16="http://schemas.microsoft.com/office/drawing/2014/main" id="{C7118552-7002-D0CF-A747-D6E64DB8BB0A}"/>
              </a:ext>
            </a:extLst>
          </p:cNvPr>
          <p:cNvPicPr>
            <a:picLocks noChangeAspect="1"/>
          </p:cNvPicPr>
          <p:nvPr/>
        </p:nvPicPr>
        <p:blipFill>
          <a:blip r:embed="rId2"/>
          <a:stretch>
            <a:fillRect/>
          </a:stretch>
        </p:blipFill>
        <p:spPr>
          <a:xfrm>
            <a:off x="336244" y="919938"/>
            <a:ext cx="6231704" cy="751755"/>
          </a:xfrm>
          <a:prstGeom prst="rect">
            <a:avLst/>
          </a:prstGeom>
        </p:spPr>
      </p:pic>
      <p:pic>
        <p:nvPicPr>
          <p:cNvPr id="6" name="Picture 5">
            <a:extLst>
              <a:ext uri="{FF2B5EF4-FFF2-40B4-BE49-F238E27FC236}">
                <a16:creationId xmlns:a16="http://schemas.microsoft.com/office/drawing/2014/main" id="{19943D96-FB72-5690-438B-9CF5C1FCADA0}"/>
              </a:ext>
            </a:extLst>
          </p:cNvPr>
          <p:cNvPicPr>
            <a:picLocks noChangeAspect="1"/>
          </p:cNvPicPr>
          <p:nvPr/>
        </p:nvPicPr>
        <p:blipFill>
          <a:blip r:embed="rId3"/>
          <a:stretch>
            <a:fillRect/>
          </a:stretch>
        </p:blipFill>
        <p:spPr>
          <a:xfrm>
            <a:off x="1063616" y="2206642"/>
            <a:ext cx="2758679" cy="1313306"/>
          </a:xfrm>
          <a:prstGeom prst="rect">
            <a:avLst/>
          </a:prstGeom>
        </p:spPr>
      </p:pic>
      <p:pic>
        <p:nvPicPr>
          <p:cNvPr id="5" name="Picture 4">
            <a:extLst>
              <a:ext uri="{FF2B5EF4-FFF2-40B4-BE49-F238E27FC236}">
                <a16:creationId xmlns:a16="http://schemas.microsoft.com/office/drawing/2014/main" id="{D3B58F7A-0DD8-50DB-862E-21F89E350CA9}"/>
              </a:ext>
            </a:extLst>
          </p:cNvPr>
          <p:cNvPicPr>
            <a:picLocks noChangeAspect="1"/>
          </p:cNvPicPr>
          <p:nvPr/>
        </p:nvPicPr>
        <p:blipFill>
          <a:blip r:embed="rId4"/>
          <a:stretch>
            <a:fillRect/>
          </a:stretch>
        </p:blipFill>
        <p:spPr>
          <a:xfrm>
            <a:off x="4851353" y="2041025"/>
            <a:ext cx="6020536" cy="3732408"/>
          </a:xfrm>
          <a:prstGeom prst="rect">
            <a:avLst/>
          </a:prstGeom>
        </p:spPr>
      </p:pic>
    </p:spTree>
    <p:extLst>
      <p:ext uri="{BB962C8B-B14F-4D97-AF65-F5344CB8AC3E}">
        <p14:creationId xmlns:p14="http://schemas.microsoft.com/office/powerpoint/2010/main" val="258631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64C9AC-0AAB-DAD1-34F5-6A5C1215B82E}"/>
              </a:ext>
            </a:extLst>
          </p:cNvPr>
          <p:cNvSpPr txBox="1"/>
          <p:nvPr/>
        </p:nvSpPr>
        <p:spPr>
          <a:xfrm>
            <a:off x="609600" y="344129"/>
            <a:ext cx="3147785" cy="369332"/>
          </a:xfrm>
          <a:prstGeom prst="rect">
            <a:avLst/>
          </a:prstGeom>
          <a:noFill/>
        </p:spPr>
        <p:txBody>
          <a:bodyPr wrap="none" rtlCol="0">
            <a:spAutoFit/>
          </a:bodyPr>
          <a:lstStyle/>
          <a:p>
            <a:r>
              <a:rPr lang="en-IN" b="1" dirty="0">
                <a:solidFill>
                  <a:schemeClr val="accent3"/>
                </a:solidFill>
              </a:rPr>
              <a:t>Sales profit Ratio by Segment</a:t>
            </a:r>
          </a:p>
        </p:txBody>
      </p:sp>
      <p:pic>
        <p:nvPicPr>
          <p:cNvPr id="4" name="Picture 3">
            <a:extLst>
              <a:ext uri="{FF2B5EF4-FFF2-40B4-BE49-F238E27FC236}">
                <a16:creationId xmlns:a16="http://schemas.microsoft.com/office/drawing/2014/main" id="{7EB6A753-726F-8260-99A7-3F4F79A5B66C}"/>
              </a:ext>
            </a:extLst>
          </p:cNvPr>
          <p:cNvPicPr>
            <a:picLocks noChangeAspect="1"/>
          </p:cNvPicPr>
          <p:nvPr/>
        </p:nvPicPr>
        <p:blipFill>
          <a:blip r:embed="rId2"/>
          <a:stretch>
            <a:fillRect/>
          </a:stretch>
        </p:blipFill>
        <p:spPr>
          <a:xfrm>
            <a:off x="465476" y="953730"/>
            <a:ext cx="5384718" cy="749756"/>
          </a:xfrm>
          <a:prstGeom prst="rect">
            <a:avLst/>
          </a:prstGeom>
        </p:spPr>
      </p:pic>
      <p:pic>
        <p:nvPicPr>
          <p:cNvPr id="6" name="Picture 5">
            <a:extLst>
              <a:ext uri="{FF2B5EF4-FFF2-40B4-BE49-F238E27FC236}">
                <a16:creationId xmlns:a16="http://schemas.microsoft.com/office/drawing/2014/main" id="{076B560B-0C13-ABC3-87CB-E99FB1144ABF}"/>
              </a:ext>
            </a:extLst>
          </p:cNvPr>
          <p:cNvPicPr>
            <a:picLocks noChangeAspect="1"/>
          </p:cNvPicPr>
          <p:nvPr/>
        </p:nvPicPr>
        <p:blipFill>
          <a:blip r:embed="rId3"/>
          <a:stretch>
            <a:fillRect/>
          </a:stretch>
        </p:blipFill>
        <p:spPr>
          <a:xfrm>
            <a:off x="1044430" y="2576051"/>
            <a:ext cx="2712955" cy="1298011"/>
          </a:xfrm>
          <a:prstGeom prst="rect">
            <a:avLst/>
          </a:prstGeom>
        </p:spPr>
      </p:pic>
      <p:pic>
        <p:nvPicPr>
          <p:cNvPr id="5" name="Picture 4">
            <a:extLst>
              <a:ext uri="{FF2B5EF4-FFF2-40B4-BE49-F238E27FC236}">
                <a16:creationId xmlns:a16="http://schemas.microsoft.com/office/drawing/2014/main" id="{2FBC1847-57D5-ECE3-8DA1-178A8C7DA34F}"/>
              </a:ext>
            </a:extLst>
          </p:cNvPr>
          <p:cNvPicPr>
            <a:picLocks noChangeAspect="1"/>
          </p:cNvPicPr>
          <p:nvPr/>
        </p:nvPicPr>
        <p:blipFill>
          <a:blip r:embed="rId4"/>
          <a:stretch>
            <a:fillRect/>
          </a:stretch>
        </p:blipFill>
        <p:spPr>
          <a:xfrm>
            <a:off x="4675833" y="1703486"/>
            <a:ext cx="7050691" cy="3966759"/>
          </a:xfrm>
          <a:prstGeom prst="rect">
            <a:avLst/>
          </a:prstGeom>
        </p:spPr>
      </p:pic>
      <p:sp>
        <p:nvSpPr>
          <p:cNvPr id="7" name="TextBox 6">
            <a:extLst>
              <a:ext uri="{FF2B5EF4-FFF2-40B4-BE49-F238E27FC236}">
                <a16:creationId xmlns:a16="http://schemas.microsoft.com/office/drawing/2014/main" id="{864D8A05-09A7-F347-45AF-6B91C1155A18}"/>
              </a:ext>
            </a:extLst>
          </p:cNvPr>
          <p:cNvSpPr txBox="1"/>
          <p:nvPr/>
        </p:nvSpPr>
        <p:spPr>
          <a:xfrm>
            <a:off x="7172632" y="506984"/>
            <a:ext cx="2503121" cy="369332"/>
          </a:xfrm>
          <a:prstGeom prst="rect">
            <a:avLst/>
          </a:prstGeom>
          <a:noFill/>
        </p:spPr>
        <p:txBody>
          <a:bodyPr wrap="none" rtlCol="0">
            <a:spAutoFit/>
          </a:bodyPr>
          <a:lstStyle/>
          <a:p>
            <a:r>
              <a:rPr lang="en-IN" b="1" dirty="0">
                <a:solidFill>
                  <a:schemeClr val="accent3"/>
                </a:solidFill>
              </a:rPr>
              <a:t>Top 5 Sales by products</a:t>
            </a:r>
          </a:p>
        </p:txBody>
      </p:sp>
    </p:spTree>
    <p:extLst>
      <p:ext uri="{BB962C8B-B14F-4D97-AF65-F5344CB8AC3E}">
        <p14:creationId xmlns:p14="http://schemas.microsoft.com/office/powerpoint/2010/main" val="114420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B7D785-E890-1814-8244-1EC504C4A712}"/>
              </a:ext>
            </a:extLst>
          </p:cNvPr>
          <p:cNvSpPr txBox="1"/>
          <p:nvPr/>
        </p:nvSpPr>
        <p:spPr>
          <a:xfrm>
            <a:off x="4070555" y="255639"/>
            <a:ext cx="2824748" cy="369332"/>
          </a:xfrm>
          <a:prstGeom prst="rect">
            <a:avLst/>
          </a:prstGeom>
          <a:noFill/>
        </p:spPr>
        <p:txBody>
          <a:bodyPr wrap="none" rtlCol="0">
            <a:spAutoFit/>
          </a:bodyPr>
          <a:lstStyle/>
          <a:p>
            <a:r>
              <a:rPr lang="en-IN" b="1" dirty="0">
                <a:solidFill>
                  <a:srgbClr val="FF0000"/>
                </a:solidFill>
              </a:rPr>
              <a:t>Dashboards With Power BI</a:t>
            </a:r>
          </a:p>
        </p:txBody>
      </p:sp>
      <p:pic>
        <p:nvPicPr>
          <p:cNvPr id="4" name="Picture 3">
            <a:extLst>
              <a:ext uri="{FF2B5EF4-FFF2-40B4-BE49-F238E27FC236}">
                <a16:creationId xmlns:a16="http://schemas.microsoft.com/office/drawing/2014/main" id="{DBF90FBB-7729-9BFA-65EE-328D7F9DA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46" y="837230"/>
            <a:ext cx="9739204" cy="5380186"/>
          </a:xfrm>
          <a:prstGeom prst="rect">
            <a:avLst/>
          </a:prstGeom>
        </p:spPr>
      </p:pic>
    </p:spTree>
    <p:extLst>
      <p:ext uri="{BB962C8B-B14F-4D97-AF65-F5344CB8AC3E}">
        <p14:creationId xmlns:p14="http://schemas.microsoft.com/office/powerpoint/2010/main" val="180836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BD80A-0130-5841-009C-501D95FF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415" y="799872"/>
            <a:ext cx="9579170" cy="5258256"/>
          </a:xfrm>
          <a:prstGeom prst="rect">
            <a:avLst/>
          </a:prstGeom>
        </p:spPr>
      </p:pic>
    </p:spTree>
    <p:extLst>
      <p:ext uri="{BB962C8B-B14F-4D97-AF65-F5344CB8AC3E}">
        <p14:creationId xmlns:p14="http://schemas.microsoft.com/office/powerpoint/2010/main" val="238667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37E81-8AC5-460A-84BF-FD5F84026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25" y="757958"/>
            <a:ext cx="9571549" cy="5342083"/>
          </a:xfrm>
          <a:prstGeom prst="rect">
            <a:avLst/>
          </a:prstGeom>
        </p:spPr>
      </p:pic>
    </p:spTree>
    <p:extLst>
      <p:ext uri="{BB962C8B-B14F-4D97-AF65-F5344CB8AC3E}">
        <p14:creationId xmlns:p14="http://schemas.microsoft.com/office/powerpoint/2010/main" val="353298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9A959-54E3-0500-0792-DE5818F28596}"/>
              </a:ext>
            </a:extLst>
          </p:cNvPr>
          <p:cNvSpPr txBox="1"/>
          <p:nvPr/>
        </p:nvSpPr>
        <p:spPr>
          <a:xfrm>
            <a:off x="4168877" y="186812"/>
            <a:ext cx="1127232" cy="400110"/>
          </a:xfrm>
          <a:prstGeom prst="rect">
            <a:avLst/>
          </a:prstGeom>
          <a:noFill/>
        </p:spPr>
        <p:txBody>
          <a:bodyPr wrap="none" rtlCol="0">
            <a:spAutoFit/>
          </a:bodyPr>
          <a:lstStyle/>
          <a:p>
            <a:r>
              <a:rPr lang="en-IN" sz="2000" b="1" dirty="0">
                <a:solidFill>
                  <a:srgbClr val="0070C0"/>
                </a:solidFill>
              </a:rPr>
              <a:t>Problem</a:t>
            </a:r>
          </a:p>
        </p:txBody>
      </p:sp>
      <p:sp>
        <p:nvSpPr>
          <p:cNvPr id="6" name="TextBox 5">
            <a:extLst>
              <a:ext uri="{FF2B5EF4-FFF2-40B4-BE49-F238E27FC236}">
                <a16:creationId xmlns:a16="http://schemas.microsoft.com/office/drawing/2014/main" id="{C96C5685-0687-EE11-CD80-68AD53CDDC6D}"/>
              </a:ext>
            </a:extLst>
          </p:cNvPr>
          <p:cNvSpPr txBox="1"/>
          <p:nvPr/>
        </p:nvSpPr>
        <p:spPr>
          <a:xfrm>
            <a:off x="442452" y="586922"/>
            <a:ext cx="11474245" cy="6217087"/>
          </a:xfrm>
          <a:prstGeom prst="rect">
            <a:avLst/>
          </a:prstGeom>
          <a:noFill/>
        </p:spPr>
        <p:txBody>
          <a:bodyPr wrap="square" rtlCol="0">
            <a:spAutoFit/>
          </a:bodyPr>
          <a:lstStyle/>
          <a:p>
            <a:pPr marL="342900" indent="-342900">
              <a:buFont typeface="+mj-lt"/>
              <a:buAutoNum type="arabicPeriod"/>
            </a:pPr>
            <a:r>
              <a:rPr lang="en-IN" sz="2000" dirty="0"/>
              <a:t>Calculate the monthly Sales of the  store and identify which month had the highest sales  and which month had  the lowest Sales.</a:t>
            </a:r>
          </a:p>
          <a:p>
            <a:pPr marL="342900" indent="-342900">
              <a:buFont typeface="+mj-lt"/>
              <a:buAutoNum type="arabicPeriod"/>
            </a:pPr>
            <a:r>
              <a:rPr lang="en-IN" sz="2000" dirty="0"/>
              <a:t>Analyse Sales based on Product Category and determine which Category had  the lowest  Sales and which Category had the highest Sales.</a:t>
            </a:r>
          </a:p>
          <a:p>
            <a:pPr marL="342900" indent="-342900">
              <a:buFont typeface="+mj-lt"/>
              <a:buAutoNum type="arabicPeriod"/>
            </a:pPr>
            <a:r>
              <a:rPr lang="en-IN" sz="2000" dirty="0"/>
              <a:t>Sales Analysis Based on Sub Category</a:t>
            </a:r>
          </a:p>
          <a:p>
            <a:pPr marL="342900" indent="-342900">
              <a:buFont typeface="+mj-lt"/>
              <a:buAutoNum type="arabicPeriod"/>
            </a:pPr>
            <a:r>
              <a:rPr lang="en-IN" sz="2000" dirty="0"/>
              <a:t>Analyse the monthly Profit From Sales and determine which month had the Highest profit and which month had the lowest profit .</a:t>
            </a:r>
          </a:p>
          <a:p>
            <a:pPr marL="342900" indent="-342900">
              <a:buFont typeface="+mj-lt"/>
              <a:buAutoNum type="arabicPeriod"/>
            </a:pPr>
            <a:r>
              <a:rPr lang="en-IN" sz="2000" dirty="0"/>
              <a:t>Analyse Profit by Category and Sub-Category</a:t>
            </a:r>
          </a:p>
          <a:p>
            <a:pPr marL="342900" indent="-342900">
              <a:buFont typeface="+mj-lt"/>
              <a:buAutoNum type="arabicPeriod"/>
            </a:pPr>
            <a:r>
              <a:rPr lang="en-IN" sz="2000" dirty="0"/>
              <a:t>Analyse Sales and Profit by Customer Segmentation</a:t>
            </a:r>
          </a:p>
          <a:p>
            <a:pPr marL="342900" indent="-342900">
              <a:buFont typeface="+mj-lt"/>
              <a:buAutoNum type="arabicPeriod"/>
            </a:pPr>
            <a:r>
              <a:rPr lang="en-IN" sz="2000" dirty="0"/>
              <a:t>Analyse the Sales to Profit Ratio</a:t>
            </a:r>
          </a:p>
          <a:p>
            <a:pPr marL="342900" indent="-342900">
              <a:buFont typeface="+mj-lt"/>
              <a:buAutoNum type="arabicPeriod"/>
            </a:pPr>
            <a:r>
              <a:rPr lang="en-US" sz="2000" b="0" i="0" dirty="0">
                <a:solidFill>
                  <a:srgbClr val="242424"/>
                </a:solidFill>
                <a:effectLst/>
                <a:latin typeface="source-serif-pro"/>
              </a:rPr>
              <a:t>Which Sales team had the highest customer?</a:t>
            </a:r>
          </a:p>
          <a:p>
            <a:pPr marL="342900" indent="-342900">
              <a:buFont typeface="+mj-lt"/>
              <a:buAutoNum type="arabicPeriod"/>
            </a:pPr>
            <a:r>
              <a:rPr lang="en-US" sz="2000" b="0" i="0" dirty="0">
                <a:solidFill>
                  <a:srgbClr val="242424"/>
                </a:solidFill>
                <a:effectLst/>
                <a:latin typeface="source-serif-pro"/>
              </a:rPr>
              <a:t> What are the top 5 Products sold?</a:t>
            </a:r>
            <a:endParaRPr lang="en-US" sz="2000" dirty="0">
              <a:solidFill>
                <a:srgbClr val="242424"/>
              </a:solidFill>
              <a:latin typeface="source-serif-pro"/>
            </a:endParaRPr>
          </a:p>
          <a:p>
            <a:pPr marL="342900" indent="-342900">
              <a:buFont typeface="+mj-lt"/>
              <a:buAutoNum type="arabicPeriod"/>
            </a:pPr>
            <a:r>
              <a:rPr lang="en-US" sz="2000" b="0" i="0" dirty="0">
                <a:solidFill>
                  <a:srgbClr val="242424"/>
                </a:solidFill>
                <a:effectLst/>
                <a:latin typeface="source-serif-pro"/>
              </a:rPr>
              <a:t>. Which State had the highest product order rate?</a:t>
            </a:r>
          </a:p>
          <a:p>
            <a:pPr marL="342900" indent="-342900">
              <a:buFont typeface="+mj-lt"/>
              <a:buAutoNum type="arabicPeriod"/>
            </a:pPr>
            <a:r>
              <a:rPr lang="en-US" sz="2000" b="0" i="0" dirty="0">
                <a:solidFill>
                  <a:srgbClr val="242424"/>
                </a:solidFill>
                <a:effectLst/>
                <a:latin typeface="source-serif-pro"/>
              </a:rPr>
              <a:t>Which State generated the highest sales?</a:t>
            </a:r>
            <a:endParaRPr lang="en-US" sz="2000" dirty="0">
              <a:solidFill>
                <a:srgbClr val="242424"/>
              </a:solidFill>
              <a:latin typeface="source-serif-pro"/>
            </a:endParaRPr>
          </a:p>
          <a:p>
            <a:pPr marL="342900" indent="-342900">
              <a:buFont typeface="+mj-lt"/>
              <a:buAutoNum type="arabicPeriod"/>
            </a:pPr>
            <a:r>
              <a:rPr lang="en-US" sz="2000" b="0" i="0" dirty="0">
                <a:solidFill>
                  <a:srgbClr val="242424"/>
                </a:solidFill>
                <a:effectLst/>
                <a:latin typeface="source-serif-pro"/>
              </a:rPr>
              <a:t>Which region and product category contributed most to sales?</a:t>
            </a:r>
          </a:p>
          <a:p>
            <a:pPr marL="342900" indent="-342900">
              <a:buFont typeface="+mj-lt"/>
              <a:buAutoNum type="arabicPeriod"/>
            </a:pPr>
            <a:r>
              <a:rPr lang="en-US" sz="2000" b="0" i="0" dirty="0">
                <a:solidFill>
                  <a:srgbClr val="242424"/>
                </a:solidFill>
                <a:effectLst/>
                <a:latin typeface="source-serif-pro"/>
              </a:rPr>
              <a:t>Which quarter had the highest sales?</a:t>
            </a:r>
            <a:endParaRPr lang="en-US" sz="2000" dirty="0">
              <a:solidFill>
                <a:srgbClr val="242424"/>
              </a:solidFill>
              <a:latin typeface="source-serif-pro"/>
            </a:endParaRPr>
          </a:p>
          <a:p>
            <a:pPr marL="342900" indent="-342900">
              <a:buFont typeface="+mj-lt"/>
              <a:buAutoNum type="arabicPeriod"/>
            </a:pPr>
            <a:r>
              <a:rPr lang="en-US" sz="2000" b="0" i="0" dirty="0">
                <a:solidFill>
                  <a:srgbClr val="242424"/>
                </a:solidFill>
                <a:effectLst/>
                <a:latin typeface="source-serif-pro"/>
              </a:rPr>
              <a:t>How do Sales and Profit carry overtime across region and state?</a:t>
            </a:r>
          </a:p>
          <a:p>
            <a:pPr marL="342900" indent="-342900">
              <a:buFont typeface="+mj-lt"/>
              <a:buAutoNum type="arabicPeriod"/>
            </a:pPr>
            <a:r>
              <a:rPr lang="en-US" sz="2000" b="0" i="0" dirty="0">
                <a:solidFill>
                  <a:srgbClr val="242424"/>
                </a:solidFill>
                <a:effectLst/>
                <a:latin typeface="source-serif-pro"/>
              </a:rPr>
              <a:t>What is the correlation between sales revenue, cost, and profit for each year, indicating whether sales increased or decreased over time?</a:t>
            </a:r>
            <a:endParaRPr lang="en-IN" sz="2000" dirty="0"/>
          </a:p>
          <a:p>
            <a:endParaRPr lang="en-IN" dirty="0"/>
          </a:p>
        </p:txBody>
      </p:sp>
    </p:spTree>
    <p:extLst>
      <p:ext uri="{BB962C8B-B14F-4D97-AF65-F5344CB8AC3E}">
        <p14:creationId xmlns:p14="http://schemas.microsoft.com/office/powerpoint/2010/main" val="400988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103988-C094-C734-0D7B-9128C8210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43" y="619432"/>
            <a:ext cx="9852320" cy="5429476"/>
          </a:xfrm>
          <a:prstGeom prst="rect">
            <a:avLst/>
          </a:prstGeom>
        </p:spPr>
      </p:pic>
    </p:spTree>
    <p:extLst>
      <p:ext uri="{BB962C8B-B14F-4D97-AF65-F5344CB8AC3E}">
        <p14:creationId xmlns:p14="http://schemas.microsoft.com/office/powerpoint/2010/main" val="3389406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FEFEDF-A07A-01AA-EBF7-04552280E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122" y="731286"/>
            <a:ext cx="9647756" cy="5395428"/>
          </a:xfrm>
          <a:prstGeom prst="rect">
            <a:avLst/>
          </a:prstGeom>
        </p:spPr>
      </p:pic>
    </p:spTree>
    <p:extLst>
      <p:ext uri="{BB962C8B-B14F-4D97-AF65-F5344CB8AC3E}">
        <p14:creationId xmlns:p14="http://schemas.microsoft.com/office/powerpoint/2010/main" val="410208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E4CD4-DB61-7C23-5145-6A880EF58A73}"/>
              </a:ext>
            </a:extLst>
          </p:cNvPr>
          <p:cNvSpPr txBox="1"/>
          <p:nvPr/>
        </p:nvSpPr>
        <p:spPr>
          <a:xfrm>
            <a:off x="5053727" y="206476"/>
            <a:ext cx="1042273" cy="369332"/>
          </a:xfrm>
          <a:prstGeom prst="rect">
            <a:avLst/>
          </a:prstGeom>
          <a:noFill/>
        </p:spPr>
        <p:txBody>
          <a:bodyPr wrap="none" rtlCol="0">
            <a:spAutoFit/>
          </a:bodyPr>
          <a:lstStyle/>
          <a:p>
            <a:r>
              <a:rPr lang="en-IN" b="1" dirty="0">
                <a:solidFill>
                  <a:srgbClr val="FF0000"/>
                </a:solidFill>
              </a:rPr>
              <a:t>Insights:</a:t>
            </a:r>
          </a:p>
        </p:txBody>
      </p:sp>
      <p:sp>
        <p:nvSpPr>
          <p:cNvPr id="4" name="TextBox 3">
            <a:extLst>
              <a:ext uri="{FF2B5EF4-FFF2-40B4-BE49-F238E27FC236}">
                <a16:creationId xmlns:a16="http://schemas.microsoft.com/office/drawing/2014/main" id="{238B1E66-62C3-C913-819D-0CF1CA6D8413}"/>
              </a:ext>
            </a:extLst>
          </p:cNvPr>
          <p:cNvSpPr txBox="1"/>
          <p:nvPr/>
        </p:nvSpPr>
        <p:spPr>
          <a:xfrm>
            <a:off x="353961" y="654467"/>
            <a:ext cx="11297265" cy="2368405"/>
          </a:xfrm>
          <a:prstGeom prst="rect">
            <a:avLst/>
          </a:prstGeom>
          <a:noFill/>
        </p:spPr>
        <p:txBody>
          <a:bodyPr wrap="square">
            <a:spAutoFit/>
          </a:bodyPr>
          <a:lstStyle/>
          <a:p>
            <a:pPr>
              <a:lnSpc>
                <a:spcPct val="107000"/>
              </a:lnSpc>
              <a:spcAft>
                <a:spcPts val="800"/>
              </a:spcAft>
            </a:pPr>
            <a:r>
              <a:rPr lang="en-IN" sz="16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Customer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Consumer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leads with the highest number of customers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327</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177.12%</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higher than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Home Office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(118).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Given the strong performance of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Consumer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there is an opportunity to further engage this group with personalized marketing campaigns, loyalty programs, and targeted promotions to drive repeat business. Additionally, expanding the Home Office segment through targeted outreach could help balance customer distribution.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had the highest number of ordered customers (976), followed by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(305)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Furniture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(260).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Focus on strengthening the product offerings in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availability during peak demand periods. For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Furniture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consider bundling products to increase sales or offering seasonal discounts to boost demand.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454528E-9E2D-C060-5F06-4D784E80BA3B}"/>
              </a:ext>
            </a:extLst>
          </p:cNvPr>
          <p:cNvSpPr txBox="1"/>
          <p:nvPr/>
        </p:nvSpPr>
        <p:spPr>
          <a:xfrm>
            <a:off x="540773" y="3249362"/>
            <a:ext cx="11228439" cy="2203745"/>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Product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California</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had the highest number of products sold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430</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outpacing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Pennsylvania</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81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by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430.86%</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Since California is a high-performing state, consider running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region-specific promotions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campaigns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to further capture its large customer base. For underperforming states like Pennsylvania, targeted outreach or localized offers could help boost product sales.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accounted for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63.34%</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total orders.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Given the dominance of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consider diversifying the product range within this category to include high-demand sub-categories, such as eco-friendly options or premium products, to cater to changing customer preferences.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45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895A4-80C4-FD52-9D2F-9CC16EE07D53}"/>
              </a:ext>
            </a:extLst>
          </p:cNvPr>
          <p:cNvSpPr txBox="1"/>
          <p:nvPr/>
        </p:nvSpPr>
        <p:spPr>
          <a:xfrm>
            <a:off x="540775" y="412954"/>
            <a:ext cx="11110450" cy="2434256"/>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Sales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generated the highest total sales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$144,303.93</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followed by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Central regions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shows the highest sales potential, so investing in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regional marketing campaigns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increasing stock availability, and ensuring high visibility of top-selling products could further drive sales. Additionally,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 and 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regions should receive more targeted attention to close the gap in sales performance.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accounted for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34.01%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total sales revenue.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is a powerhouse for sales, and increasing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spend</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exclusive product launches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state could help maximize its already strong position. For other states with lower sales, focus on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customized outreach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to target regional customer preferences.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F6C80C1-D61F-0DA8-CB31-A8F72F4773A5}"/>
              </a:ext>
            </a:extLst>
          </p:cNvPr>
          <p:cNvSpPr txBox="1"/>
          <p:nvPr/>
        </p:nvSpPr>
        <p:spPr>
          <a:xfrm>
            <a:off x="698090" y="3031565"/>
            <a:ext cx="11110450" cy="2434256"/>
          </a:xfrm>
          <a:prstGeom prst="rect">
            <a:avLst/>
          </a:prstGeom>
          <a:noFill/>
        </p:spPr>
        <p:txBody>
          <a:bodyPr wrap="square">
            <a:spAutoFit/>
          </a:bodyPr>
          <a:lstStyle/>
          <a:p>
            <a:pPr>
              <a:lnSpc>
                <a:spcPct val="107000"/>
              </a:lnSpc>
              <a:spcAft>
                <a:spcPts val="800"/>
              </a:spcAft>
            </a:pPr>
            <a:r>
              <a:rPr lang="en-IN"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Profit Insights</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again led in total profit with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$29,747.82</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followed by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Central</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Similar to sales, prioritize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profit-maximizing strategies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by focusing on high-margin products, improving inventory management to avoid stock-outs, and ensuring efficient pricing. For other regions, assess opportunities for cost optimization and targeted promotions to drive up profitability.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contributed to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34.06%</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the total profit.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Leverage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profitability by continuing to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invest in its growth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whether through improved customer service, exclusive deals, or expanding product availability in high-margin categories.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440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6BFA56-7398-35E1-AFCF-11ED2355002E}"/>
              </a:ext>
            </a:extLst>
          </p:cNvPr>
          <p:cNvSpPr txBox="1"/>
          <p:nvPr/>
        </p:nvSpPr>
        <p:spPr>
          <a:xfrm>
            <a:off x="698089" y="383458"/>
            <a:ext cx="11218607" cy="1307024"/>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Quarterly Sales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Qtr</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had the highest sum of sales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$221,850.03</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making up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43.69%</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total sales.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Qtr</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has proven to be a peak period for sales, so consider ramping up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campaigns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running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seasonal promotions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ensuring stock levels are optimized for this quarter. Similarly, increase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inventory forecasts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Qtr</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1 next year to handle expected demand.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E622650-385A-325D-E739-1F47E2561E01}"/>
              </a:ext>
            </a:extLst>
          </p:cNvPr>
          <p:cNvSpPr txBox="1"/>
          <p:nvPr/>
        </p:nvSpPr>
        <p:spPr>
          <a:xfrm>
            <a:off x="742336" y="1986964"/>
            <a:ext cx="10707328" cy="1768048"/>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Key Takeaways &amp; Strategic Recommendations</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Focus on High-Performing Segments: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Consumer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show strong performance. Invest in strategies to maintain and grow these segments, while exploring opportunities to elevate the underperforming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Home Office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segment.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Regional Strategy:</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Given the high performance of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regional strategies like targeted promotions, better stock allocation, and personalized marketing can drive further growth. However, don’t neglect underperforming regions (e.g.,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where tailored outreach can boost sales.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995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E8153-7AF1-75BA-9B8F-2024ACE76A88}"/>
              </a:ext>
            </a:extLst>
          </p:cNvPr>
          <p:cNvSpPr txBox="1"/>
          <p:nvPr/>
        </p:nvSpPr>
        <p:spPr>
          <a:xfrm>
            <a:off x="452283" y="334297"/>
            <a:ext cx="1620957" cy="369332"/>
          </a:xfrm>
          <a:prstGeom prst="rect">
            <a:avLst/>
          </a:prstGeom>
          <a:noFill/>
        </p:spPr>
        <p:txBody>
          <a:bodyPr wrap="none" rtlCol="0">
            <a:spAutoFit/>
          </a:bodyPr>
          <a:lstStyle/>
          <a:p>
            <a:r>
              <a:rPr lang="en-IN" dirty="0">
                <a:solidFill>
                  <a:srgbClr val="00B0F0"/>
                </a:solidFill>
              </a:rPr>
              <a:t>About the data</a:t>
            </a:r>
          </a:p>
        </p:txBody>
      </p:sp>
      <p:pic>
        <p:nvPicPr>
          <p:cNvPr id="4" name="Picture 3">
            <a:extLst>
              <a:ext uri="{FF2B5EF4-FFF2-40B4-BE49-F238E27FC236}">
                <a16:creationId xmlns:a16="http://schemas.microsoft.com/office/drawing/2014/main" id="{1CFEB093-C1FF-BDA6-23A5-123E85713E92}"/>
              </a:ext>
            </a:extLst>
          </p:cNvPr>
          <p:cNvPicPr>
            <a:picLocks noChangeAspect="1"/>
          </p:cNvPicPr>
          <p:nvPr/>
        </p:nvPicPr>
        <p:blipFill>
          <a:blip r:embed="rId2"/>
          <a:stretch>
            <a:fillRect/>
          </a:stretch>
        </p:blipFill>
        <p:spPr>
          <a:xfrm>
            <a:off x="333701" y="875070"/>
            <a:ext cx="11524002" cy="3824749"/>
          </a:xfrm>
          <a:prstGeom prst="rect">
            <a:avLst/>
          </a:prstGeom>
        </p:spPr>
      </p:pic>
      <p:sp>
        <p:nvSpPr>
          <p:cNvPr id="5" name="TextBox 4">
            <a:extLst>
              <a:ext uri="{FF2B5EF4-FFF2-40B4-BE49-F238E27FC236}">
                <a16:creationId xmlns:a16="http://schemas.microsoft.com/office/drawing/2014/main" id="{D2C24930-2493-677D-B462-9E7C1D0A81AC}"/>
              </a:ext>
            </a:extLst>
          </p:cNvPr>
          <p:cNvSpPr txBox="1"/>
          <p:nvPr/>
        </p:nvSpPr>
        <p:spPr>
          <a:xfrm>
            <a:off x="361713" y="4699819"/>
            <a:ext cx="1978364" cy="646331"/>
          </a:xfrm>
          <a:prstGeom prst="rect">
            <a:avLst/>
          </a:prstGeom>
          <a:noFill/>
        </p:spPr>
        <p:txBody>
          <a:bodyPr wrap="square" rtlCol="0">
            <a:spAutoFit/>
          </a:bodyPr>
          <a:lstStyle/>
          <a:p>
            <a:r>
              <a:rPr lang="en-IN" dirty="0"/>
              <a:t>The data set has:</a:t>
            </a:r>
          </a:p>
          <a:p>
            <a:r>
              <a:rPr lang="en-IN" dirty="0"/>
              <a:t> </a:t>
            </a:r>
          </a:p>
        </p:txBody>
      </p:sp>
    </p:spTree>
    <p:extLst>
      <p:ext uri="{BB962C8B-B14F-4D97-AF65-F5344CB8AC3E}">
        <p14:creationId xmlns:p14="http://schemas.microsoft.com/office/powerpoint/2010/main" val="392178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39B24-5F6A-89D7-3472-15743A5626B4}"/>
              </a:ext>
            </a:extLst>
          </p:cNvPr>
          <p:cNvSpPr txBox="1"/>
          <p:nvPr/>
        </p:nvSpPr>
        <p:spPr>
          <a:xfrm>
            <a:off x="501445" y="356108"/>
            <a:ext cx="1645579" cy="369332"/>
          </a:xfrm>
          <a:prstGeom prst="rect">
            <a:avLst/>
          </a:prstGeom>
          <a:noFill/>
        </p:spPr>
        <p:txBody>
          <a:bodyPr wrap="none" rtlCol="0">
            <a:spAutoFit/>
          </a:bodyPr>
          <a:lstStyle/>
          <a:p>
            <a:r>
              <a:rPr lang="en-IN" dirty="0">
                <a:solidFill>
                  <a:schemeClr val="accent2"/>
                </a:solidFill>
              </a:rPr>
              <a:t>Data Collection</a:t>
            </a:r>
          </a:p>
        </p:txBody>
      </p:sp>
      <p:pic>
        <p:nvPicPr>
          <p:cNvPr id="5" name="Picture 4">
            <a:extLst>
              <a:ext uri="{FF2B5EF4-FFF2-40B4-BE49-F238E27FC236}">
                <a16:creationId xmlns:a16="http://schemas.microsoft.com/office/drawing/2014/main" id="{CC39CBE0-29FE-EA9A-257E-DA7AE52EF06B}"/>
              </a:ext>
            </a:extLst>
          </p:cNvPr>
          <p:cNvPicPr>
            <a:picLocks noChangeAspect="1"/>
          </p:cNvPicPr>
          <p:nvPr/>
        </p:nvPicPr>
        <p:blipFill>
          <a:blip r:embed="rId2"/>
          <a:stretch>
            <a:fillRect/>
          </a:stretch>
        </p:blipFill>
        <p:spPr>
          <a:xfrm>
            <a:off x="3451549" y="367886"/>
            <a:ext cx="6020322" cy="1699407"/>
          </a:xfrm>
          <a:prstGeom prst="rect">
            <a:avLst/>
          </a:prstGeom>
        </p:spPr>
      </p:pic>
      <p:sp>
        <p:nvSpPr>
          <p:cNvPr id="6" name="TextBox 5">
            <a:extLst>
              <a:ext uri="{FF2B5EF4-FFF2-40B4-BE49-F238E27FC236}">
                <a16:creationId xmlns:a16="http://schemas.microsoft.com/office/drawing/2014/main" id="{5EB9DE39-AD51-42C3-5300-256D4F494FCD}"/>
              </a:ext>
            </a:extLst>
          </p:cNvPr>
          <p:cNvSpPr txBox="1"/>
          <p:nvPr/>
        </p:nvSpPr>
        <p:spPr>
          <a:xfrm>
            <a:off x="501445" y="3744447"/>
            <a:ext cx="5260259" cy="369332"/>
          </a:xfrm>
          <a:prstGeom prst="rect">
            <a:avLst/>
          </a:prstGeom>
          <a:noFill/>
        </p:spPr>
        <p:txBody>
          <a:bodyPr wrap="square" rtlCol="0">
            <a:spAutoFit/>
          </a:bodyPr>
          <a:lstStyle/>
          <a:p>
            <a:r>
              <a:rPr lang="en-IN" dirty="0">
                <a:solidFill>
                  <a:schemeClr val="accent2"/>
                </a:solidFill>
              </a:rPr>
              <a:t>Checking for columns in  the Dataset</a:t>
            </a:r>
          </a:p>
        </p:txBody>
      </p:sp>
      <p:sp>
        <p:nvSpPr>
          <p:cNvPr id="9" name="TextBox 8">
            <a:extLst>
              <a:ext uri="{FF2B5EF4-FFF2-40B4-BE49-F238E27FC236}">
                <a16:creationId xmlns:a16="http://schemas.microsoft.com/office/drawing/2014/main" id="{4E3603C7-CED9-DB8C-E365-61546AF083CF}"/>
              </a:ext>
            </a:extLst>
          </p:cNvPr>
          <p:cNvSpPr txBox="1"/>
          <p:nvPr/>
        </p:nvSpPr>
        <p:spPr>
          <a:xfrm>
            <a:off x="501445" y="2402594"/>
            <a:ext cx="749218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Imported the libraries in the Jupiter notes to upload the data</a:t>
            </a:r>
          </a:p>
          <a:p>
            <a:pPr marL="285750" indent="-285750">
              <a:buFont typeface="Arial" panose="020B0604020202020204" pitchFamily="34" charset="0"/>
              <a:buChar char="•"/>
            </a:pPr>
            <a:r>
              <a:rPr lang="en-IN" dirty="0"/>
              <a:t>Imported the </a:t>
            </a:r>
            <a:r>
              <a:rPr lang="en-IN" b="1" dirty="0">
                <a:solidFill>
                  <a:srgbClr val="00B0F0"/>
                </a:solidFill>
              </a:rPr>
              <a:t>pandas</a:t>
            </a:r>
            <a:r>
              <a:rPr lang="en-IN" dirty="0"/>
              <a:t> for data manipulation and EDA purpose</a:t>
            </a:r>
          </a:p>
          <a:p>
            <a:pPr marL="285750" indent="-285750">
              <a:buFont typeface="Arial" panose="020B0604020202020204" pitchFamily="34" charset="0"/>
              <a:buChar char="•"/>
            </a:pPr>
            <a:r>
              <a:rPr lang="en-IN" dirty="0"/>
              <a:t>Imported “  </a:t>
            </a:r>
            <a:r>
              <a:rPr lang="en-IN" dirty="0" err="1">
                <a:solidFill>
                  <a:srgbClr val="00B0F0"/>
                </a:solidFill>
              </a:rPr>
              <a:t>Plotly</a:t>
            </a:r>
            <a:r>
              <a:rPr lang="en-IN" dirty="0">
                <a:solidFill>
                  <a:schemeClr val="accent1"/>
                </a:solidFill>
              </a:rPr>
              <a:t> </a:t>
            </a:r>
            <a:r>
              <a:rPr lang="en-IN" dirty="0"/>
              <a:t>”   for data visualization </a:t>
            </a:r>
          </a:p>
          <a:p>
            <a:r>
              <a:rPr lang="en-IN" dirty="0"/>
              <a:t> . </a:t>
            </a:r>
          </a:p>
        </p:txBody>
      </p:sp>
      <p:pic>
        <p:nvPicPr>
          <p:cNvPr id="20" name="Picture 19">
            <a:extLst>
              <a:ext uri="{FF2B5EF4-FFF2-40B4-BE49-F238E27FC236}">
                <a16:creationId xmlns:a16="http://schemas.microsoft.com/office/drawing/2014/main" id="{409D98AF-84E2-6654-6428-087A0A1F2725}"/>
              </a:ext>
            </a:extLst>
          </p:cNvPr>
          <p:cNvPicPr>
            <a:picLocks noChangeAspect="1"/>
          </p:cNvPicPr>
          <p:nvPr/>
        </p:nvPicPr>
        <p:blipFill>
          <a:blip r:embed="rId3"/>
          <a:stretch>
            <a:fillRect/>
          </a:stretch>
        </p:blipFill>
        <p:spPr>
          <a:xfrm>
            <a:off x="1645305" y="4255303"/>
            <a:ext cx="7596434" cy="1914892"/>
          </a:xfrm>
          <a:prstGeom prst="rect">
            <a:avLst/>
          </a:prstGeom>
        </p:spPr>
      </p:pic>
    </p:spTree>
    <p:extLst>
      <p:ext uri="{BB962C8B-B14F-4D97-AF65-F5344CB8AC3E}">
        <p14:creationId xmlns:p14="http://schemas.microsoft.com/office/powerpoint/2010/main" val="176083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BB9E6-1C76-4B4F-4174-C4B5E26E80EF}"/>
              </a:ext>
            </a:extLst>
          </p:cNvPr>
          <p:cNvPicPr>
            <a:picLocks noChangeAspect="1"/>
          </p:cNvPicPr>
          <p:nvPr/>
        </p:nvPicPr>
        <p:blipFill>
          <a:blip r:embed="rId2"/>
          <a:stretch>
            <a:fillRect/>
          </a:stretch>
        </p:blipFill>
        <p:spPr>
          <a:xfrm>
            <a:off x="409840" y="1676595"/>
            <a:ext cx="6652837" cy="4016088"/>
          </a:xfrm>
          <a:prstGeom prst="rect">
            <a:avLst/>
          </a:prstGeom>
        </p:spPr>
      </p:pic>
      <p:pic>
        <p:nvPicPr>
          <p:cNvPr id="9" name="Picture 8">
            <a:extLst>
              <a:ext uri="{FF2B5EF4-FFF2-40B4-BE49-F238E27FC236}">
                <a16:creationId xmlns:a16="http://schemas.microsoft.com/office/drawing/2014/main" id="{742E2882-8E01-F81B-8F29-F44C3517FE5D}"/>
              </a:ext>
            </a:extLst>
          </p:cNvPr>
          <p:cNvPicPr>
            <a:picLocks noChangeAspect="1"/>
          </p:cNvPicPr>
          <p:nvPr/>
        </p:nvPicPr>
        <p:blipFill>
          <a:blip r:embed="rId3"/>
          <a:stretch>
            <a:fillRect/>
          </a:stretch>
        </p:blipFill>
        <p:spPr>
          <a:xfrm>
            <a:off x="7141335" y="1676595"/>
            <a:ext cx="2865368" cy="3886537"/>
          </a:xfrm>
          <a:prstGeom prst="rect">
            <a:avLst/>
          </a:prstGeom>
        </p:spPr>
      </p:pic>
      <p:sp>
        <p:nvSpPr>
          <p:cNvPr id="11" name="TextBox 10">
            <a:extLst>
              <a:ext uri="{FF2B5EF4-FFF2-40B4-BE49-F238E27FC236}">
                <a16:creationId xmlns:a16="http://schemas.microsoft.com/office/drawing/2014/main" id="{4F4ACC17-2E53-F3A4-EBBE-E43EDB7C4E24}"/>
              </a:ext>
            </a:extLst>
          </p:cNvPr>
          <p:cNvSpPr txBox="1"/>
          <p:nvPr/>
        </p:nvSpPr>
        <p:spPr>
          <a:xfrm>
            <a:off x="409840" y="265043"/>
            <a:ext cx="6096000" cy="369332"/>
          </a:xfrm>
          <a:prstGeom prst="rect">
            <a:avLst/>
          </a:prstGeom>
          <a:noFill/>
        </p:spPr>
        <p:txBody>
          <a:bodyPr wrap="square">
            <a:spAutoFit/>
          </a:bodyPr>
          <a:lstStyle/>
          <a:p>
            <a:r>
              <a:rPr lang="en-IN" b="1" dirty="0">
                <a:solidFill>
                  <a:schemeClr val="accent3"/>
                </a:solidFill>
              </a:rPr>
              <a:t>Checking  for first five rows</a:t>
            </a:r>
            <a:r>
              <a:rPr lang="en-IN" dirty="0"/>
              <a:t>:</a:t>
            </a:r>
          </a:p>
        </p:txBody>
      </p:sp>
      <p:pic>
        <p:nvPicPr>
          <p:cNvPr id="12" name="Picture 11">
            <a:extLst>
              <a:ext uri="{FF2B5EF4-FFF2-40B4-BE49-F238E27FC236}">
                <a16:creationId xmlns:a16="http://schemas.microsoft.com/office/drawing/2014/main" id="{B0CF7957-7603-DEC4-BA20-E287EC44DACF}"/>
              </a:ext>
            </a:extLst>
          </p:cNvPr>
          <p:cNvPicPr>
            <a:picLocks noChangeAspect="1"/>
          </p:cNvPicPr>
          <p:nvPr/>
        </p:nvPicPr>
        <p:blipFill>
          <a:blip r:embed="rId4"/>
          <a:stretch>
            <a:fillRect/>
          </a:stretch>
        </p:blipFill>
        <p:spPr>
          <a:xfrm>
            <a:off x="576989" y="778070"/>
            <a:ext cx="1493649" cy="281964"/>
          </a:xfrm>
          <a:prstGeom prst="rect">
            <a:avLst/>
          </a:prstGeom>
        </p:spPr>
      </p:pic>
    </p:spTree>
    <p:extLst>
      <p:ext uri="{BB962C8B-B14F-4D97-AF65-F5344CB8AC3E}">
        <p14:creationId xmlns:p14="http://schemas.microsoft.com/office/powerpoint/2010/main" val="307688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4631FD-F146-AFA2-99AD-FAA92826D643}"/>
              </a:ext>
            </a:extLst>
          </p:cNvPr>
          <p:cNvSpPr txBox="1"/>
          <p:nvPr/>
        </p:nvSpPr>
        <p:spPr>
          <a:xfrm>
            <a:off x="403123" y="324465"/>
            <a:ext cx="2738250" cy="369332"/>
          </a:xfrm>
          <a:prstGeom prst="rect">
            <a:avLst/>
          </a:prstGeom>
          <a:noFill/>
        </p:spPr>
        <p:txBody>
          <a:bodyPr wrap="none" rtlCol="0">
            <a:spAutoFit/>
          </a:bodyPr>
          <a:lstStyle/>
          <a:p>
            <a:r>
              <a:rPr lang="en-IN" dirty="0">
                <a:solidFill>
                  <a:schemeClr val="accent3"/>
                </a:solidFill>
              </a:rPr>
              <a:t>Checking for last five rows</a:t>
            </a:r>
            <a:r>
              <a:rPr lang="en-IN" dirty="0"/>
              <a:t>:</a:t>
            </a:r>
          </a:p>
        </p:txBody>
      </p:sp>
      <p:pic>
        <p:nvPicPr>
          <p:cNvPr id="11" name="Picture 10">
            <a:extLst>
              <a:ext uri="{FF2B5EF4-FFF2-40B4-BE49-F238E27FC236}">
                <a16:creationId xmlns:a16="http://schemas.microsoft.com/office/drawing/2014/main" id="{82193DAE-4053-34CD-37B0-86F04DC93964}"/>
              </a:ext>
            </a:extLst>
          </p:cNvPr>
          <p:cNvPicPr>
            <a:picLocks noChangeAspect="1"/>
          </p:cNvPicPr>
          <p:nvPr/>
        </p:nvPicPr>
        <p:blipFill>
          <a:blip r:embed="rId2"/>
          <a:stretch>
            <a:fillRect/>
          </a:stretch>
        </p:blipFill>
        <p:spPr>
          <a:xfrm>
            <a:off x="7009705" y="961265"/>
            <a:ext cx="4381880" cy="4968671"/>
          </a:xfrm>
          <a:prstGeom prst="rect">
            <a:avLst/>
          </a:prstGeom>
        </p:spPr>
      </p:pic>
      <p:pic>
        <p:nvPicPr>
          <p:cNvPr id="13" name="Picture 12">
            <a:extLst>
              <a:ext uri="{FF2B5EF4-FFF2-40B4-BE49-F238E27FC236}">
                <a16:creationId xmlns:a16="http://schemas.microsoft.com/office/drawing/2014/main" id="{4B2A4A8D-AF00-C124-EFA0-67BFC4510593}"/>
              </a:ext>
            </a:extLst>
          </p:cNvPr>
          <p:cNvPicPr>
            <a:picLocks noChangeAspect="1"/>
          </p:cNvPicPr>
          <p:nvPr/>
        </p:nvPicPr>
        <p:blipFill>
          <a:blip r:embed="rId3"/>
          <a:stretch>
            <a:fillRect/>
          </a:stretch>
        </p:blipFill>
        <p:spPr>
          <a:xfrm>
            <a:off x="508853" y="827531"/>
            <a:ext cx="6500852" cy="4968671"/>
          </a:xfrm>
          <a:prstGeom prst="rect">
            <a:avLst/>
          </a:prstGeom>
        </p:spPr>
      </p:pic>
    </p:spTree>
    <p:extLst>
      <p:ext uri="{BB962C8B-B14F-4D97-AF65-F5344CB8AC3E}">
        <p14:creationId xmlns:p14="http://schemas.microsoft.com/office/powerpoint/2010/main" val="54666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4CDD5-B2A7-90FE-DDC1-A0464CF1CC8D}"/>
              </a:ext>
            </a:extLst>
          </p:cNvPr>
          <p:cNvSpPr txBox="1"/>
          <p:nvPr/>
        </p:nvSpPr>
        <p:spPr>
          <a:xfrm>
            <a:off x="452284" y="393290"/>
            <a:ext cx="2523234" cy="369332"/>
          </a:xfrm>
          <a:prstGeom prst="rect">
            <a:avLst/>
          </a:prstGeom>
          <a:noFill/>
        </p:spPr>
        <p:txBody>
          <a:bodyPr wrap="square" rtlCol="0">
            <a:spAutoFit/>
          </a:bodyPr>
          <a:lstStyle/>
          <a:p>
            <a:r>
              <a:rPr lang="en-IN" dirty="0">
                <a:solidFill>
                  <a:schemeClr val="accent3"/>
                </a:solidFill>
              </a:rPr>
              <a:t>Checking for Null values</a:t>
            </a:r>
            <a:r>
              <a:rPr lang="en-IN" dirty="0"/>
              <a:t>:</a:t>
            </a:r>
          </a:p>
        </p:txBody>
      </p:sp>
      <p:pic>
        <p:nvPicPr>
          <p:cNvPr id="6" name="Picture 5">
            <a:extLst>
              <a:ext uri="{FF2B5EF4-FFF2-40B4-BE49-F238E27FC236}">
                <a16:creationId xmlns:a16="http://schemas.microsoft.com/office/drawing/2014/main" id="{7E4D7671-3813-F74A-FD86-54E6D8E78174}"/>
              </a:ext>
            </a:extLst>
          </p:cNvPr>
          <p:cNvPicPr>
            <a:picLocks noChangeAspect="1"/>
          </p:cNvPicPr>
          <p:nvPr/>
        </p:nvPicPr>
        <p:blipFill>
          <a:blip r:embed="rId2"/>
          <a:stretch>
            <a:fillRect/>
          </a:stretch>
        </p:blipFill>
        <p:spPr>
          <a:xfrm>
            <a:off x="8892016" y="575498"/>
            <a:ext cx="2523235" cy="4872453"/>
          </a:xfrm>
          <a:prstGeom prst="rect">
            <a:avLst/>
          </a:prstGeom>
        </p:spPr>
      </p:pic>
      <p:sp>
        <p:nvSpPr>
          <p:cNvPr id="9" name="TextBox 8">
            <a:extLst>
              <a:ext uri="{FF2B5EF4-FFF2-40B4-BE49-F238E27FC236}">
                <a16:creationId xmlns:a16="http://schemas.microsoft.com/office/drawing/2014/main" id="{3AE7ED56-D5A3-C7E5-71C5-74D03E348162}"/>
              </a:ext>
            </a:extLst>
          </p:cNvPr>
          <p:cNvSpPr txBox="1"/>
          <p:nvPr/>
        </p:nvSpPr>
        <p:spPr>
          <a:xfrm>
            <a:off x="904568" y="5447951"/>
            <a:ext cx="5213287" cy="923330"/>
          </a:xfrm>
          <a:prstGeom prst="rect">
            <a:avLst/>
          </a:prstGeom>
          <a:noFill/>
        </p:spPr>
        <p:txBody>
          <a:bodyPr wrap="none" rtlCol="0">
            <a:spAutoFit/>
          </a:bodyPr>
          <a:lstStyle/>
          <a:p>
            <a:pPr marL="285750" indent="-285750">
              <a:buFont typeface="Arial" panose="020B0604020202020204" pitchFamily="34" charset="0"/>
              <a:buChar char="•"/>
            </a:pPr>
            <a:r>
              <a:rPr lang="en-IN" dirty="0"/>
              <a:t>No null values are found in the data set</a:t>
            </a:r>
          </a:p>
          <a:p>
            <a:pPr marL="285750" indent="-285750">
              <a:buFont typeface="Arial" panose="020B0604020202020204" pitchFamily="34" charset="0"/>
              <a:buChar char="•"/>
            </a:pPr>
            <a:r>
              <a:rPr lang="en-IN" dirty="0"/>
              <a:t>But order Date and ship Date has object data type</a:t>
            </a:r>
          </a:p>
          <a:p>
            <a:r>
              <a:rPr lang="en-IN" dirty="0"/>
              <a:t> </a:t>
            </a:r>
          </a:p>
        </p:txBody>
      </p:sp>
      <p:pic>
        <p:nvPicPr>
          <p:cNvPr id="12" name="Picture 11">
            <a:extLst>
              <a:ext uri="{FF2B5EF4-FFF2-40B4-BE49-F238E27FC236}">
                <a16:creationId xmlns:a16="http://schemas.microsoft.com/office/drawing/2014/main" id="{820F0602-9DDD-BE05-E86B-06E68894781E}"/>
              </a:ext>
            </a:extLst>
          </p:cNvPr>
          <p:cNvPicPr>
            <a:picLocks noChangeAspect="1"/>
          </p:cNvPicPr>
          <p:nvPr/>
        </p:nvPicPr>
        <p:blipFill>
          <a:blip r:embed="rId3"/>
          <a:stretch>
            <a:fillRect/>
          </a:stretch>
        </p:blipFill>
        <p:spPr>
          <a:xfrm>
            <a:off x="4280260" y="712682"/>
            <a:ext cx="3631479" cy="4598083"/>
          </a:xfrm>
          <a:prstGeom prst="rect">
            <a:avLst/>
          </a:prstGeom>
        </p:spPr>
      </p:pic>
      <p:pic>
        <p:nvPicPr>
          <p:cNvPr id="15" name="Picture 14">
            <a:extLst>
              <a:ext uri="{FF2B5EF4-FFF2-40B4-BE49-F238E27FC236}">
                <a16:creationId xmlns:a16="http://schemas.microsoft.com/office/drawing/2014/main" id="{DEEC776E-12E9-915A-82A8-AD98EC2C798B}"/>
              </a:ext>
            </a:extLst>
          </p:cNvPr>
          <p:cNvPicPr>
            <a:picLocks noChangeAspect="1"/>
          </p:cNvPicPr>
          <p:nvPr/>
        </p:nvPicPr>
        <p:blipFill>
          <a:blip r:embed="rId4"/>
          <a:stretch>
            <a:fillRect/>
          </a:stretch>
        </p:blipFill>
        <p:spPr>
          <a:xfrm>
            <a:off x="833246" y="6150296"/>
            <a:ext cx="4284544" cy="358171"/>
          </a:xfrm>
          <a:prstGeom prst="rect">
            <a:avLst/>
          </a:prstGeom>
        </p:spPr>
      </p:pic>
    </p:spTree>
    <p:extLst>
      <p:ext uri="{BB962C8B-B14F-4D97-AF65-F5344CB8AC3E}">
        <p14:creationId xmlns:p14="http://schemas.microsoft.com/office/powerpoint/2010/main" val="327546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A8C8D5-9703-96BE-B693-7E3B1423F931}"/>
              </a:ext>
            </a:extLst>
          </p:cNvPr>
          <p:cNvPicPr>
            <a:picLocks noChangeAspect="1"/>
          </p:cNvPicPr>
          <p:nvPr/>
        </p:nvPicPr>
        <p:blipFill>
          <a:blip r:embed="rId2"/>
          <a:stretch>
            <a:fillRect/>
          </a:stretch>
        </p:blipFill>
        <p:spPr>
          <a:xfrm>
            <a:off x="624656" y="890786"/>
            <a:ext cx="4237087" cy="396274"/>
          </a:xfrm>
          <a:prstGeom prst="rect">
            <a:avLst/>
          </a:prstGeom>
        </p:spPr>
      </p:pic>
      <p:sp>
        <p:nvSpPr>
          <p:cNvPr id="5" name="TextBox 4">
            <a:extLst>
              <a:ext uri="{FF2B5EF4-FFF2-40B4-BE49-F238E27FC236}">
                <a16:creationId xmlns:a16="http://schemas.microsoft.com/office/drawing/2014/main" id="{77CC622B-101C-7308-D5F3-328F8F547E0B}"/>
              </a:ext>
            </a:extLst>
          </p:cNvPr>
          <p:cNvSpPr txBox="1"/>
          <p:nvPr/>
        </p:nvSpPr>
        <p:spPr>
          <a:xfrm>
            <a:off x="393290" y="363793"/>
            <a:ext cx="3539752" cy="369332"/>
          </a:xfrm>
          <a:prstGeom prst="rect">
            <a:avLst/>
          </a:prstGeom>
          <a:noFill/>
        </p:spPr>
        <p:txBody>
          <a:bodyPr wrap="none" rtlCol="0">
            <a:spAutoFit/>
          </a:bodyPr>
          <a:lstStyle/>
          <a:p>
            <a:r>
              <a:rPr lang="en-IN" dirty="0">
                <a:solidFill>
                  <a:schemeClr val="accent3"/>
                </a:solidFill>
              </a:rPr>
              <a:t>Converting the date columns using </a:t>
            </a:r>
          </a:p>
        </p:txBody>
      </p:sp>
      <p:pic>
        <p:nvPicPr>
          <p:cNvPr id="7" name="Picture 6">
            <a:extLst>
              <a:ext uri="{FF2B5EF4-FFF2-40B4-BE49-F238E27FC236}">
                <a16:creationId xmlns:a16="http://schemas.microsoft.com/office/drawing/2014/main" id="{7FB57F1A-928E-3376-5A99-6B3842F958AF}"/>
              </a:ext>
            </a:extLst>
          </p:cNvPr>
          <p:cNvPicPr>
            <a:picLocks noChangeAspect="1"/>
          </p:cNvPicPr>
          <p:nvPr/>
        </p:nvPicPr>
        <p:blipFill>
          <a:blip r:embed="rId3"/>
          <a:stretch>
            <a:fillRect/>
          </a:stretch>
        </p:blipFill>
        <p:spPr>
          <a:xfrm>
            <a:off x="624656" y="1988509"/>
            <a:ext cx="3932261" cy="457240"/>
          </a:xfrm>
          <a:prstGeom prst="rect">
            <a:avLst/>
          </a:prstGeom>
        </p:spPr>
      </p:pic>
      <p:sp>
        <p:nvSpPr>
          <p:cNvPr id="8" name="TextBox 7">
            <a:extLst>
              <a:ext uri="{FF2B5EF4-FFF2-40B4-BE49-F238E27FC236}">
                <a16:creationId xmlns:a16="http://schemas.microsoft.com/office/drawing/2014/main" id="{90AF4304-162E-0749-509F-4849F0939579}"/>
              </a:ext>
            </a:extLst>
          </p:cNvPr>
          <p:cNvSpPr txBox="1"/>
          <p:nvPr/>
        </p:nvSpPr>
        <p:spPr>
          <a:xfrm>
            <a:off x="511520" y="1404771"/>
            <a:ext cx="2674130" cy="369332"/>
          </a:xfrm>
          <a:prstGeom prst="rect">
            <a:avLst/>
          </a:prstGeom>
          <a:noFill/>
        </p:spPr>
        <p:txBody>
          <a:bodyPr wrap="none" rtlCol="0">
            <a:spAutoFit/>
          </a:bodyPr>
          <a:lstStyle/>
          <a:p>
            <a:r>
              <a:rPr lang="en-IN" b="1" dirty="0">
                <a:solidFill>
                  <a:schemeClr val="accent3"/>
                </a:solidFill>
              </a:rPr>
              <a:t>Now the data is updated </a:t>
            </a:r>
          </a:p>
        </p:txBody>
      </p:sp>
      <p:sp>
        <p:nvSpPr>
          <p:cNvPr id="9" name="TextBox 8">
            <a:extLst>
              <a:ext uri="{FF2B5EF4-FFF2-40B4-BE49-F238E27FC236}">
                <a16:creationId xmlns:a16="http://schemas.microsoft.com/office/drawing/2014/main" id="{112B026B-6D45-7130-EB1F-BD1B53833D6E}"/>
              </a:ext>
            </a:extLst>
          </p:cNvPr>
          <p:cNvSpPr txBox="1"/>
          <p:nvPr/>
        </p:nvSpPr>
        <p:spPr>
          <a:xfrm>
            <a:off x="757084" y="2821858"/>
            <a:ext cx="1822935" cy="369332"/>
          </a:xfrm>
          <a:prstGeom prst="rect">
            <a:avLst/>
          </a:prstGeom>
          <a:noFill/>
        </p:spPr>
        <p:txBody>
          <a:bodyPr wrap="none" rtlCol="0">
            <a:spAutoFit/>
          </a:bodyPr>
          <a:lstStyle/>
          <a:p>
            <a:r>
              <a:rPr lang="en-IN" dirty="0">
                <a:solidFill>
                  <a:schemeClr val="accent3"/>
                </a:solidFill>
              </a:rPr>
              <a:t>Data Preparation</a:t>
            </a:r>
          </a:p>
        </p:txBody>
      </p:sp>
      <p:sp>
        <p:nvSpPr>
          <p:cNvPr id="10" name="TextBox 9">
            <a:extLst>
              <a:ext uri="{FF2B5EF4-FFF2-40B4-BE49-F238E27FC236}">
                <a16:creationId xmlns:a16="http://schemas.microsoft.com/office/drawing/2014/main" id="{4BBC9442-0FA1-9312-63AE-9BB0FFE67685}"/>
              </a:ext>
            </a:extLst>
          </p:cNvPr>
          <p:cNvSpPr txBox="1"/>
          <p:nvPr/>
        </p:nvSpPr>
        <p:spPr>
          <a:xfrm>
            <a:off x="624656" y="3303639"/>
            <a:ext cx="5288564" cy="369332"/>
          </a:xfrm>
          <a:prstGeom prst="rect">
            <a:avLst/>
          </a:prstGeom>
          <a:noFill/>
        </p:spPr>
        <p:txBody>
          <a:bodyPr wrap="none" rtlCol="0">
            <a:spAutoFit/>
          </a:bodyPr>
          <a:lstStyle/>
          <a:p>
            <a:pPr marL="285750" indent="-285750">
              <a:buFont typeface="Arial" panose="020B0604020202020204" pitchFamily="34" charset="0"/>
              <a:buChar char="•"/>
            </a:pPr>
            <a:r>
              <a:rPr lang="en-IN" dirty="0"/>
              <a:t>Extracting the year Month  and week of the orders </a:t>
            </a:r>
          </a:p>
        </p:txBody>
      </p:sp>
      <p:pic>
        <p:nvPicPr>
          <p:cNvPr id="12" name="Picture 11">
            <a:extLst>
              <a:ext uri="{FF2B5EF4-FFF2-40B4-BE49-F238E27FC236}">
                <a16:creationId xmlns:a16="http://schemas.microsoft.com/office/drawing/2014/main" id="{3B8D5793-CA64-8832-B144-278B6FD10224}"/>
              </a:ext>
            </a:extLst>
          </p:cNvPr>
          <p:cNvPicPr>
            <a:picLocks noChangeAspect="1"/>
          </p:cNvPicPr>
          <p:nvPr/>
        </p:nvPicPr>
        <p:blipFill>
          <a:blip r:embed="rId4"/>
          <a:stretch>
            <a:fillRect/>
          </a:stretch>
        </p:blipFill>
        <p:spPr>
          <a:xfrm>
            <a:off x="929482" y="3829760"/>
            <a:ext cx="3932261" cy="701101"/>
          </a:xfrm>
          <a:prstGeom prst="rect">
            <a:avLst/>
          </a:prstGeom>
        </p:spPr>
      </p:pic>
      <p:pic>
        <p:nvPicPr>
          <p:cNvPr id="14" name="Picture 13">
            <a:extLst>
              <a:ext uri="{FF2B5EF4-FFF2-40B4-BE49-F238E27FC236}">
                <a16:creationId xmlns:a16="http://schemas.microsoft.com/office/drawing/2014/main" id="{11A45A7F-FE6D-6148-681F-6B0601334A15}"/>
              </a:ext>
            </a:extLst>
          </p:cNvPr>
          <p:cNvPicPr>
            <a:picLocks noChangeAspect="1"/>
          </p:cNvPicPr>
          <p:nvPr/>
        </p:nvPicPr>
        <p:blipFill>
          <a:blip r:embed="rId5"/>
          <a:stretch>
            <a:fillRect/>
          </a:stretch>
        </p:blipFill>
        <p:spPr>
          <a:xfrm>
            <a:off x="800995" y="4704393"/>
            <a:ext cx="4345858" cy="764232"/>
          </a:xfrm>
          <a:prstGeom prst="rect">
            <a:avLst/>
          </a:prstGeom>
        </p:spPr>
      </p:pic>
      <p:sp>
        <p:nvSpPr>
          <p:cNvPr id="15" name="TextBox 14">
            <a:extLst>
              <a:ext uri="{FF2B5EF4-FFF2-40B4-BE49-F238E27FC236}">
                <a16:creationId xmlns:a16="http://schemas.microsoft.com/office/drawing/2014/main" id="{7134E9C7-978F-6EF6-8851-39C7F9E280BD}"/>
              </a:ext>
            </a:extLst>
          </p:cNvPr>
          <p:cNvSpPr txBox="1"/>
          <p:nvPr/>
        </p:nvSpPr>
        <p:spPr>
          <a:xfrm>
            <a:off x="800995" y="5683045"/>
            <a:ext cx="4176143" cy="369332"/>
          </a:xfrm>
          <a:prstGeom prst="rect">
            <a:avLst/>
          </a:prstGeom>
          <a:noFill/>
        </p:spPr>
        <p:txBody>
          <a:bodyPr wrap="none" rtlCol="0">
            <a:spAutoFit/>
          </a:bodyPr>
          <a:lstStyle/>
          <a:p>
            <a:r>
              <a:rPr lang="en-IN" dirty="0"/>
              <a:t>Now data is ready for exploratory process </a:t>
            </a:r>
          </a:p>
        </p:txBody>
      </p:sp>
    </p:spTree>
    <p:extLst>
      <p:ext uri="{BB962C8B-B14F-4D97-AF65-F5344CB8AC3E}">
        <p14:creationId xmlns:p14="http://schemas.microsoft.com/office/powerpoint/2010/main" val="23477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5EE79-8175-6154-8C64-A9A6B4C3269E}"/>
              </a:ext>
            </a:extLst>
          </p:cNvPr>
          <p:cNvSpPr txBox="1"/>
          <p:nvPr/>
        </p:nvSpPr>
        <p:spPr>
          <a:xfrm>
            <a:off x="1887794" y="432619"/>
            <a:ext cx="612668" cy="369332"/>
          </a:xfrm>
          <a:prstGeom prst="rect">
            <a:avLst/>
          </a:prstGeom>
          <a:noFill/>
        </p:spPr>
        <p:txBody>
          <a:bodyPr wrap="none" rtlCol="0">
            <a:spAutoFit/>
          </a:bodyPr>
          <a:lstStyle/>
          <a:p>
            <a:r>
              <a:rPr lang="en-IN" dirty="0">
                <a:solidFill>
                  <a:schemeClr val="accent3"/>
                </a:solidFill>
              </a:rPr>
              <a:t>EDA</a:t>
            </a:r>
          </a:p>
        </p:txBody>
      </p:sp>
      <p:sp>
        <p:nvSpPr>
          <p:cNvPr id="4" name="TextBox 3">
            <a:extLst>
              <a:ext uri="{FF2B5EF4-FFF2-40B4-BE49-F238E27FC236}">
                <a16:creationId xmlns:a16="http://schemas.microsoft.com/office/drawing/2014/main" id="{0E58F22A-9D53-FEA7-D00C-74CE66785783}"/>
              </a:ext>
            </a:extLst>
          </p:cNvPr>
          <p:cNvSpPr txBox="1"/>
          <p:nvPr/>
        </p:nvSpPr>
        <p:spPr>
          <a:xfrm>
            <a:off x="530943" y="924233"/>
            <a:ext cx="1817292" cy="369332"/>
          </a:xfrm>
          <a:prstGeom prst="rect">
            <a:avLst/>
          </a:prstGeom>
          <a:noFill/>
        </p:spPr>
        <p:txBody>
          <a:bodyPr wrap="none" rtlCol="0">
            <a:spAutoFit/>
          </a:bodyPr>
          <a:lstStyle/>
          <a:p>
            <a:pPr marL="285750" indent="-285750">
              <a:buFont typeface="Arial" panose="020B0604020202020204" pitchFamily="34" charset="0"/>
              <a:buChar char="•"/>
            </a:pPr>
            <a:r>
              <a:rPr lang="en-IN" dirty="0"/>
              <a:t>Monthly Sales</a:t>
            </a:r>
          </a:p>
        </p:txBody>
      </p:sp>
      <p:pic>
        <p:nvPicPr>
          <p:cNvPr id="6" name="Picture 5">
            <a:extLst>
              <a:ext uri="{FF2B5EF4-FFF2-40B4-BE49-F238E27FC236}">
                <a16:creationId xmlns:a16="http://schemas.microsoft.com/office/drawing/2014/main" id="{07D8BFB8-84B3-4D6B-3282-971BA9CF61F4}"/>
              </a:ext>
            </a:extLst>
          </p:cNvPr>
          <p:cNvPicPr>
            <a:picLocks noChangeAspect="1"/>
          </p:cNvPicPr>
          <p:nvPr/>
        </p:nvPicPr>
        <p:blipFill>
          <a:blip r:embed="rId2"/>
          <a:stretch>
            <a:fillRect/>
          </a:stretch>
        </p:blipFill>
        <p:spPr>
          <a:xfrm>
            <a:off x="432621" y="1506304"/>
            <a:ext cx="4571999" cy="495905"/>
          </a:xfrm>
          <a:prstGeom prst="rect">
            <a:avLst/>
          </a:prstGeom>
        </p:spPr>
      </p:pic>
      <p:pic>
        <p:nvPicPr>
          <p:cNvPr id="8" name="Picture 7">
            <a:extLst>
              <a:ext uri="{FF2B5EF4-FFF2-40B4-BE49-F238E27FC236}">
                <a16:creationId xmlns:a16="http://schemas.microsoft.com/office/drawing/2014/main" id="{49D2ED54-6728-AF3F-3E5A-B075C7F177CF}"/>
              </a:ext>
            </a:extLst>
          </p:cNvPr>
          <p:cNvPicPr>
            <a:picLocks noChangeAspect="1"/>
          </p:cNvPicPr>
          <p:nvPr/>
        </p:nvPicPr>
        <p:blipFill>
          <a:blip r:embed="rId3"/>
          <a:stretch>
            <a:fillRect/>
          </a:stretch>
        </p:blipFill>
        <p:spPr>
          <a:xfrm>
            <a:off x="717756" y="2388527"/>
            <a:ext cx="2377646" cy="2370025"/>
          </a:xfrm>
          <a:prstGeom prst="rect">
            <a:avLst/>
          </a:prstGeom>
        </p:spPr>
      </p:pic>
      <p:pic>
        <p:nvPicPr>
          <p:cNvPr id="10" name="Picture 9">
            <a:extLst>
              <a:ext uri="{FF2B5EF4-FFF2-40B4-BE49-F238E27FC236}">
                <a16:creationId xmlns:a16="http://schemas.microsoft.com/office/drawing/2014/main" id="{98F2BDCF-8E07-A88B-9E5E-D9C1D51A382C}"/>
              </a:ext>
            </a:extLst>
          </p:cNvPr>
          <p:cNvPicPr>
            <a:picLocks noChangeAspect="1"/>
          </p:cNvPicPr>
          <p:nvPr/>
        </p:nvPicPr>
        <p:blipFill>
          <a:blip r:embed="rId4"/>
          <a:stretch>
            <a:fillRect/>
          </a:stretch>
        </p:blipFill>
        <p:spPr>
          <a:xfrm>
            <a:off x="5337159" y="1576607"/>
            <a:ext cx="6492803" cy="502964"/>
          </a:xfrm>
          <a:prstGeom prst="rect">
            <a:avLst/>
          </a:prstGeom>
        </p:spPr>
      </p:pic>
      <p:pic>
        <p:nvPicPr>
          <p:cNvPr id="12" name="Picture 11">
            <a:extLst>
              <a:ext uri="{FF2B5EF4-FFF2-40B4-BE49-F238E27FC236}">
                <a16:creationId xmlns:a16="http://schemas.microsoft.com/office/drawing/2014/main" id="{18C60D4F-27AD-EE34-613E-B49D0D00D228}"/>
              </a:ext>
            </a:extLst>
          </p:cNvPr>
          <p:cNvPicPr>
            <a:picLocks noChangeAspect="1"/>
          </p:cNvPicPr>
          <p:nvPr/>
        </p:nvPicPr>
        <p:blipFill>
          <a:blip r:embed="rId5"/>
          <a:stretch>
            <a:fillRect/>
          </a:stretch>
        </p:blipFill>
        <p:spPr>
          <a:xfrm>
            <a:off x="4522839" y="2339906"/>
            <a:ext cx="6567948" cy="2467265"/>
          </a:xfrm>
          <a:prstGeom prst="rect">
            <a:avLst/>
          </a:prstGeom>
        </p:spPr>
      </p:pic>
    </p:spTree>
    <p:extLst>
      <p:ext uri="{BB962C8B-B14F-4D97-AF65-F5344CB8AC3E}">
        <p14:creationId xmlns:p14="http://schemas.microsoft.com/office/powerpoint/2010/main" val="124191991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1834</TotalTime>
  <Words>1197</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source-serif-pro</vt:lpstr>
      <vt:lpstr>Symbol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krishna</dc:creator>
  <cp:lastModifiedBy>Hari krishna</cp:lastModifiedBy>
  <cp:revision>13</cp:revision>
  <dcterms:created xsi:type="dcterms:W3CDTF">2024-11-29T11:56:26Z</dcterms:created>
  <dcterms:modified xsi:type="dcterms:W3CDTF">2024-12-01T08:14:55Z</dcterms:modified>
</cp:coreProperties>
</file>