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94" r:id="rId3"/>
    <p:sldId id="317" r:id="rId4"/>
    <p:sldId id="326" r:id="rId5"/>
    <p:sldId id="318" r:id="rId6"/>
    <p:sldId id="319" r:id="rId7"/>
    <p:sldId id="320" r:id="rId8"/>
    <p:sldId id="322" r:id="rId9"/>
    <p:sldId id="323" r:id="rId10"/>
    <p:sldId id="324" r:id="rId11"/>
    <p:sldId id="325" r:id="rId12"/>
  </p:sldIdLst>
  <p:sldSz cx="12192000" cy="6858000"/>
  <p:notesSz cx="6858000" cy="9144000"/>
  <p:embeddedFontLst>
    <p:embeddedFont>
      <p:font typeface="微软雅黑" panose="020B0503020204020204" pitchFamily="34" charset="-122"/>
      <p:regular r:id="rId16"/>
    </p:embeddedFont>
    <p:embeddedFont>
      <p:font typeface="等线" panose="02010600030101010101" charset="-122"/>
      <p:regular r:id="rId17"/>
    </p:embeddedFont>
    <p:embeddedFont>
      <p:font typeface="等线 Light" panose="02010600030101010101" charset="-122"/>
      <p:regular r:id="rId18"/>
    </p:embeddedFont>
  </p:embeddedFontLst>
  <p:custShowLst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CE2056"/>
    <a:srgbClr val="0B8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71" y="24"/>
      </p:cViewPr>
      <p:guideLst>
        <p:guide orient="horz" pos="2160"/>
        <p:guide pos="38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1.xml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DF391-C7C7-45FD-9C11-539A1B550E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54744-3E8A-4ABC-A6A8-29635DAB4F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1.xml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10.xml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2.xml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3.xml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hemeOverride" Target="../theme/themeOverride4.xml"/><Relationship Id="rId8" Type="http://schemas.openxmlformats.org/officeDocument/2006/relationships/image" Target="../media/image7.jpeg"/><Relationship Id="rId7" Type="http://schemas.openxmlformats.org/officeDocument/2006/relationships/image" Target="../media/image6.jpeg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jpeg"/><Relationship Id="rId8" Type="http://schemas.openxmlformats.org/officeDocument/2006/relationships/image" Target="../media/image11.jpeg"/><Relationship Id="rId7" Type="http://schemas.openxmlformats.org/officeDocument/2006/relationships/image" Target="../media/image10.jpeg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3" Type="http://schemas.openxmlformats.org/officeDocument/2006/relationships/slideLayout" Target="../slideLayouts/slideLayout7.xml"/><Relationship Id="rId12" Type="http://schemas.openxmlformats.org/officeDocument/2006/relationships/themeOverride" Target="../theme/themeOverride5.xml"/><Relationship Id="rId11" Type="http://schemas.openxmlformats.org/officeDocument/2006/relationships/image" Target="../media/image14.jpeg"/><Relationship Id="rId10" Type="http://schemas.openxmlformats.org/officeDocument/2006/relationships/image" Target="../media/image13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hemeOverride" Target="../theme/themeOverride6.xml"/><Relationship Id="rId7" Type="http://schemas.openxmlformats.org/officeDocument/2006/relationships/image" Target="../media/image17.jpeg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hemeOverride" Target="../theme/themeOverride7.xml"/><Relationship Id="rId5" Type="http://schemas.openxmlformats.org/officeDocument/2006/relationships/image" Target="../media/image18.jpeg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8.xml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hemeOverride" Target="../theme/themeOverride9.xml"/><Relationship Id="rId7" Type="http://schemas.openxmlformats.org/officeDocument/2006/relationships/image" Target="../media/image21.jpeg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311856" y="6207165"/>
            <a:ext cx="5918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Nov.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802819" y="5801191"/>
            <a:ext cx="9347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22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48965" y="2192655"/>
            <a:ext cx="5196840" cy="14452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88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Just Relax</a:t>
            </a:r>
            <a:endParaRPr lang="en-US" altLang="zh-CN" sz="88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396855" y="6023610"/>
            <a:ext cx="1207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Just Relax</a:t>
            </a:r>
            <a:endParaRPr lang="en-US" altLang="zh-CN" b="1"/>
          </a:p>
        </p:txBody>
      </p:sp>
      <p:sp>
        <p:nvSpPr>
          <p:cNvPr id="5" name="矩形 4"/>
          <p:cNvSpPr/>
          <p:nvPr/>
        </p:nvSpPr>
        <p:spPr>
          <a:xfrm>
            <a:off x="3377565" y="2082800"/>
            <a:ext cx="50723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  You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240" y="882015"/>
            <a:ext cx="90055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	</a:t>
            </a:r>
            <a:r>
              <a:rPr lang="zh-CN" altLang="en-US" sz="2400"/>
              <a:t>In the textbook, we learned a love letter to long-distance running. They writer showed her sadness when she was diagnosed unable to run. But at that time, I couldn't understand her love.</a:t>
            </a:r>
            <a:endParaRPr lang="zh-CN" altLang="en-US" sz="2400"/>
          </a:p>
          <a:p>
            <a:pPr algn="l"/>
            <a:r>
              <a:rPr lang="en-US" altLang="zh-CN" sz="2400"/>
              <a:t>	</a:t>
            </a:r>
            <a:endParaRPr lang="en-US" altLang="zh-CN" sz="2400"/>
          </a:p>
          <a:p>
            <a:pPr algn="l"/>
            <a:r>
              <a:rPr lang="en-US" altLang="zh-CN" sz="2400"/>
              <a:t>	And </a:t>
            </a:r>
            <a:r>
              <a:rPr lang="zh-CN" altLang="en-US" sz="2400"/>
              <a:t>we also have long-distance running in zhejiang univer</a:t>
            </a:r>
            <a:r>
              <a:rPr lang="en-US" altLang="zh-CN" sz="2400"/>
              <a:t>s</a:t>
            </a:r>
            <a:r>
              <a:rPr lang="zh-CN" altLang="en-US" sz="2400"/>
              <a:t>ity, we respectfully call him </a:t>
            </a:r>
            <a:r>
              <a:rPr lang="en-US" altLang="zh-CN" sz="2400"/>
              <a:t>‘</a:t>
            </a:r>
            <a:r>
              <a:rPr lang="zh-CN" altLang="en-US" sz="2400"/>
              <a:t>daka</a:t>
            </a:r>
            <a:r>
              <a:rPr lang="en-US" altLang="zh-CN" sz="2400"/>
              <a:t>’ on the surface</a:t>
            </a:r>
            <a:r>
              <a:rPr lang="zh-CN" altLang="en-US" sz="2400"/>
              <a:t>, </a:t>
            </a:r>
            <a:r>
              <a:rPr lang="en-US" altLang="zh-CN" sz="2400"/>
              <a:t> </a:t>
            </a:r>
            <a:r>
              <a:rPr lang="zh-CN" altLang="en-US" sz="2400"/>
              <a:t>and</a:t>
            </a:r>
            <a:r>
              <a:rPr lang="en-US" altLang="zh-CN" sz="2400"/>
              <a:t> w</a:t>
            </a:r>
            <a:r>
              <a:rPr lang="zh-CN" altLang="en-US" sz="2400"/>
              <a:t>e can sometimes use </a:t>
            </a:r>
            <a:r>
              <a:rPr lang="en-US" altLang="zh-CN" sz="2400"/>
              <a:t>the</a:t>
            </a:r>
            <a:r>
              <a:rPr lang="zh-CN" altLang="en-US" sz="2400"/>
              <a:t> question</a:t>
            </a:r>
            <a:r>
              <a:rPr lang="zh-CN" altLang="en-US" sz="2400">
                <a:sym typeface="+mn-ea"/>
              </a:rPr>
              <a:t> ‘Did you clock in today?’</a:t>
            </a:r>
            <a:r>
              <a:rPr lang="zh-CN" altLang="en-US" sz="2400"/>
              <a:t> to start a new conversation with strangers</a:t>
            </a:r>
            <a:r>
              <a:rPr lang="en-US" altLang="zh-CN" sz="2400"/>
              <a:t>. But</a:t>
            </a:r>
            <a:r>
              <a:rPr lang="zh-CN" altLang="en-US" sz="2400"/>
              <a:t>, we</a:t>
            </a:r>
            <a:r>
              <a:rPr lang="en-US" altLang="zh-CN" sz="2400"/>
              <a:t> also</a:t>
            </a:r>
            <a:r>
              <a:rPr lang="zh-CN" altLang="en-US" sz="2400"/>
              <a:t> can use the question ‘How many times have you clocked in so far?’ to ruin someone else's Day.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363345" y="5099050"/>
            <a:ext cx="1489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clock in :</a:t>
            </a:r>
            <a:r>
              <a:rPr lang="zh-CN" altLang="en-US"/>
              <a:t>打卡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396855" y="6023610"/>
            <a:ext cx="1207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Just Relax</a:t>
            </a:r>
            <a:endParaRPr lang="en-US" altLang="zh-CN" b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4395" y="897255"/>
            <a:ext cx="99783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sym typeface="+mn-ea"/>
              </a:rPr>
              <a:t>	For the first period of time, we ran 3.5 kilometer every day firmly.</a:t>
            </a:r>
            <a:endParaRPr lang="en-US" altLang="zh-CN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 We ran around the playground without any fun.</a:t>
            </a:r>
            <a:endParaRPr lang="en-US" altLang="zh-CN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	Just step by step, we can’t realize the happiness the author gets from the long-distance running. </a:t>
            </a:r>
            <a:endParaRPr lang="en-US" altLang="zh-CN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  </a:t>
            </a:r>
            <a:endParaRPr lang="en-US" altLang="zh-CN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 	However, it is not a lack of beauty of long-distance running.It is our lack of discovery. Running clock in can be really fun.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10396855" y="6023610"/>
            <a:ext cx="1207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Just Relax</a:t>
            </a:r>
            <a:endParaRPr lang="en-US" altLang="zh-CN" b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396855" y="6023610"/>
            <a:ext cx="1207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Just Relax</a:t>
            </a:r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1214755" y="4744720"/>
            <a:ext cx="5015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ym typeface="+mn-ea"/>
              </a:rPr>
              <a:t>You might think this is your lap track</a:t>
            </a:r>
            <a:r>
              <a:rPr lang="en-US" altLang="zh-CN" sz="2400">
                <a:sym typeface="+mn-ea"/>
              </a:rPr>
              <a:t>.</a:t>
            </a:r>
            <a:endParaRPr lang="en-US" altLang="zh-CN" sz="2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30020" y="5718810"/>
            <a:ext cx="2045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lap track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跑圈轨迹</a:t>
            </a:r>
            <a:endParaRPr lang="zh-CN" altLang="en-US">
              <a:sym typeface="+mn-ea"/>
            </a:endParaRPr>
          </a:p>
        </p:txBody>
      </p:sp>
      <p:pic>
        <p:nvPicPr>
          <p:cNvPr id="11" name="图片 10" descr="1.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755" y="1373505"/>
            <a:ext cx="4344670" cy="309816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433435" y="4744720"/>
            <a:ext cx="16871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But actually</a:t>
            </a:r>
            <a:endParaRPr lang="zh-CN" altLang="en-US" sz="2400"/>
          </a:p>
        </p:txBody>
      </p:sp>
      <p:pic>
        <p:nvPicPr>
          <p:cNvPr id="18" name="图片 17" descr="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7190" y="1271270"/>
            <a:ext cx="4503420" cy="3200400"/>
          </a:xfrm>
          <a:prstGeom prst="rect">
            <a:avLst/>
          </a:prstGeom>
        </p:spPr>
      </p:pic>
      <p:pic>
        <p:nvPicPr>
          <p:cNvPr id="19" name="图片 18" descr="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7190" y="1322070"/>
            <a:ext cx="4504055" cy="3201035"/>
          </a:xfrm>
          <a:prstGeom prst="rect">
            <a:avLst/>
          </a:prstGeom>
        </p:spPr>
      </p:pic>
      <p:pic>
        <p:nvPicPr>
          <p:cNvPr id="20" name="图片 19" descr="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7825" y="1322705"/>
            <a:ext cx="4503420" cy="3200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240" y="882015"/>
            <a:ext cx="9005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	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10396855" y="6023610"/>
            <a:ext cx="1207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Just Relax</a:t>
            </a:r>
            <a:endParaRPr lang="en-US" altLang="zh-CN" b="1"/>
          </a:p>
        </p:txBody>
      </p:sp>
      <p:sp>
        <p:nvSpPr>
          <p:cNvPr id="2" name="文本框 1"/>
          <p:cNvSpPr txBox="1"/>
          <p:nvPr/>
        </p:nvSpPr>
        <p:spPr>
          <a:xfrm>
            <a:off x="1609090" y="718820"/>
            <a:ext cx="7784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We firmly believe that after exercise, we can do this</a:t>
            </a:r>
            <a:r>
              <a:rPr lang="en-US" altLang="zh-CN" sz="2400"/>
              <a:t>.</a:t>
            </a:r>
            <a:endParaRPr lang="en-US" altLang="zh-CN" sz="2400"/>
          </a:p>
        </p:txBody>
      </p:sp>
      <p:pic>
        <p:nvPicPr>
          <p:cNvPr id="3" name="图片 2" descr="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090" y="1344930"/>
            <a:ext cx="3403600" cy="2194560"/>
          </a:xfrm>
          <a:prstGeom prst="rect">
            <a:avLst/>
          </a:prstGeom>
        </p:spPr>
      </p:pic>
      <p:pic>
        <p:nvPicPr>
          <p:cNvPr id="6" name="图片 5" descr="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9725" y="1345565"/>
            <a:ext cx="3402965" cy="2193925"/>
          </a:xfrm>
          <a:prstGeom prst="rect">
            <a:avLst/>
          </a:prstGeom>
        </p:spPr>
      </p:pic>
      <p:pic>
        <p:nvPicPr>
          <p:cNvPr id="11" name="图片 10" descr="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9090" y="1250315"/>
            <a:ext cx="3402965" cy="22891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444365" y="5838190"/>
            <a:ext cx="39846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Reality gives us another blow</a:t>
            </a:r>
            <a:endParaRPr lang="zh-CN" altLang="en-US" sz="2400"/>
          </a:p>
        </p:txBody>
      </p:sp>
      <p:pic>
        <p:nvPicPr>
          <p:cNvPr id="13" name="图片 12" descr="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8010" y="2587625"/>
            <a:ext cx="3655695" cy="2388870"/>
          </a:xfrm>
          <a:prstGeom prst="rect">
            <a:avLst/>
          </a:prstGeom>
        </p:spPr>
      </p:pic>
      <p:pic>
        <p:nvPicPr>
          <p:cNvPr id="14" name="图片 13" descr="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4515" y="2587625"/>
            <a:ext cx="3679190" cy="2388870"/>
          </a:xfrm>
          <a:prstGeom prst="rect">
            <a:avLst/>
          </a:prstGeom>
        </p:spPr>
      </p:pic>
      <p:pic>
        <p:nvPicPr>
          <p:cNvPr id="15" name="图片 14" descr="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70370" y="2587625"/>
            <a:ext cx="3991610" cy="2515235"/>
          </a:xfrm>
          <a:prstGeom prst="rect">
            <a:avLst/>
          </a:prstGeom>
        </p:spPr>
      </p:pic>
      <p:pic>
        <p:nvPicPr>
          <p:cNvPr id="16" name="图片 15" descr="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0520" y="2587625"/>
            <a:ext cx="4131310" cy="251523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240" y="882015"/>
            <a:ext cx="9005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	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10396855" y="6023610"/>
            <a:ext cx="1207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Just Relax</a:t>
            </a:r>
            <a:endParaRPr lang="en-US" altLang="zh-CN" b="1"/>
          </a:p>
        </p:txBody>
      </p:sp>
      <p:sp>
        <p:nvSpPr>
          <p:cNvPr id="2" name="文本框 1"/>
          <p:cNvSpPr txBox="1"/>
          <p:nvPr/>
        </p:nvSpPr>
        <p:spPr>
          <a:xfrm>
            <a:off x="648970" y="651510"/>
            <a:ext cx="8488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/>
              <a:t>	And</a:t>
            </a:r>
            <a:r>
              <a:rPr lang="zh-CN" altLang="en-US" sz="2400"/>
              <a:t> there's always a group of people </a:t>
            </a:r>
            <a:r>
              <a:rPr lang="en-US" altLang="zh-CN" sz="2400"/>
              <a:t>u</a:t>
            </a:r>
            <a:r>
              <a:rPr lang="zh-CN" altLang="en-US" sz="2400"/>
              <a:t>nable to extricate</a:t>
            </a:r>
            <a:endParaRPr lang="zh-CN" altLang="en-US" sz="2400"/>
          </a:p>
          <a:p>
            <a:pPr algn="l"/>
            <a:r>
              <a:rPr lang="zh-CN" altLang="en-US" sz="2400"/>
              <a:t> oneself from</a:t>
            </a:r>
            <a:r>
              <a:rPr lang="en-US" altLang="zh-CN" sz="2400"/>
              <a:t> Involution.</a:t>
            </a:r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1372235" y="5646420"/>
            <a:ext cx="204660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Involution</a:t>
            </a:r>
            <a:r>
              <a:rPr lang="en-US" altLang="zh-CN"/>
              <a:t>:</a:t>
            </a:r>
            <a:r>
              <a:rPr lang="zh-CN" altLang="en-US"/>
              <a:t>内卷</a:t>
            </a:r>
            <a:endParaRPr lang="zh-CN" altLang="en-US"/>
          </a:p>
          <a:p>
            <a:r>
              <a:rPr lang="zh-CN" altLang="en-US" sz="2000"/>
              <a:t>mileage</a:t>
            </a:r>
            <a:r>
              <a:rPr lang="en-US" altLang="zh-CN" sz="2000"/>
              <a:t> : </a:t>
            </a:r>
            <a:r>
              <a:rPr lang="zh-CN" altLang="en-US" sz="2000"/>
              <a:t>里程数</a:t>
            </a:r>
            <a:endParaRPr lang="zh-CN" altLang="en-US" sz="2000"/>
          </a:p>
        </p:txBody>
      </p:sp>
      <p:pic>
        <p:nvPicPr>
          <p:cNvPr id="6" name="图片 5" descr="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1255" y="1704340"/>
            <a:ext cx="2923540" cy="4107815"/>
          </a:xfrm>
          <a:prstGeom prst="rect">
            <a:avLst/>
          </a:prstGeom>
        </p:spPr>
      </p:pic>
      <p:pic>
        <p:nvPicPr>
          <p:cNvPr id="11" name="图片 10" descr="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1255" y="1641475"/>
            <a:ext cx="2922905" cy="4267200"/>
          </a:xfrm>
          <a:prstGeom prst="rect">
            <a:avLst/>
          </a:prstGeom>
        </p:spPr>
      </p:pic>
      <p:pic>
        <p:nvPicPr>
          <p:cNvPr id="12" name="图片 11" descr="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9150" y="1591945"/>
            <a:ext cx="2990850" cy="422021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396855" y="6023610"/>
            <a:ext cx="1207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Just Relax</a:t>
            </a:r>
            <a:endParaRPr lang="en-US" altLang="zh-CN" b="1"/>
          </a:p>
        </p:txBody>
      </p:sp>
      <p:sp>
        <p:nvSpPr>
          <p:cNvPr id="2" name="文本框 1"/>
          <p:cNvSpPr txBox="1"/>
          <p:nvPr/>
        </p:nvSpPr>
        <p:spPr>
          <a:xfrm>
            <a:off x="1621790" y="759460"/>
            <a:ext cx="4545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There are also some immortals</a:t>
            </a:r>
            <a:r>
              <a:rPr lang="en-US" altLang="zh-CN" sz="2400"/>
              <a:t>.</a:t>
            </a:r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7040245" y="5063490"/>
            <a:ext cx="43364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 </a:t>
            </a:r>
            <a:r>
              <a:rPr lang="zh-CN" altLang="en-US">
                <a:sym typeface="+mn-ea"/>
              </a:rPr>
              <a:t>immortal</a:t>
            </a:r>
            <a:r>
              <a:rPr lang="en-US" altLang="zh-CN">
                <a:sym typeface="+mn-ea"/>
              </a:rPr>
              <a:t>: </a:t>
            </a:r>
            <a:r>
              <a:rPr lang="zh-CN" altLang="en-US"/>
              <a:t>不朽的人物;   名垂千古的人物; </a:t>
            </a:r>
            <a:endParaRPr lang="zh-CN" altLang="en-US"/>
          </a:p>
          <a:p>
            <a:pPr algn="l"/>
            <a:r>
              <a:rPr lang="zh-CN" altLang="en-US"/>
              <a:t>  神;   永生不灭者;</a:t>
            </a:r>
            <a:endParaRPr lang="zh-CN" altLang="en-US"/>
          </a:p>
        </p:txBody>
      </p:sp>
      <p:pic>
        <p:nvPicPr>
          <p:cNvPr id="6" name="图片 5" descr="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0265" y="1499870"/>
            <a:ext cx="3134995" cy="479234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396855" y="6023610"/>
            <a:ext cx="1207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Just Relax</a:t>
            </a:r>
            <a:endParaRPr lang="en-US" altLang="zh-CN" b="1"/>
          </a:p>
        </p:txBody>
      </p:sp>
      <p:sp>
        <p:nvSpPr>
          <p:cNvPr id="2" name="文本框 1"/>
          <p:cNvSpPr txBox="1"/>
          <p:nvPr/>
        </p:nvSpPr>
        <p:spPr>
          <a:xfrm>
            <a:off x="1570990" y="928370"/>
            <a:ext cx="875665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/>
              <a:t>	It can be seen that long-distance running really brings us a lot of fun. Also, it will bring us a lot of help.</a:t>
            </a:r>
            <a:endParaRPr lang="en-US" altLang="zh-CN" sz="2400"/>
          </a:p>
          <a:p>
            <a:pPr algn="l"/>
            <a:r>
              <a:rPr lang="en-US" altLang="zh-CN" sz="2400"/>
              <a:t>	</a:t>
            </a:r>
            <a:endParaRPr lang="en-US" altLang="zh-CN" sz="2400"/>
          </a:p>
          <a:p>
            <a:pPr algn="l"/>
            <a:r>
              <a:rPr lang="en-US" altLang="zh-CN" sz="2400"/>
              <a:t>	</a:t>
            </a:r>
            <a:r>
              <a:rPr lang="zh-CN" altLang="en-US" sz="2400"/>
              <a:t>Regular exercise can not only enhance our physical immunity, but also achieve the effect of strengthening the body. If you keep exercising for a long time, you will also achieve the effect of weight loss. </a:t>
            </a:r>
            <a:endParaRPr lang="en-US" altLang="zh-CN" sz="2400"/>
          </a:p>
          <a:p>
            <a:pPr algn="l"/>
            <a:r>
              <a:rPr lang="en-US" altLang="zh-CN" sz="2400"/>
              <a:t>	</a:t>
            </a:r>
            <a:r>
              <a:rPr lang="zh-CN" altLang="en-US" sz="2400"/>
              <a:t>At the same time, exercise can accelerate the rate of metabolism in the body, accelerate our heart rate and blood flow, and promote the body to continuously release heat. A large number of metabolic waste in the body will be discharged in the form of sweat, and the body will become cleaner and easier.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570990" y="5655310"/>
            <a:ext cx="2357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metabolism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新陈代谢</a:t>
            </a:r>
            <a:endParaRPr lang="zh-CN" altLang="en-US"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396855" y="6023610"/>
            <a:ext cx="1207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Just Relax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1214755" y="737235"/>
            <a:ext cx="83673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	</a:t>
            </a:r>
            <a:r>
              <a:rPr lang="zh-CN" altLang="en-US" sz="2400"/>
              <a:t>Long distance running also gives us change</a:t>
            </a:r>
            <a:r>
              <a:rPr lang="en-US" altLang="zh-CN" sz="2400"/>
              <a:t>. It ensures that we can have a stronger body to study. Also, it teach us to improve our efficiency.</a:t>
            </a:r>
            <a:endParaRPr lang="en-US" altLang="zh-CN" sz="2400"/>
          </a:p>
        </p:txBody>
      </p:sp>
      <p:pic>
        <p:nvPicPr>
          <p:cNvPr id="6" name="图片 5" descr="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1830" y="2091055"/>
            <a:ext cx="2526030" cy="4087495"/>
          </a:xfrm>
          <a:prstGeom prst="rect">
            <a:avLst/>
          </a:prstGeom>
        </p:spPr>
      </p:pic>
      <p:pic>
        <p:nvPicPr>
          <p:cNvPr id="7" name="图片 6" descr="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5990" y="2091055"/>
            <a:ext cx="2736850" cy="4087495"/>
          </a:xfrm>
          <a:prstGeom prst="rect">
            <a:avLst/>
          </a:prstGeom>
        </p:spPr>
      </p:pic>
      <p:pic>
        <p:nvPicPr>
          <p:cNvPr id="11" name="图片 10" descr="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2840" y="2090420"/>
            <a:ext cx="2720340" cy="408813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1037.9874015748032,&quot;width&quot;:1037.9874015748032}"/>
</p:tagLst>
</file>

<file path=ppt/tags/tag10.xml><?xml version="1.0" encoding="utf-8"?>
<p:tagLst xmlns:p="http://schemas.openxmlformats.org/presentationml/2006/main">
  <p:tag name="KSO_WM_UNIT_PLACING_PICTURE_USER_VIEWPORT" val="{&quot;height&quot;:1037.9874015748032,&quot;width&quot;:1037.9874015748032}"/>
</p:tagLst>
</file>

<file path=ppt/tags/tag11.xml><?xml version="1.0" encoding="utf-8"?>
<p:tagLst xmlns:p="http://schemas.openxmlformats.org/presentationml/2006/main">
  <p:tag name="commondata" val="eyJoZGlkIjoiMTZmNTE4NmZhYjYwNzU5MjFkODAxZWQ0YWJiMTAwMmMifQ=="/>
</p:tagLst>
</file>

<file path=ppt/tags/tag2.xml><?xml version="1.0" encoding="utf-8"?>
<p:tagLst xmlns:p="http://schemas.openxmlformats.org/presentationml/2006/main">
  <p:tag name="KSO_WM_UNIT_PLACING_PICTURE_USER_VIEWPORT" val="{&quot;height&quot;:1037.9874015748032,&quot;width&quot;:1037.9874015748032}"/>
</p:tagLst>
</file>

<file path=ppt/tags/tag3.xml><?xml version="1.0" encoding="utf-8"?>
<p:tagLst xmlns:p="http://schemas.openxmlformats.org/presentationml/2006/main">
  <p:tag name="KSO_WM_UNIT_PLACING_PICTURE_USER_VIEWPORT" val="{&quot;height&quot;:1037.9874015748032,&quot;width&quot;:1037.9874015748032}"/>
</p:tagLst>
</file>

<file path=ppt/tags/tag4.xml><?xml version="1.0" encoding="utf-8"?>
<p:tagLst xmlns:p="http://schemas.openxmlformats.org/presentationml/2006/main">
  <p:tag name="KSO_WM_UNIT_PLACING_PICTURE_USER_VIEWPORT" val="{&quot;height&quot;:1037.9874015748032,&quot;width&quot;:1037.9874015748032}"/>
</p:tagLst>
</file>

<file path=ppt/tags/tag5.xml><?xml version="1.0" encoding="utf-8"?>
<p:tagLst xmlns:p="http://schemas.openxmlformats.org/presentationml/2006/main">
  <p:tag name="KSO_WM_UNIT_PLACING_PICTURE_USER_VIEWPORT" val="{&quot;height&quot;:1037.9874015748032,&quot;width&quot;:1037.9874015748032}"/>
</p:tagLst>
</file>

<file path=ppt/tags/tag6.xml><?xml version="1.0" encoding="utf-8"?>
<p:tagLst xmlns:p="http://schemas.openxmlformats.org/presentationml/2006/main">
  <p:tag name="KSO_WM_UNIT_PLACING_PICTURE_USER_VIEWPORT" val="{&quot;height&quot;:1037.9874015748032,&quot;width&quot;:1037.9874015748032}"/>
</p:tagLst>
</file>

<file path=ppt/tags/tag7.xml><?xml version="1.0" encoding="utf-8"?>
<p:tagLst xmlns:p="http://schemas.openxmlformats.org/presentationml/2006/main">
  <p:tag name="KSO_WM_UNIT_PLACING_PICTURE_USER_VIEWPORT" val="{&quot;height&quot;:1037.9874015748032,&quot;width&quot;:1037.9874015748032}"/>
</p:tagLst>
</file>

<file path=ppt/tags/tag8.xml><?xml version="1.0" encoding="utf-8"?>
<p:tagLst xmlns:p="http://schemas.openxmlformats.org/presentationml/2006/main">
  <p:tag name="KSO_WM_UNIT_PLACING_PICTURE_USER_VIEWPORT" val="{&quot;height&quot;:1037.9874015748032,&quot;width&quot;:1037.9874015748032}"/>
</p:tagLst>
</file>

<file path=ppt/tags/tag9.xml><?xml version="1.0" encoding="utf-8"?>
<p:tagLst xmlns:p="http://schemas.openxmlformats.org/presentationml/2006/main">
  <p:tag name="KSO_WM_UNIT_PLACING_PICTURE_USER_VIEWPORT" val="{&quot;height&quot;:1037.9874015748032,&quot;width&quot;:1037.9874015748032}"/>
</p:tagLst>
</file>

<file path=ppt/theme/theme1.xml><?xml version="1.0" encoding="utf-8"?>
<a:theme xmlns:a="http://schemas.openxmlformats.org/drawingml/2006/main" name="1_Office 主题​​">
  <a:themeElements>
    <a:clrScheme name="自定义 9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CCFB4"/>
      </a:accent1>
      <a:accent2>
        <a:srgbClr val="0043FF"/>
      </a:accent2>
      <a:accent3>
        <a:srgbClr val="595959"/>
      </a:accent3>
      <a:accent4>
        <a:srgbClr val="797979"/>
      </a:accent4>
      <a:accent5>
        <a:srgbClr val="A5A5A5"/>
      </a:accent5>
      <a:accent6>
        <a:srgbClr val="C9C9C9"/>
      </a:accent6>
      <a:hlink>
        <a:srgbClr val="2CCFB4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768395"/>
    </a:dk2>
    <a:lt2>
      <a:srgbClr val="F0F0F0"/>
    </a:lt2>
    <a:accent1>
      <a:srgbClr val="2CCFB4"/>
    </a:accent1>
    <a:accent2>
      <a:srgbClr val="0043FF"/>
    </a:accent2>
    <a:accent3>
      <a:srgbClr val="595959"/>
    </a:accent3>
    <a:accent4>
      <a:srgbClr val="797979"/>
    </a:accent4>
    <a:accent5>
      <a:srgbClr val="A5A5A5"/>
    </a:accent5>
    <a:accent6>
      <a:srgbClr val="C9C9C9"/>
    </a:accent6>
    <a:hlink>
      <a:srgbClr val="2CCFB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768395"/>
    </a:dk2>
    <a:lt2>
      <a:srgbClr val="F0F0F0"/>
    </a:lt2>
    <a:accent1>
      <a:srgbClr val="2CCFB4"/>
    </a:accent1>
    <a:accent2>
      <a:srgbClr val="0043FF"/>
    </a:accent2>
    <a:accent3>
      <a:srgbClr val="595959"/>
    </a:accent3>
    <a:accent4>
      <a:srgbClr val="797979"/>
    </a:accent4>
    <a:accent5>
      <a:srgbClr val="A5A5A5"/>
    </a:accent5>
    <a:accent6>
      <a:srgbClr val="C9C9C9"/>
    </a:accent6>
    <a:hlink>
      <a:srgbClr val="2CCFB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768395"/>
    </a:dk2>
    <a:lt2>
      <a:srgbClr val="F0F0F0"/>
    </a:lt2>
    <a:accent1>
      <a:srgbClr val="2CCFB4"/>
    </a:accent1>
    <a:accent2>
      <a:srgbClr val="0043FF"/>
    </a:accent2>
    <a:accent3>
      <a:srgbClr val="595959"/>
    </a:accent3>
    <a:accent4>
      <a:srgbClr val="797979"/>
    </a:accent4>
    <a:accent5>
      <a:srgbClr val="A5A5A5"/>
    </a:accent5>
    <a:accent6>
      <a:srgbClr val="C9C9C9"/>
    </a:accent6>
    <a:hlink>
      <a:srgbClr val="2CCFB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768395"/>
    </a:dk2>
    <a:lt2>
      <a:srgbClr val="F0F0F0"/>
    </a:lt2>
    <a:accent1>
      <a:srgbClr val="2CCFB4"/>
    </a:accent1>
    <a:accent2>
      <a:srgbClr val="0043FF"/>
    </a:accent2>
    <a:accent3>
      <a:srgbClr val="595959"/>
    </a:accent3>
    <a:accent4>
      <a:srgbClr val="797979"/>
    </a:accent4>
    <a:accent5>
      <a:srgbClr val="A5A5A5"/>
    </a:accent5>
    <a:accent6>
      <a:srgbClr val="C9C9C9"/>
    </a:accent6>
    <a:hlink>
      <a:srgbClr val="2CCFB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768395"/>
    </a:dk2>
    <a:lt2>
      <a:srgbClr val="F0F0F0"/>
    </a:lt2>
    <a:accent1>
      <a:srgbClr val="2CCFB4"/>
    </a:accent1>
    <a:accent2>
      <a:srgbClr val="0043FF"/>
    </a:accent2>
    <a:accent3>
      <a:srgbClr val="595959"/>
    </a:accent3>
    <a:accent4>
      <a:srgbClr val="797979"/>
    </a:accent4>
    <a:accent5>
      <a:srgbClr val="A5A5A5"/>
    </a:accent5>
    <a:accent6>
      <a:srgbClr val="C9C9C9"/>
    </a:accent6>
    <a:hlink>
      <a:srgbClr val="2CCFB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768395"/>
    </a:dk2>
    <a:lt2>
      <a:srgbClr val="F0F0F0"/>
    </a:lt2>
    <a:accent1>
      <a:srgbClr val="2CCFB4"/>
    </a:accent1>
    <a:accent2>
      <a:srgbClr val="0043FF"/>
    </a:accent2>
    <a:accent3>
      <a:srgbClr val="595959"/>
    </a:accent3>
    <a:accent4>
      <a:srgbClr val="797979"/>
    </a:accent4>
    <a:accent5>
      <a:srgbClr val="A5A5A5"/>
    </a:accent5>
    <a:accent6>
      <a:srgbClr val="C9C9C9"/>
    </a:accent6>
    <a:hlink>
      <a:srgbClr val="2CCFB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768395"/>
    </a:dk2>
    <a:lt2>
      <a:srgbClr val="F0F0F0"/>
    </a:lt2>
    <a:accent1>
      <a:srgbClr val="2CCFB4"/>
    </a:accent1>
    <a:accent2>
      <a:srgbClr val="0043FF"/>
    </a:accent2>
    <a:accent3>
      <a:srgbClr val="595959"/>
    </a:accent3>
    <a:accent4>
      <a:srgbClr val="797979"/>
    </a:accent4>
    <a:accent5>
      <a:srgbClr val="A5A5A5"/>
    </a:accent5>
    <a:accent6>
      <a:srgbClr val="C9C9C9"/>
    </a:accent6>
    <a:hlink>
      <a:srgbClr val="2CCFB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768395"/>
    </a:dk2>
    <a:lt2>
      <a:srgbClr val="F0F0F0"/>
    </a:lt2>
    <a:accent1>
      <a:srgbClr val="2CCFB4"/>
    </a:accent1>
    <a:accent2>
      <a:srgbClr val="0043FF"/>
    </a:accent2>
    <a:accent3>
      <a:srgbClr val="595959"/>
    </a:accent3>
    <a:accent4>
      <a:srgbClr val="797979"/>
    </a:accent4>
    <a:accent5>
      <a:srgbClr val="A5A5A5"/>
    </a:accent5>
    <a:accent6>
      <a:srgbClr val="C9C9C9"/>
    </a:accent6>
    <a:hlink>
      <a:srgbClr val="2CCFB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768395"/>
    </a:dk2>
    <a:lt2>
      <a:srgbClr val="F0F0F0"/>
    </a:lt2>
    <a:accent1>
      <a:srgbClr val="2CCFB4"/>
    </a:accent1>
    <a:accent2>
      <a:srgbClr val="0043FF"/>
    </a:accent2>
    <a:accent3>
      <a:srgbClr val="595959"/>
    </a:accent3>
    <a:accent4>
      <a:srgbClr val="797979"/>
    </a:accent4>
    <a:accent5>
      <a:srgbClr val="A5A5A5"/>
    </a:accent5>
    <a:accent6>
      <a:srgbClr val="C9C9C9"/>
    </a:accent6>
    <a:hlink>
      <a:srgbClr val="2CCFB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768395"/>
    </a:dk2>
    <a:lt2>
      <a:srgbClr val="F0F0F0"/>
    </a:lt2>
    <a:accent1>
      <a:srgbClr val="2CCFB4"/>
    </a:accent1>
    <a:accent2>
      <a:srgbClr val="0043FF"/>
    </a:accent2>
    <a:accent3>
      <a:srgbClr val="595959"/>
    </a:accent3>
    <a:accent4>
      <a:srgbClr val="797979"/>
    </a:accent4>
    <a:accent5>
      <a:srgbClr val="A5A5A5"/>
    </a:accent5>
    <a:accent6>
      <a:srgbClr val="C9C9C9"/>
    </a:accent6>
    <a:hlink>
      <a:srgbClr val="2CCFB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2098</Words>
  <Application>WPS 演示</Application>
  <PresentationFormat>宽屏</PresentationFormat>
  <Paragraphs>72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  <vt:variant>
        <vt:lpstr>自定义放映</vt:lpstr>
      </vt:variant>
      <vt:variant>
        <vt:i4>0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等线</vt:lpstr>
      <vt:lpstr>Arial Unicode MS</vt:lpstr>
      <vt:lpstr>等线 Light</vt:lpstr>
      <vt:lpstr>Calibri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奕琛</dc:creator>
  <cp:lastModifiedBy>2-酮-3-脱氧-6-磷酸葡萄糖酸</cp:lastModifiedBy>
  <cp:revision>29</cp:revision>
  <dcterms:created xsi:type="dcterms:W3CDTF">2020-03-14T11:10:00Z</dcterms:created>
  <dcterms:modified xsi:type="dcterms:W3CDTF">2024-02-12T12:04:38Z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C3C3E3938D5C42FD9AB39BA7F8B21FEC</vt:lpwstr>
  </property>
  <property fmtid="{D5CDD505-2E9C-101B-9397-08002B2CF9AE}" pid="3" name="KSOProductBuildVer">
    <vt:lpwstr>2052-12.1.0.16388</vt:lpwstr>
  </property>
</Properties>
</file>