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443" r:id="rId7"/>
    <p:sldId id="476" r:id="rId8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6339"/>
    <a:srgbClr val="D0A793"/>
    <a:srgbClr val="D4B5B2"/>
    <a:srgbClr val="2E3F55"/>
    <a:srgbClr val="EFE6DD"/>
    <a:srgbClr val="7F7D7E"/>
    <a:srgbClr val="CECCCF"/>
    <a:srgbClr val="ECE1DB"/>
    <a:srgbClr val="E6E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51" autoAdjust="0"/>
    <p:restoredTop sz="94674"/>
  </p:normalViewPr>
  <p:slideViewPr>
    <p:cSldViewPr snapToGrid="0">
      <p:cViewPr varScale="1">
        <p:scale>
          <a:sx n="124" d="100"/>
          <a:sy n="124" d="100"/>
        </p:scale>
        <p:origin x="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6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ADD44-F234-45CD-A068-3D40607DEF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B849B-8AA4-462E-90D4-30B99F7942E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B849B-8AA4-462E-90D4-30B99F794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B849B-8AA4-462E-90D4-30B99F794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B849B-8AA4-462E-90D4-30B99F794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压缩和量化可以区别一下（好像是）：</a:t>
            </a:r>
            <a:br>
              <a:rPr lang="zh-CN" altLang="en-US"/>
            </a:br>
            <a:r>
              <a:rPr lang="zh-CN" altLang="en-US"/>
              <a:t>压缩：通过消除模型中的冗余信息和参数来减小模型的尺寸。</a:t>
            </a:r>
            <a:endParaRPr lang="zh-CN" altLang="en-US"/>
          </a:p>
          <a:p>
            <a:r>
              <a:rPr lang="zh-CN" altLang="en-US"/>
              <a:t>量化：将模型中的浮点参数转换为更低位宽的定点数或整数，从而减少参数的位宽，降低模型的存储需求和计算复杂度。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drap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drap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drap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drap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drap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drap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drap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drap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drap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drap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drap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6DA1B-1716-48F7-B377-487684ACE4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1AEB9-FE7E-41DF-9470-02B669FE5E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drap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: 形状 21"/>
          <p:cNvSpPr/>
          <p:nvPr/>
        </p:nvSpPr>
        <p:spPr>
          <a:xfrm>
            <a:off x="0" y="0"/>
            <a:ext cx="4052262" cy="3016345"/>
          </a:xfrm>
          <a:custGeom>
            <a:avLst/>
            <a:gdLst>
              <a:gd name="connsiteX0" fmla="*/ 0 w 4052262"/>
              <a:gd name="connsiteY0" fmla="*/ 0 h 3016345"/>
              <a:gd name="connsiteX1" fmla="*/ 4052262 w 4052262"/>
              <a:gd name="connsiteY1" fmla="*/ 0 h 3016345"/>
              <a:gd name="connsiteX2" fmla="*/ 3939818 w 4052262"/>
              <a:gd name="connsiteY2" fmla="*/ 42030 h 3016345"/>
              <a:gd name="connsiteX3" fmla="*/ 2418080 w 4052262"/>
              <a:gd name="connsiteY3" fmla="*/ 762001 h 3016345"/>
              <a:gd name="connsiteX4" fmla="*/ 1503680 w 4052262"/>
              <a:gd name="connsiteY4" fmla="*/ 1899921 h 3016345"/>
              <a:gd name="connsiteX5" fmla="*/ 77467 w 4052262"/>
              <a:gd name="connsiteY5" fmla="*/ 3016345 h 3016345"/>
              <a:gd name="connsiteX6" fmla="*/ 0 w 4052262"/>
              <a:gd name="connsiteY6" fmla="*/ 3015938 h 3016345"/>
              <a:gd name="connsiteX7" fmla="*/ 0 w 4052262"/>
              <a:gd name="connsiteY7" fmla="*/ 0 h 301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2262" h="3016345">
                <a:moveTo>
                  <a:pt x="0" y="0"/>
                </a:moveTo>
                <a:lnTo>
                  <a:pt x="4052262" y="0"/>
                </a:lnTo>
                <a:lnTo>
                  <a:pt x="3939818" y="42030"/>
                </a:lnTo>
                <a:cubicBezTo>
                  <a:pt x="3347561" y="268447"/>
                  <a:pt x="2797810" y="501651"/>
                  <a:pt x="2418080" y="762001"/>
                </a:cubicBezTo>
                <a:cubicBezTo>
                  <a:pt x="1911773" y="1109134"/>
                  <a:pt x="1930400" y="1539241"/>
                  <a:pt x="1503680" y="1899921"/>
                </a:cubicBezTo>
                <a:cubicBezTo>
                  <a:pt x="1156970" y="2192974"/>
                  <a:pt x="472665" y="2961119"/>
                  <a:pt x="77467" y="3016345"/>
                </a:cubicBezTo>
                <a:lnTo>
                  <a:pt x="0" y="3015938"/>
                </a:lnTo>
                <a:lnTo>
                  <a:pt x="0" y="0"/>
                </a:lnTo>
                <a:close/>
              </a:path>
            </a:pathLst>
          </a:cu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>
            <a:off x="9993672" y="2964606"/>
            <a:ext cx="2198329" cy="3893394"/>
          </a:xfrm>
          <a:custGeom>
            <a:avLst/>
            <a:gdLst>
              <a:gd name="connsiteX0" fmla="*/ 2198329 w 2198329"/>
              <a:gd name="connsiteY0" fmla="*/ 0 h 3893394"/>
              <a:gd name="connsiteX1" fmla="*/ 2198329 w 2198329"/>
              <a:gd name="connsiteY1" fmla="*/ 3893394 h 3893394"/>
              <a:gd name="connsiteX2" fmla="*/ 0 w 2198329"/>
              <a:gd name="connsiteY2" fmla="*/ 3893394 h 3893394"/>
              <a:gd name="connsiteX3" fmla="*/ 35142 w 2198329"/>
              <a:gd name="connsiteY3" fmla="*/ 3797340 h 3893394"/>
              <a:gd name="connsiteX4" fmla="*/ 1060409 w 2198329"/>
              <a:gd name="connsiteY4" fmla="*/ 1830914 h 3893394"/>
              <a:gd name="connsiteX5" fmla="*/ 2183125 w 2198329"/>
              <a:gd name="connsiteY5" fmla="*/ 16110 h 3893394"/>
              <a:gd name="connsiteX6" fmla="*/ 2198329 w 2198329"/>
              <a:gd name="connsiteY6" fmla="*/ 0 h 389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8329" h="3893394">
                <a:moveTo>
                  <a:pt x="2198329" y="0"/>
                </a:moveTo>
                <a:lnTo>
                  <a:pt x="2198329" y="3893394"/>
                </a:lnTo>
                <a:lnTo>
                  <a:pt x="0" y="3893394"/>
                </a:lnTo>
                <a:lnTo>
                  <a:pt x="35142" y="3797340"/>
                </a:lnTo>
                <a:cubicBezTo>
                  <a:pt x="238825" y="3265353"/>
                  <a:pt x="678139" y="2429508"/>
                  <a:pt x="1060409" y="1830914"/>
                </a:cubicBezTo>
                <a:cubicBezTo>
                  <a:pt x="1360764" y="1360591"/>
                  <a:pt x="1823593" y="417252"/>
                  <a:pt x="2183125" y="16110"/>
                </a:cubicBezTo>
                <a:lnTo>
                  <a:pt x="2198329" y="0"/>
                </a:lnTo>
                <a:close/>
              </a:path>
            </a:pathLst>
          </a:custGeom>
          <a:solidFill>
            <a:srgbClr val="AE6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/>
          <p:cNvSpPr/>
          <p:nvPr/>
        </p:nvSpPr>
        <p:spPr>
          <a:xfrm>
            <a:off x="2227226" y="6530831"/>
            <a:ext cx="7766446" cy="327169"/>
          </a:xfrm>
          <a:custGeom>
            <a:avLst/>
            <a:gdLst>
              <a:gd name="connsiteX0" fmla="*/ 2552410 w 7766446"/>
              <a:gd name="connsiteY0" fmla="*/ 217 h 327169"/>
              <a:gd name="connsiteX1" fmla="*/ 4402755 w 7766446"/>
              <a:gd name="connsiteY1" fmla="*/ 93489 h 327169"/>
              <a:gd name="connsiteX2" fmla="*/ 5784515 w 7766446"/>
              <a:gd name="connsiteY2" fmla="*/ 144289 h 327169"/>
              <a:gd name="connsiteX3" fmla="*/ 6861475 w 7766446"/>
              <a:gd name="connsiteY3" fmla="*/ 32529 h 327169"/>
              <a:gd name="connsiteX4" fmla="*/ 7636175 w 7766446"/>
              <a:gd name="connsiteY4" fmla="*/ 271289 h 327169"/>
              <a:gd name="connsiteX5" fmla="*/ 7766446 w 7766446"/>
              <a:gd name="connsiteY5" fmla="*/ 327169 h 327169"/>
              <a:gd name="connsiteX6" fmla="*/ 0 w 7766446"/>
              <a:gd name="connsiteY6" fmla="*/ 327169 h 327169"/>
              <a:gd name="connsiteX7" fmla="*/ 32753 w 7766446"/>
              <a:gd name="connsiteY7" fmla="*/ 318531 h 327169"/>
              <a:gd name="connsiteX8" fmla="*/ 2045635 w 7766446"/>
              <a:gd name="connsiteY8" fmla="*/ 12209 h 327169"/>
              <a:gd name="connsiteX9" fmla="*/ 2552410 w 7766446"/>
              <a:gd name="connsiteY9" fmla="*/ 217 h 32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66446" h="327169">
                <a:moveTo>
                  <a:pt x="2552410" y="217"/>
                </a:moveTo>
                <a:cubicBezTo>
                  <a:pt x="3360905" y="5178"/>
                  <a:pt x="4402755" y="93489"/>
                  <a:pt x="4402755" y="93489"/>
                </a:cubicBezTo>
                <a:cubicBezTo>
                  <a:pt x="5025902" y="115502"/>
                  <a:pt x="5374728" y="154449"/>
                  <a:pt x="5784515" y="144289"/>
                </a:cubicBezTo>
                <a:cubicBezTo>
                  <a:pt x="6194302" y="134129"/>
                  <a:pt x="6456768" y="-43671"/>
                  <a:pt x="6861475" y="32529"/>
                </a:cubicBezTo>
                <a:cubicBezTo>
                  <a:pt x="7063828" y="70629"/>
                  <a:pt x="7366512" y="163339"/>
                  <a:pt x="7636175" y="271289"/>
                </a:cubicBezTo>
                <a:lnTo>
                  <a:pt x="7766446" y="327169"/>
                </a:lnTo>
                <a:lnTo>
                  <a:pt x="0" y="327169"/>
                </a:lnTo>
                <a:lnTo>
                  <a:pt x="32753" y="318531"/>
                </a:lnTo>
                <a:cubicBezTo>
                  <a:pt x="557413" y="186940"/>
                  <a:pt x="1412752" y="54860"/>
                  <a:pt x="2045635" y="12209"/>
                </a:cubicBezTo>
                <a:cubicBezTo>
                  <a:pt x="2191685" y="2367"/>
                  <a:pt x="2365834" y="-927"/>
                  <a:pt x="2552410" y="217"/>
                </a:cubicBezTo>
                <a:close/>
              </a:path>
            </a:pathLst>
          </a:custGeom>
          <a:solidFill>
            <a:srgbClr val="D4B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735101" y="2142148"/>
            <a:ext cx="1006056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ea typeface="+mn-lt"/>
                <a:cs typeface="+mn-lt"/>
              </a:rPr>
              <a:t>大语言模型（LLM）压缩</a:t>
            </a:r>
            <a:endParaRPr lang="en-US" sz="6000" dirty="0">
              <a:ea typeface="+mn-lt"/>
              <a:cs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819910" y="3656965"/>
            <a:ext cx="6096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ea typeface="+mn-lt"/>
                <a:cs typeface="Segoe UI Semilight" panose="020B0402040204020203" pitchFamily="34" charset="0"/>
              </a:rPr>
              <a:t>展示小组：第</a:t>
            </a:r>
            <a:r>
              <a:rPr lang="en-US" altLang="zh-CN" sz="2400" dirty="0">
                <a:ea typeface="+mn-lt"/>
                <a:cs typeface="Segoe UI Semilight" panose="020B0402040204020203" pitchFamily="34" charset="0"/>
              </a:rPr>
              <a:t>X</a:t>
            </a:r>
            <a:r>
              <a:rPr lang="zh-CN" altLang="en-US" sz="2400" dirty="0">
                <a:ea typeface="+mn-lt"/>
                <a:cs typeface="Segoe UI Semilight" panose="020B0402040204020203" pitchFamily="34" charset="0"/>
              </a:rPr>
              <a:t>组</a:t>
            </a:r>
            <a:endParaRPr lang="zh-CN" altLang="en-US" sz="2400" dirty="0">
              <a:ea typeface="+mn-lt"/>
              <a:cs typeface="Segoe UI Semilight" panose="020B04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7715" y="87086"/>
            <a:ext cx="258644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1886858" y="1115410"/>
            <a:ext cx="3714750" cy="891540"/>
            <a:chOff x="2151018" y="1427830"/>
            <a:chExt cx="3714750" cy="891540"/>
          </a:xfrm>
        </p:grpSpPr>
        <p:sp>
          <p:nvSpPr>
            <p:cNvPr id="3" name="矩形 2"/>
            <p:cNvSpPr/>
            <p:nvPr>
              <p:custDataLst>
                <p:tags r:id="rId2"/>
              </p:custDataLst>
            </p:nvPr>
          </p:nvSpPr>
          <p:spPr>
            <a:xfrm>
              <a:off x="2151018" y="1501777"/>
              <a:ext cx="148046" cy="788577"/>
            </a:xfrm>
            <a:prstGeom prst="rect">
              <a:avLst/>
            </a:prstGeom>
            <a:solidFill>
              <a:srgbClr val="2E3F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>
              <p:custDataLst>
                <p:tags r:id="rId3"/>
              </p:custDataLst>
            </p:nvPr>
          </p:nvSpPr>
          <p:spPr>
            <a:xfrm>
              <a:off x="2298973" y="1427830"/>
              <a:ext cx="3566795" cy="891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01</a:t>
              </a:r>
              <a:endPara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zh-CN" altLang="en-US" sz="2800" dirty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背景及相关工作</a:t>
              </a:r>
              <a:endParaRPr lang="zh-CN" altLang="en-US" sz="2800" dirty="0"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4"/>
            </p:custDataLst>
          </p:nvPr>
        </p:nvGrpSpPr>
        <p:grpSpPr>
          <a:xfrm>
            <a:off x="1886769" y="2739474"/>
            <a:ext cx="4494530" cy="891540"/>
            <a:chOff x="2151018" y="1427830"/>
            <a:chExt cx="4494530" cy="891540"/>
          </a:xfrm>
        </p:grpSpPr>
        <p:sp>
          <p:nvSpPr>
            <p:cNvPr id="13" name="矩形 12"/>
            <p:cNvSpPr/>
            <p:nvPr>
              <p:custDataLst>
                <p:tags r:id="rId5"/>
              </p:custDataLst>
            </p:nvPr>
          </p:nvSpPr>
          <p:spPr>
            <a:xfrm>
              <a:off x="2151018" y="1501777"/>
              <a:ext cx="148046" cy="788577"/>
            </a:xfrm>
            <a:prstGeom prst="rect">
              <a:avLst/>
            </a:prstGeom>
            <a:solidFill>
              <a:srgbClr val="2E3F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>
              <p:custDataLst>
                <p:tags r:id="rId6"/>
              </p:custDataLst>
            </p:nvPr>
          </p:nvSpPr>
          <p:spPr>
            <a:xfrm>
              <a:off x="2298973" y="1427830"/>
              <a:ext cx="4346575" cy="891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02</a:t>
              </a:r>
              <a:endPara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zh-CN" altLang="en-US" sz="2800" dirty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AQLM技术优化</a:t>
              </a:r>
              <a:endParaRPr lang="zh-CN" altLang="en-US" sz="2800" dirty="0"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7"/>
            </p:custDataLst>
          </p:nvPr>
        </p:nvGrpSpPr>
        <p:grpSpPr>
          <a:xfrm>
            <a:off x="1886858" y="4363351"/>
            <a:ext cx="2950210" cy="891540"/>
            <a:chOff x="2151018" y="1427830"/>
            <a:chExt cx="2950210" cy="891540"/>
          </a:xfrm>
        </p:grpSpPr>
        <p:sp>
          <p:nvSpPr>
            <p:cNvPr id="16" name="矩形 15"/>
            <p:cNvSpPr/>
            <p:nvPr>
              <p:custDataLst>
                <p:tags r:id="rId8"/>
              </p:custDataLst>
            </p:nvPr>
          </p:nvSpPr>
          <p:spPr>
            <a:xfrm>
              <a:off x="2151018" y="1501777"/>
              <a:ext cx="148046" cy="788577"/>
            </a:xfrm>
            <a:prstGeom prst="rect">
              <a:avLst/>
            </a:prstGeom>
            <a:solidFill>
              <a:srgbClr val="2E3F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>
              <p:custDataLst>
                <p:tags r:id="rId9"/>
              </p:custDataLst>
            </p:nvPr>
          </p:nvSpPr>
          <p:spPr>
            <a:xfrm>
              <a:off x="2298973" y="1427830"/>
              <a:ext cx="2802255" cy="891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03</a:t>
              </a:r>
              <a:endPara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zh-CN" altLang="en-US" sz="2800" dirty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缺陷与未来发展</a:t>
              </a:r>
              <a:endParaRPr lang="zh-CN" altLang="en-US" sz="2800" dirty="0"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sp>
        <p:nvSpPr>
          <p:cNvPr id="21" name="任意多边形: 形状 20"/>
          <p:cNvSpPr/>
          <p:nvPr/>
        </p:nvSpPr>
        <p:spPr>
          <a:xfrm>
            <a:off x="0" y="6530831"/>
            <a:ext cx="7766446" cy="327169"/>
          </a:xfrm>
          <a:custGeom>
            <a:avLst/>
            <a:gdLst>
              <a:gd name="connsiteX0" fmla="*/ 2552410 w 7766446"/>
              <a:gd name="connsiteY0" fmla="*/ 217 h 327169"/>
              <a:gd name="connsiteX1" fmla="*/ 4402755 w 7766446"/>
              <a:gd name="connsiteY1" fmla="*/ 93489 h 327169"/>
              <a:gd name="connsiteX2" fmla="*/ 5784515 w 7766446"/>
              <a:gd name="connsiteY2" fmla="*/ 144289 h 327169"/>
              <a:gd name="connsiteX3" fmla="*/ 6861475 w 7766446"/>
              <a:gd name="connsiteY3" fmla="*/ 32529 h 327169"/>
              <a:gd name="connsiteX4" fmla="*/ 7636175 w 7766446"/>
              <a:gd name="connsiteY4" fmla="*/ 271289 h 327169"/>
              <a:gd name="connsiteX5" fmla="*/ 7766446 w 7766446"/>
              <a:gd name="connsiteY5" fmla="*/ 327169 h 327169"/>
              <a:gd name="connsiteX6" fmla="*/ 0 w 7766446"/>
              <a:gd name="connsiteY6" fmla="*/ 327169 h 327169"/>
              <a:gd name="connsiteX7" fmla="*/ 32753 w 7766446"/>
              <a:gd name="connsiteY7" fmla="*/ 318531 h 327169"/>
              <a:gd name="connsiteX8" fmla="*/ 2045635 w 7766446"/>
              <a:gd name="connsiteY8" fmla="*/ 12209 h 327169"/>
              <a:gd name="connsiteX9" fmla="*/ 2552410 w 7766446"/>
              <a:gd name="connsiteY9" fmla="*/ 217 h 32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66446" h="327169">
                <a:moveTo>
                  <a:pt x="2552410" y="217"/>
                </a:moveTo>
                <a:cubicBezTo>
                  <a:pt x="3360905" y="5178"/>
                  <a:pt x="4402755" y="93489"/>
                  <a:pt x="4402755" y="93489"/>
                </a:cubicBezTo>
                <a:cubicBezTo>
                  <a:pt x="5025902" y="115502"/>
                  <a:pt x="5374728" y="154449"/>
                  <a:pt x="5784515" y="144289"/>
                </a:cubicBezTo>
                <a:cubicBezTo>
                  <a:pt x="6194302" y="134129"/>
                  <a:pt x="6456768" y="-43671"/>
                  <a:pt x="6861475" y="32529"/>
                </a:cubicBezTo>
                <a:cubicBezTo>
                  <a:pt x="7063828" y="70629"/>
                  <a:pt x="7366512" y="163339"/>
                  <a:pt x="7636175" y="271289"/>
                </a:cubicBezTo>
                <a:lnTo>
                  <a:pt x="7766446" y="327169"/>
                </a:lnTo>
                <a:lnTo>
                  <a:pt x="0" y="327169"/>
                </a:lnTo>
                <a:lnTo>
                  <a:pt x="32753" y="318531"/>
                </a:lnTo>
                <a:cubicBezTo>
                  <a:pt x="557413" y="186940"/>
                  <a:pt x="1412752" y="54860"/>
                  <a:pt x="2045635" y="12209"/>
                </a:cubicBezTo>
                <a:cubicBezTo>
                  <a:pt x="2191685" y="2367"/>
                  <a:pt x="2365834" y="-927"/>
                  <a:pt x="2552410" y="217"/>
                </a:cubicBezTo>
                <a:close/>
              </a:path>
            </a:pathLst>
          </a:custGeom>
          <a:solidFill>
            <a:srgbClr val="D4B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 flipH="1" flipV="1">
            <a:off x="8139738" y="3853317"/>
            <a:ext cx="4052262" cy="3016345"/>
          </a:xfrm>
          <a:custGeom>
            <a:avLst/>
            <a:gdLst>
              <a:gd name="connsiteX0" fmla="*/ 0 w 4052262"/>
              <a:gd name="connsiteY0" fmla="*/ 0 h 3016345"/>
              <a:gd name="connsiteX1" fmla="*/ 4052262 w 4052262"/>
              <a:gd name="connsiteY1" fmla="*/ 0 h 3016345"/>
              <a:gd name="connsiteX2" fmla="*/ 3939818 w 4052262"/>
              <a:gd name="connsiteY2" fmla="*/ 42030 h 3016345"/>
              <a:gd name="connsiteX3" fmla="*/ 2418080 w 4052262"/>
              <a:gd name="connsiteY3" fmla="*/ 762001 h 3016345"/>
              <a:gd name="connsiteX4" fmla="*/ 1503680 w 4052262"/>
              <a:gd name="connsiteY4" fmla="*/ 1899921 h 3016345"/>
              <a:gd name="connsiteX5" fmla="*/ 77467 w 4052262"/>
              <a:gd name="connsiteY5" fmla="*/ 3016345 h 3016345"/>
              <a:gd name="connsiteX6" fmla="*/ 0 w 4052262"/>
              <a:gd name="connsiteY6" fmla="*/ 3015938 h 3016345"/>
              <a:gd name="connsiteX7" fmla="*/ 0 w 4052262"/>
              <a:gd name="connsiteY7" fmla="*/ 0 h 301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2262" h="3016345">
                <a:moveTo>
                  <a:pt x="0" y="0"/>
                </a:moveTo>
                <a:lnTo>
                  <a:pt x="4052262" y="0"/>
                </a:lnTo>
                <a:lnTo>
                  <a:pt x="3939818" y="42030"/>
                </a:lnTo>
                <a:cubicBezTo>
                  <a:pt x="3347561" y="268447"/>
                  <a:pt x="2797810" y="501651"/>
                  <a:pt x="2418080" y="762001"/>
                </a:cubicBezTo>
                <a:cubicBezTo>
                  <a:pt x="1911773" y="1109134"/>
                  <a:pt x="1930400" y="1539241"/>
                  <a:pt x="1503680" y="1899921"/>
                </a:cubicBezTo>
                <a:cubicBezTo>
                  <a:pt x="1156970" y="2192974"/>
                  <a:pt x="472665" y="2961119"/>
                  <a:pt x="77467" y="3016345"/>
                </a:cubicBezTo>
                <a:lnTo>
                  <a:pt x="0" y="3015938"/>
                </a:lnTo>
                <a:lnTo>
                  <a:pt x="0" y="0"/>
                </a:lnTo>
                <a:close/>
              </a:path>
            </a:pathLst>
          </a:cu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78" y="2665557"/>
            <a:ext cx="189412" cy="1526884"/>
          </a:xfrm>
          <a:prstGeom prst="rect">
            <a:avLst/>
          </a:pr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1590" y="3444238"/>
            <a:ext cx="1357447" cy="0"/>
          </a:xfrm>
          <a:prstGeom prst="line">
            <a:avLst/>
          </a:prstGeom>
          <a:ln w="28575">
            <a:solidFill>
              <a:srgbClr val="2E3F55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2000410" y="2665557"/>
            <a:ext cx="189412" cy="1526884"/>
          </a:xfrm>
          <a:prstGeom prst="rect">
            <a:avLst/>
          </a:pr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0832375" y="3444238"/>
            <a:ext cx="1357447" cy="0"/>
          </a:xfrm>
          <a:prstGeom prst="line">
            <a:avLst/>
          </a:prstGeom>
          <a:ln w="28575">
            <a:solidFill>
              <a:srgbClr val="2E3F55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431177" y="52977"/>
            <a:ext cx="5207726" cy="4943937"/>
            <a:chOff x="3431177" y="627017"/>
            <a:chExt cx="5207726" cy="4943937"/>
          </a:xfrm>
        </p:grpSpPr>
        <p:sp>
          <p:nvSpPr>
            <p:cNvPr id="17" name="椭圆 16"/>
            <p:cNvSpPr/>
            <p:nvPr/>
          </p:nvSpPr>
          <p:spPr>
            <a:xfrm>
              <a:off x="4007031" y="1287045"/>
              <a:ext cx="4177938" cy="4283909"/>
            </a:xfrm>
            <a:prstGeom prst="ellipse">
              <a:avLst/>
            </a:prstGeom>
            <a:noFill/>
            <a:ln w="38100">
              <a:gradFill>
                <a:gsLst>
                  <a:gs pos="100000">
                    <a:srgbClr val="AE6339"/>
                  </a:gs>
                  <a:gs pos="65000">
                    <a:srgbClr val="EFE6D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" name="矩形 17"/>
            <p:cNvSpPr/>
            <p:nvPr/>
          </p:nvSpPr>
          <p:spPr>
            <a:xfrm>
              <a:off x="3431177" y="627017"/>
              <a:ext cx="5207726" cy="28019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280172" y="3351802"/>
              <a:ext cx="3632200" cy="1137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AE633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01</a:t>
              </a:r>
              <a:endParaRPr lang="en-US" altLang="zh-CN" sz="3200" b="1" dirty="0">
                <a:solidFill>
                  <a:srgbClr val="AE633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3600" b="1" dirty="0">
                  <a:solidFill>
                    <a:srgbClr val="AE6339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背景及相关工作</a:t>
              </a:r>
              <a:endParaRPr lang="zh-CN" altLang="en-US" sz="3600" b="1" dirty="0">
                <a:solidFill>
                  <a:srgbClr val="AE6339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 rot="5400000">
            <a:off x="6001293" y="5999852"/>
            <a:ext cx="189412" cy="1526884"/>
          </a:xfrm>
          <a:prstGeom prst="rect">
            <a:avLst/>
          </a:pr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5400000">
            <a:off x="5940334" y="-677622"/>
            <a:ext cx="189412" cy="1526884"/>
          </a:xfrm>
          <a:prstGeom prst="rect">
            <a:avLst/>
          </a:pr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69265" y="240254"/>
            <a:ext cx="4752975" cy="398780"/>
            <a:chOff x="182880" y="38959"/>
            <a:chExt cx="4752975" cy="398780"/>
          </a:xfrm>
        </p:grpSpPr>
        <p:sp>
          <p:nvSpPr>
            <p:cNvPr id="5" name="文本框 4"/>
            <p:cNvSpPr txBox="1"/>
            <p:nvPr>
              <p:custDataLst>
                <p:tags r:id="rId1"/>
              </p:custDataLst>
            </p:nvPr>
          </p:nvSpPr>
          <p:spPr>
            <a:xfrm>
              <a:off x="357505" y="38959"/>
              <a:ext cx="45783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2E3F5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背景及相关工作</a:t>
              </a:r>
              <a:endParaRPr lang="zh-CN" altLang="en-US" sz="2000" b="1" dirty="0">
                <a:solidFill>
                  <a:srgbClr val="2E3F5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/>
            <p:cNvSpPr/>
            <p:nvPr>
              <p:custDataLst>
                <p:tags r:id="rId2"/>
              </p:custDataLst>
            </p:nvPr>
          </p:nvSpPr>
          <p:spPr>
            <a:xfrm>
              <a:off x="182880" y="151417"/>
              <a:ext cx="174520" cy="174520"/>
            </a:xfrm>
            <a:prstGeom prst="ellipse">
              <a:avLst/>
            </a:prstGeom>
            <a:solidFill>
              <a:srgbClr val="2E3F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任意多边形: 形状 38"/>
          <p:cNvSpPr/>
          <p:nvPr>
            <p:custDataLst>
              <p:tags r:id="rId3"/>
            </p:custDataLst>
          </p:nvPr>
        </p:nvSpPr>
        <p:spPr>
          <a:xfrm>
            <a:off x="2227226" y="6530831"/>
            <a:ext cx="7766446" cy="327169"/>
          </a:xfrm>
          <a:custGeom>
            <a:avLst/>
            <a:gdLst>
              <a:gd name="connsiteX0" fmla="*/ 2552410 w 7766446"/>
              <a:gd name="connsiteY0" fmla="*/ 217 h 327169"/>
              <a:gd name="connsiteX1" fmla="*/ 4402755 w 7766446"/>
              <a:gd name="connsiteY1" fmla="*/ 93489 h 327169"/>
              <a:gd name="connsiteX2" fmla="*/ 5784515 w 7766446"/>
              <a:gd name="connsiteY2" fmla="*/ 144289 h 327169"/>
              <a:gd name="connsiteX3" fmla="*/ 6861475 w 7766446"/>
              <a:gd name="connsiteY3" fmla="*/ 32529 h 327169"/>
              <a:gd name="connsiteX4" fmla="*/ 7636175 w 7766446"/>
              <a:gd name="connsiteY4" fmla="*/ 271289 h 327169"/>
              <a:gd name="connsiteX5" fmla="*/ 7766446 w 7766446"/>
              <a:gd name="connsiteY5" fmla="*/ 327169 h 327169"/>
              <a:gd name="connsiteX6" fmla="*/ 0 w 7766446"/>
              <a:gd name="connsiteY6" fmla="*/ 327169 h 327169"/>
              <a:gd name="connsiteX7" fmla="*/ 32753 w 7766446"/>
              <a:gd name="connsiteY7" fmla="*/ 318531 h 327169"/>
              <a:gd name="connsiteX8" fmla="*/ 2045635 w 7766446"/>
              <a:gd name="connsiteY8" fmla="*/ 12209 h 327169"/>
              <a:gd name="connsiteX9" fmla="*/ 2552410 w 7766446"/>
              <a:gd name="connsiteY9" fmla="*/ 217 h 32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66446" h="327169">
                <a:moveTo>
                  <a:pt x="2552410" y="217"/>
                </a:moveTo>
                <a:cubicBezTo>
                  <a:pt x="3360905" y="5178"/>
                  <a:pt x="4402755" y="93489"/>
                  <a:pt x="4402755" y="93489"/>
                </a:cubicBezTo>
                <a:cubicBezTo>
                  <a:pt x="5025902" y="115502"/>
                  <a:pt x="5374728" y="154449"/>
                  <a:pt x="5784515" y="144289"/>
                </a:cubicBezTo>
                <a:cubicBezTo>
                  <a:pt x="6194302" y="134129"/>
                  <a:pt x="6456768" y="-43671"/>
                  <a:pt x="6861475" y="32529"/>
                </a:cubicBezTo>
                <a:cubicBezTo>
                  <a:pt x="7063828" y="70629"/>
                  <a:pt x="7366512" y="163339"/>
                  <a:pt x="7636175" y="271289"/>
                </a:cubicBezTo>
                <a:lnTo>
                  <a:pt x="7766446" y="327169"/>
                </a:lnTo>
                <a:lnTo>
                  <a:pt x="0" y="327169"/>
                </a:lnTo>
                <a:lnTo>
                  <a:pt x="32753" y="318531"/>
                </a:lnTo>
                <a:cubicBezTo>
                  <a:pt x="557413" y="186940"/>
                  <a:pt x="1412752" y="54860"/>
                  <a:pt x="2045635" y="12209"/>
                </a:cubicBezTo>
                <a:cubicBezTo>
                  <a:pt x="2191685" y="2367"/>
                  <a:pt x="2365834" y="-927"/>
                  <a:pt x="2552410" y="217"/>
                </a:cubicBezTo>
                <a:close/>
              </a:path>
            </a:pathLst>
          </a:custGeom>
          <a:solidFill>
            <a:srgbClr val="D4B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79805" y="913130"/>
            <a:ext cx="94532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       </a:t>
            </a:r>
            <a:r>
              <a:rPr sz="2000" dirty="0"/>
              <a:t>大语言模型（LLM）在自然语言处理任务取得了显著的成功。然而，</a:t>
            </a:r>
            <a:r>
              <a:rPr lang="zh-CN" sz="2000" dirty="0"/>
              <a:t>它们</a:t>
            </a:r>
            <a:r>
              <a:rPr sz="2000" dirty="0"/>
              <a:t>过大的规模和计算需求给实际部署带来了</a:t>
            </a:r>
            <a:r>
              <a:rPr lang="zh-CN" sz="2000" dirty="0"/>
              <a:t>巨大</a:t>
            </a:r>
            <a:r>
              <a:rPr sz="2000" dirty="0"/>
              <a:t>挑战，尤其在</a:t>
            </a:r>
            <a:r>
              <a:rPr lang="zh-CN" sz="2000" dirty="0">
                <a:sym typeface="+mn-ea"/>
              </a:rPr>
              <a:t>如终端用户部署与执行此类</a:t>
            </a:r>
            <a:r>
              <a:rPr sz="2000" dirty="0"/>
              <a:t>资源受限的环境</a:t>
            </a:r>
            <a:r>
              <a:rPr lang="zh-CN" sz="2000" dirty="0"/>
              <a:t>下</a:t>
            </a:r>
            <a:r>
              <a:rPr sz="2000" dirty="0"/>
              <a:t>。随着这些挑战</a:t>
            </a:r>
            <a:r>
              <a:rPr lang="zh-CN" sz="2000" dirty="0"/>
              <a:t>愈演愈烈</a:t>
            </a:r>
            <a:r>
              <a:rPr sz="2000" dirty="0"/>
              <a:t>，模型压缩成为缓解这些限制的关键。</a:t>
            </a:r>
            <a:endParaRPr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0662834" y="33786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79805" y="2663825"/>
            <a:ext cx="945197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/>
              <a:t>后训练量化（</a:t>
            </a:r>
            <a:r>
              <a:rPr lang="zh-CN" altLang="en-US" sz="2000"/>
              <a:t>Post-</a:t>
            </a:r>
            <a:r>
              <a:rPr sz="2000" dirty="0"/>
              <a:t>Training </a:t>
            </a:r>
            <a:r>
              <a:rPr lang="zh-CN" altLang="en-US" sz="2000"/>
              <a:t>Quantization, PTQ）方法：</a:t>
            </a:r>
            <a:endParaRPr lang="zh-CN" altLang="en-US" sz="2000"/>
          </a:p>
          <a:p>
            <a:pPr indent="457200">
              <a:lnSpc>
                <a:spcPct val="150000"/>
              </a:lnSpc>
            </a:pPr>
            <a:r>
              <a:rPr lang="zh-CN" altLang="en-US" sz="2000"/>
              <a:t>AdaRound等方法</a:t>
            </a:r>
            <a:r>
              <a:rPr lang="en-US" altLang="zh-CN" sz="2000"/>
              <a:t>关注较小模型的准确量化</a:t>
            </a:r>
            <a:r>
              <a:rPr lang="zh-CN" altLang="en-US" sz="2000"/>
              <a:t>，但难以扩展到大语言模型。</a:t>
            </a:r>
            <a:endParaRPr lang="zh-CN" altLang="en-US" sz="2000"/>
          </a:p>
          <a:p>
            <a:pPr indent="457200">
              <a:lnSpc>
                <a:spcPct val="150000"/>
              </a:lnSpc>
            </a:pPr>
            <a:r>
              <a:rPr lang="zh-CN" altLang="en-US" sz="2000"/>
              <a:t>LLM.int8()等方法直接舍入到最近（RTN）投影并调整粒度来平衡内存效率和准确度，但在硬件加速器上仍存在推理速度过慢的问题。</a:t>
            </a:r>
            <a:endParaRPr lang="zh-CN" altLang="en-US" sz="2000"/>
          </a:p>
          <a:p>
            <a:pPr indent="457200">
              <a:lnSpc>
                <a:spcPct val="150000"/>
              </a:lnSpc>
            </a:pP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69265" y="240254"/>
            <a:ext cx="4752975" cy="398780"/>
            <a:chOff x="182880" y="38959"/>
            <a:chExt cx="4752975" cy="398780"/>
          </a:xfrm>
        </p:grpSpPr>
        <p:sp>
          <p:nvSpPr>
            <p:cNvPr id="5" name="文本框 4"/>
            <p:cNvSpPr txBox="1"/>
            <p:nvPr>
              <p:custDataLst>
                <p:tags r:id="rId1"/>
              </p:custDataLst>
            </p:nvPr>
          </p:nvSpPr>
          <p:spPr>
            <a:xfrm>
              <a:off x="357505" y="38959"/>
              <a:ext cx="45783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2E3F5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背景及相关工作</a:t>
              </a:r>
              <a:endParaRPr lang="zh-CN" altLang="en-US" sz="2000" b="1" dirty="0">
                <a:solidFill>
                  <a:srgbClr val="2E3F5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/>
            <p:cNvSpPr/>
            <p:nvPr>
              <p:custDataLst>
                <p:tags r:id="rId2"/>
              </p:custDataLst>
            </p:nvPr>
          </p:nvSpPr>
          <p:spPr>
            <a:xfrm>
              <a:off x="182880" y="151417"/>
              <a:ext cx="174520" cy="174520"/>
            </a:xfrm>
            <a:prstGeom prst="ellipse">
              <a:avLst/>
            </a:prstGeom>
            <a:solidFill>
              <a:srgbClr val="2E3F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任意多边形: 形状 38"/>
          <p:cNvSpPr/>
          <p:nvPr>
            <p:custDataLst>
              <p:tags r:id="rId3"/>
            </p:custDataLst>
          </p:nvPr>
        </p:nvSpPr>
        <p:spPr>
          <a:xfrm>
            <a:off x="2227226" y="6530831"/>
            <a:ext cx="7766446" cy="327169"/>
          </a:xfrm>
          <a:custGeom>
            <a:avLst/>
            <a:gdLst>
              <a:gd name="connsiteX0" fmla="*/ 2552410 w 7766446"/>
              <a:gd name="connsiteY0" fmla="*/ 217 h 327169"/>
              <a:gd name="connsiteX1" fmla="*/ 4402755 w 7766446"/>
              <a:gd name="connsiteY1" fmla="*/ 93489 h 327169"/>
              <a:gd name="connsiteX2" fmla="*/ 5784515 w 7766446"/>
              <a:gd name="connsiteY2" fmla="*/ 144289 h 327169"/>
              <a:gd name="connsiteX3" fmla="*/ 6861475 w 7766446"/>
              <a:gd name="connsiteY3" fmla="*/ 32529 h 327169"/>
              <a:gd name="connsiteX4" fmla="*/ 7636175 w 7766446"/>
              <a:gd name="connsiteY4" fmla="*/ 271289 h 327169"/>
              <a:gd name="connsiteX5" fmla="*/ 7766446 w 7766446"/>
              <a:gd name="connsiteY5" fmla="*/ 327169 h 327169"/>
              <a:gd name="connsiteX6" fmla="*/ 0 w 7766446"/>
              <a:gd name="connsiteY6" fmla="*/ 327169 h 327169"/>
              <a:gd name="connsiteX7" fmla="*/ 32753 w 7766446"/>
              <a:gd name="connsiteY7" fmla="*/ 318531 h 327169"/>
              <a:gd name="connsiteX8" fmla="*/ 2045635 w 7766446"/>
              <a:gd name="connsiteY8" fmla="*/ 12209 h 327169"/>
              <a:gd name="connsiteX9" fmla="*/ 2552410 w 7766446"/>
              <a:gd name="connsiteY9" fmla="*/ 217 h 32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66446" h="327169">
                <a:moveTo>
                  <a:pt x="2552410" y="217"/>
                </a:moveTo>
                <a:cubicBezTo>
                  <a:pt x="3360905" y="5178"/>
                  <a:pt x="4402755" y="93489"/>
                  <a:pt x="4402755" y="93489"/>
                </a:cubicBezTo>
                <a:cubicBezTo>
                  <a:pt x="5025902" y="115502"/>
                  <a:pt x="5374728" y="154449"/>
                  <a:pt x="5784515" y="144289"/>
                </a:cubicBezTo>
                <a:cubicBezTo>
                  <a:pt x="6194302" y="134129"/>
                  <a:pt x="6456768" y="-43671"/>
                  <a:pt x="6861475" y="32529"/>
                </a:cubicBezTo>
                <a:cubicBezTo>
                  <a:pt x="7063828" y="70629"/>
                  <a:pt x="7366512" y="163339"/>
                  <a:pt x="7636175" y="271289"/>
                </a:cubicBezTo>
                <a:lnTo>
                  <a:pt x="7766446" y="327169"/>
                </a:lnTo>
                <a:lnTo>
                  <a:pt x="0" y="327169"/>
                </a:lnTo>
                <a:lnTo>
                  <a:pt x="32753" y="318531"/>
                </a:lnTo>
                <a:cubicBezTo>
                  <a:pt x="557413" y="186940"/>
                  <a:pt x="1412752" y="54860"/>
                  <a:pt x="2045635" y="12209"/>
                </a:cubicBezTo>
                <a:cubicBezTo>
                  <a:pt x="2191685" y="2367"/>
                  <a:pt x="2365834" y="-927"/>
                  <a:pt x="2552410" y="217"/>
                </a:cubicBezTo>
                <a:close/>
              </a:path>
            </a:pathLst>
          </a:custGeom>
          <a:solidFill>
            <a:srgbClr val="D4B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79805" y="755650"/>
            <a:ext cx="945324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/>
              <a:t>近似最近邻搜索（Approximate Nearest Neighbor Search, ANN）量化方法</a:t>
            </a:r>
            <a:r>
              <a:rPr lang="zh-CN" sz="2000" dirty="0"/>
              <a:t>：</a:t>
            </a:r>
            <a:endParaRPr lang="zh-CN" sz="2000" dirty="0"/>
          </a:p>
          <a:p>
            <a:pPr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000" dirty="0"/>
              <a:t>Product Quantization (PQ)等方法将参数向量分解为多个子向量，并对每个子向量应用向量量化，过程内存消耗巨大且存在不稳定的量化误差。</a:t>
            </a:r>
            <a:endParaRPr lang="zh-CN" sz="2000" dirty="0"/>
          </a:p>
          <a:p>
            <a:pPr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000" dirty="0"/>
              <a:t>Additive Quantization (AQ)等方法通过将向量近似为多个码字的和来量化向量，但对不同模型量化稳定性较差且复杂度较高。</a:t>
            </a:r>
            <a:endParaRPr lang="zh-CN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0662834" y="33786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81075" y="3272155"/>
            <a:ext cx="945197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2000"/>
              <a:t>量化异常值（Outlier Quantization）方法</a:t>
            </a:r>
            <a:r>
              <a:rPr lang="zh-CN" altLang="en-US" sz="2000"/>
              <a:t>：</a:t>
            </a:r>
            <a:endParaRPr lang="zh-CN" altLang="en-US" sz="2000"/>
          </a:p>
          <a:p>
            <a:pPr indent="457200">
              <a:lnSpc>
                <a:spcPct val="150000"/>
              </a:lnSpc>
            </a:pPr>
            <a:r>
              <a:rPr lang="zh-CN" altLang="en-US" sz="2000"/>
              <a:t>SpQR等方法保存对输出误差影响较大的异常权重，并将其作为高稀疏高精度矩阵处理，但对一些极度稀疏或具特殊结构的矩阵，会导致不必要的存储开销。</a:t>
            </a:r>
            <a:endParaRPr lang="zh-CN" altLang="en-US" sz="2000"/>
          </a:p>
          <a:p>
            <a:pPr indent="457200">
              <a:lnSpc>
                <a:spcPct val="150000"/>
              </a:lnSpc>
            </a:pPr>
            <a:r>
              <a:rPr lang="zh-CN" altLang="en-US" sz="2000"/>
              <a:t>AWQ等方法使用通道级缩放来减少具有最大激活幅度通道的量化误差，但量化成本较高。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>
        <p15:prstTrans prst="drape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DIAGRAM_VIRTUALLY_FRAME" val="{&quot;height&quot;:325.94338582677165,&quot;left&quot;:148.56448818897633,&quot;top&quot;:87.8275590551181,&quot;width&quot;:353.9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ISPRING_PRESENTATION_TITLE" val="PowerPoint 演示文稿"/>
  <p:tag name="ISPRING_FIRST_PUBLISH" val="1"/>
  <p:tag name="KSO_WPP_MARK_KEY" val="a2ffa04e-c82d-406a-b827-437ce66e6dd0"/>
  <p:tag name="COMMONDATA" val="eyJoZGlkIjoiMTZmNTE4NmZhYjYwNzU5MjFkODAxZWQ0YWJiMTAwMmMifQ=="/>
</p:tagLst>
</file>

<file path=ppt/tags/tag2.xml><?xml version="1.0" encoding="utf-8"?>
<p:tagLst xmlns:p="http://schemas.openxmlformats.org/presentationml/2006/main">
  <p:tag name="KSO_WM_DIAGRAM_VIRTUALLY_FRAME" val="{&quot;height&quot;:325.94338582677165,&quot;left&quot;:148.56448818897633,&quot;top&quot;:87.8275590551181,&quot;width&quot;:353.9}"/>
</p:tagLst>
</file>

<file path=ppt/tags/tag3.xml><?xml version="1.0" encoding="utf-8"?>
<p:tagLst xmlns:p="http://schemas.openxmlformats.org/presentationml/2006/main">
  <p:tag name="KSO_WM_DIAGRAM_VIRTUALLY_FRAME" val="{&quot;height&quot;:325.94338582677165,&quot;left&quot;:148.56448818897633,&quot;top&quot;:87.8275590551181,&quot;width&quot;:353.9}"/>
</p:tagLst>
</file>

<file path=ppt/tags/tag4.xml><?xml version="1.0" encoding="utf-8"?>
<p:tagLst xmlns:p="http://schemas.openxmlformats.org/presentationml/2006/main">
  <p:tag name="KSO_WM_DIAGRAM_VIRTUALLY_FRAME" val="{&quot;height&quot;:325.94338582677165,&quot;left&quot;:148.56448818897633,&quot;top&quot;:87.8275590551181,&quot;width&quot;:353.9}"/>
</p:tagLst>
</file>

<file path=ppt/tags/tag5.xml><?xml version="1.0" encoding="utf-8"?>
<p:tagLst xmlns:p="http://schemas.openxmlformats.org/presentationml/2006/main">
  <p:tag name="KSO_WM_DIAGRAM_VIRTUALLY_FRAME" val="{&quot;height&quot;:325.94338582677165,&quot;left&quot;:148.56448818897633,&quot;top&quot;:87.8275590551181,&quot;width&quot;:353.9}"/>
</p:tagLst>
</file>

<file path=ppt/tags/tag6.xml><?xml version="1.0" encoding="utf-8"?>
<p:tagLst xmlns:p="http://schemas.openxmlformats.org/presentationml/2006/main">
  <p:tag name="KSO_WM_DIAGRAM_VIRTUALLY_FRAME" val="{&quot;height&quot;:325.94338582677165,&quot;left&quot;:148.56448818897633,&quot;top&quot;:87.8275590551181,&quot;width&quot;:353.9}"/>
</p:tagLst>
</file>

<file path=ppt/tags/tag7.xml><?xml version="1.0" encoding="utf-8"?>
<p:tagLst xmlns:p="http://schemas.openxmlformats.org/presentationml/2006/main">
  <p:tag name="KSO_WM_DIAGRAM_VIRTUALLY_FRAME" val="{&quot;height&quot;:325.94338582677165,&quot;left&quot;:148.56448818897633,&quot;top&quot;:87.8275590551181,&quot;width&quot;:353.9}"/>
</p:tagLst>
</file>

<file path=ppt/tags/tag8.xml><?xml version="1.0" encoding="utf-8"?>
<p:tagLst xmlns:p="http://schemas.openxmlformats.org/presentationml/2006/main">
  <p:tag name="KSO_WM_DIAGRAM_VIRTUALLY_FRAME" val="{&quot;height&quot;:325.94338582677165,&quot;left&quot;:148.56448818897633,&quot;top&quot;:87.8275590551181,&quot;width&quot;:353.9}"/>
</p:tagLst>
</file>

<file path=ppt/tags/tag9.xml><?xml version="1.0" encoding="utf-8"?>
<p:tagLst xmlns:p="http://schemas.openxmlformats.org/presentationml/2006/main">
  <p:tag name="KSO_WM_DIAGRAM_VIRTUALLY_FRAME" val="{&quot;height&quot;:325.94338582677165,&quot;left&quot;:148.56448818897633,&quot;top&quot;:87.8275590551181,&quot;width&quot;:353.9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692</Words>
  <Application>WPS 演示</Application>
  <PresentationFormat>Widescreen</PresentationFormat>
  <Paragraphs>37</Paragraphs>
  <Slides>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2" baseType="lpstr">
      <vt:lpstr>Arial</vt:lpstr>
      <vt:lpstr>宋体</vt:lpstr>
      <vt:lpstr>Wingdings</vt:lpstr>
      <vt:lpstr>Segoe UI Semilight</vt:lpstr>
      <vt:lpstr>Times New Roman</vt:lpstr>
      <vt:lpstr>思源宋体 Heavy</vt:lpstr>
      <vt:lpstr>Cambria Math</vt:lpstr>
      <vt:lpstr>等线</vt:lpstr>
      <vt:lpstr>微软雅黑</vt:lpstr>
      <vt:lpstr>Arial Unicode MS</vt:lpstr>
      <vt:lpstr>等线 Light</vt:lpstr>
      <vt:lpstr>Georgia</vt:lpstr>
      <vt:lpstr>Open Sans</vt:lpstr>
      <vt:lpstr>Calibri</vt:lpstr>
      <vt:lpstr>MS Mincho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凯 唐</dc:creator>
  <cp:lastModifiedBy>2-酮-3-脱氧-6-磷酸葡萄糖酸</cp:lastModifiedBy>
  <cp:revision>326</cp:revision>
  <dcterms:created xsi:type="dcterms:W3CDTF">2019-05-02T12:53:00Z</dcterms:created>
  <dcterms:modified xsi:type="dcterms:W3CDTF">2024-05-26T15:03:05Z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85AF37760DBF4F00B134586431C1474E_12</vt:lpwstr>
  </property>
  <property fmtid="{D5CDD505-2E9C-101B-9397-08002B2CF9AE}" pid="3" name="KSOProductBuildVer">
    <vt:lpwstr>2052-12.1.0.16929</vt:lpwstr>
  </property>
</Properties>
</file>