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443" r:id="rId7"/>
    <p:sldId id="476" r:id="rId8"/>
    <p:sldId id="477" r:id="rId9"/>
    <p:sldId id="479" r:id="rId10"/>
    <p:sldId id="478" r:id="rId11"/>
    <p:sldId id="480" r:id="rId12"/>
    <p:sldId id="481" r:id="rId13"/>
    <p:sldId id="482" r:id="rId14"/>
    <p:sldId id="274" r:id="rId15"/>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E6339"/>
    <a:srgbClr val="D0A793"/>
    <a:srgbClr val="D4B5B2"/>
    <a:srgbClr val="2E3F55"/>
    <a:srgbClr val="EFE6DD"/>
    <a:srgbClr val="7F7D7E"/>
    <a:srgbClr val="CECCCF"/>
    <a:srgbClr val="ECE1DB"/>
    <a:srgbClr val="E6E8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36" autoAdjust="0"/>
    <p:restoredTop sz="82672"/>
  </p:normalViewPr>
  <p:slideViewPr>
    <p:cSldViewPr snapToGrid="0">
      <p:cViewPr varScale="1">
        <p:scale>
          <a:sx n="116" d="100"/>
          <a:sy n="116" d="100"/>
        </p:scale>
        <p:origin x="224" y="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gs" Target="tags/tag30.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1ADD44-F234-45CD-A068-3D40607DEF6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B849B-8AA4-462E-90D4-30B99F7942E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AB849B-8AA4-462E-90D4-30B99F7942E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压缩和量化可以区别一下（好像是）：</a:t>
            </a:r>
            <a:br>
              <a:rPr lang="zh-CN" altLang="en-US"/>
            </a:br>
            <a:r>
              <a:rPr lang="zh-CN" altLang="en-US"/>
              <a:t>压缩：通过消除模型中的冗余信息和参数来减小模型的尺寸。</a:t>
            </a:r>
            <a:endParaRPr lang="zh-CN" altLang="en-US"/>
          </a:p>
          <a:p>
            <a:r>
              <a:rPr lang="zh-CN" altLang="en-US"/>
              <a:t>量化：将模型中的浮点参数转换为更低位宽的定点数或整数，从而减少参数的位宽，降低模型的存储需求和计算复杂度。</a:t>
            </a:r>
            <a:endParaRPr lang="zh-CN" altLang="en-US"/>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b="0" i="0" u="none" strike="noStrike" dirty="0">
                <a:solidFill>
                  <a:srgbClr val="ECECEC"/>
                </a:solidFill>
                <a:effectLst/>
                <a:latin typeface="ui-sans-serif"/>
              </a:rPr>
              <a:t>“instance-aware”（</a:t>
            </a:r>
            <a:r>
              <a:rPr lang="zh-CN" altLang="en-US" b="0" i="0" u="none" strike="noStrike" dirty="0">
                <a:solidFill>
                  <a:srgbClr val="ECECEC"/>
                </a:solidFill>
                <a:effectLst/>
                <a:latin typeface="ui-sans-serif"/>
              </a:rPr>
              <a:t>实例感知）指的是在优化过程中考虑到具体实例（即模型在处理特定输入数据时）的特性，而不仅仅是全局或平均的特性。</a:t>
            </a:r>
            <a:br>
              <a:rPr lang="en-US" altLang="zh-CN" b="0" i="0" u="none" strike="noStrike" dirty="0">
                <a:solidFill>
                  <a:srgbClr val="ECECEC"/>
                </a:solidFill>
                <a:effectLst/>
                <a:latin typeface="ui-sans-serif"/>
              </a:rPr>
            </a:br>
            <a:r>
              <a:rPr lang="en-US" altLang="zh-CN" b="0" i="0" u="none" strike="noStrike" dirty="0">
                <a:solidFill>
                  <a:srgbClr val="ECECEC"/>
                </a:solidFill>
                <a:effectLst/>
                <a:latin typeface="ui-sans-serif"/>
              </a:rPr>
              <a:t>“</a:t>
            </a:r>
            <a:r>
              <a:rPr lang="zh-CN" altLang="en-US" b="0" i="0" u="none" strike="noStrike" dirty="0">
                <a:solidFill>
                  <a:srgbClr val="ECECEC"/>
                </a:solidFill>
                <a:effectLst/>
                <a:latin typeface="ui-sans-serif"/>
              </a:rPr>
              <a:t>全局或平均的特性</a:t>
            </a:r>
            <a:r>
              <a:rPr lang="en-US" altLang="zh-CN" b="0" i="0" u="none" strike="noStrike" dirty="0">
                <a:solidFill>
                  <a:srgbClr val="ECECEC"/>
                </a:solidFill>
                <a:effectLst/>
                <a:latin typeface="ui-sans-serif"/>
              </a:rPr>
              <a:t>”</a:t>
            </a:r>
            <a:r>
              <a:rPr lang="zh-CN" altLang="en-US" b="0" i="0" u="none" strike="noStrike" dirty="0">
                <a:solidFill>
                  <a:srgbClr val="ECECEC"/>
                </a:solidFill>
                <a:effectLst/>
                <a:latin typeface="ui-sans-serif"/>
              </a:rPr>
              <a:t>指的是在模型训练和优化过程中，基于整个训练数据集的总体统计特性或平均值来进行参数调整和优化，而不考虑具体的个别输入实例的特性。比如均值、方差、分布特性等</a:t>
            </a:r>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b="0" i="0" u="none" strike="noStrike" dirty="0">
                <a:solidFill>
                  <a:srgbClr val="111111"/>
                </a:solidFill>
                <a:effectLst/>
                <a:latin typeface="system-ui"/>
              </a:rPr>
              <a:t>Perplexity</a:t>
            </a:r>
            <a:r>
              <a:rPr lang="zh-CN" altLang="en-US" b="1" i="0" u="none" strike="noStrike" dirty="0">
                <a:solidFill>
                  <a:srgbClr val="111111"/>
                </a:solidFill>
                <a:effectLst/>
                <a:latin typeface="system-ui"/>
              </a:rPr>
              <a:t>困惑度</a:t>
            </a:r>
            <a:r>
              <a:rPr lang="zh-CN" altLang="en-US" b="0" i="0" u="none" strike="noStrike" dirty="0">
                <a:solidFill>
                  <a:srgbClr val="111111"/>
                </a:solidFill>
                <a:effectLst/>
                <a:latin typeface="system-ui"/>
              </a:rPr>
              <a:t>，是信息论中的一个概念，其可以用来衡量一个随机变量的不确定性，也可以用来衡量模型训练的好坏程度。</a:t>
            </a:r>
            <a:endParaRPr lang="en-US" altLang="zh-CN" b="0" i="0" u="none" strike="noStrike" dirty="0">
              <a:solidFill>
                <a:srgbClr val="111111"/>
              </a:solidFill>
              <a:effectLst/>
              <a:latin typeface="system-ui"/>
            </a:endParaRPr>
          </a:p>
          <a:p>
            <a:r>
              <a:rPr lang="zh-CN" altLang="en-US" b="0" i="0" u="none" strike="noStrike" dirty="0">
                <a:solidFill>
                  <a:srgbClr val="111111"/>
                </a:solidFill>
                <a:effectLst/>
                <a:latin typeface="system-ui"/>
              </a:rPr>
              <a:t> 通常情况下，一个随机变量的</a:t>
            </a:r>
            <a:r>
              <a:rPr lang="en-US" b="0" i="0" u="none" strike="noStrike" dirty="0">
                <a:solidFill>
                  <a:srgbClr val="111111"/>
                </a:solidFill>
                <a:effectLst/>
                <a:latin typeface="system-ui"/>
              </a:rPr>
              <a:t>Perplexity</a:t>
            </a:r>
            <a:r>
              <a:rPr lang="zh-CN" altLang="en-US" b="0" i="0" u="none" strike="noStrike" dirty="0">
                <a:solidFill>
                  <a:srgbClr val="111111"/>
                </a:solidFill>
                <a:effectLst/>
                <a:latin typeface="system-ui"/>
              </a:rPr>
              <a:t>数值越高，代表其不确定性也越高；</a:t>
            </a:r>
            <a:endParaRPr lang="en-US" altLang="zh-CN" b="0" i="0" u="none" strike="noStrike" dirty="0">
              <a:solidFill>
                <a:srgbClr val="111111"/>
              </a:solidFill>
              <a:effectLst/>
              <a:latin typeface="system-ui"/>
            </a:endParaRPr>
          </a:p>
          <a:p>
            <a:r>
              <a:rPr lang="zh-CN" altLang="en-US" b="0" i="0" u="none" strike="noStrike" dirty="0">
                <a:solidFill>
                  <a:srgbClr val="111111"/>
                </a:solidFill>
                <a:effectLst/>
                <a:latin typeface="system-ui"/>
              </a:rPr>
              <a:t>一个模型推理时的</a:t>
            </a:r>
            <a:r>
              <a:rPr lang="en-US" b="0" i="0" u="none" strike="noStrike" dirty="0">
                <a:solidFill>
                  <a:srgbClr val="111111"/>
                </a:solidFill>
                <a:effectLst/>
                <a:latin typeface="system-ui"/>
              </a:rPr>
              <a:t>Perplexity</a:t>
            </a:r>
            <a:r>
              <a:rPr lang="zh-CN" altLang="en-US" b="0" i="0" u="none" strike="noStrike" dirty="0">
                <a:solidFill>
                  <a:srgbClr val="111111"/>
                </a:solidFill>
                <a:effectLst/>
                <a:latin typeface="system-ui"/>
              </a:rPr>
              <a:t>数值越高，代表模型表现越差，反之亦然。</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AB849B-8AA4-462E-90D4-30B99F7942E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926DA1B-1716-48F7-B377-487684ACE43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A1AEB9-FE7E-41DF-9470-02B669FE5ED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926DA1B-1716-48F7-B377-487684ACE43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A1AEB9-FE7E-41DF-9470-02B669FE5ED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926DA1B-1716-48F7-B377-487684ACE43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A1AEB9-FE7E-41DF-9470-02B669FE5ED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926DA1B-1716-48F7-B377-487684ACE43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A1AEB9-FE7E-41DF-9470-02B669FE5ED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926DA1B-1716-48F7-B377-487684ACE43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A1AEB9-FE7E-41DF-9470-02B669FE5ED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926DA1B-1716-48F7-B377-487684ACE43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A1AEB9-FE7E-41DF-9470-02B669FE5ED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926DA1B-1716-48F7-B377-487684ACE43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4A1AEB9-FE7E-41DF-9470-02B669FE5ED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926DA1B-1716-48F7-B377-487684ACE4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4A1AEB9-FE7E-41DF-9470-02B669FE5ED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926DA1B-1716-48F7-B377-487684ACE43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4A1AEB9-FE7E-41DF-9470-02B669FE5ED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926DA1B-1716-48F7-B377-487684ACE43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A1AEB9-FE7E-41DF-9470-02B669FE5ED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926DA1B-1716-48F7-B377-487684ACE43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A1AEB9-FE7E-41DF-9470-02B669FE5ED2}"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6DD"/>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26DA1B-1716-48F7-B377-487684ACE43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A1AEB9-FE7E-41DF-9470-02B669FE5ED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1" Type="http://schemas.openxmlformats.org/officeDocument/2006/relationships/notesSlide" Target="../notesSlides/notesSlide2.xml"/><Relationship Id="rId10" Type="http://schemas.openxmlformats.org/officeDocument/2006/relationships/slideLayout" Target="../slideLayouts/slideLayout7.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形状 21"/>
          <p:cNvSpPr/>
          <p:nvPr/>
        </p:nvSpPr>
        <p:spPr>
          <a:xfrm>
            <a:off x="0" y="0"/>
            <a:ext cx="4052262" cy="3016345"/>
          </a:xfrm>
          <a:custGeom>
            <a:avLst/>
            <a:gdLst>
              <a:gd name="connsiteX0" fmla="*/ 0 w 4052262"/>
              <a:gd name="connsiteY0" fmla="*/ 0 h 3016345"/>
              <a:gd name="connsiteX1" fmla="*/ 4052262 w 4052262"/>
              <a:gd name="connsiteY1" fmla="*/ 0 h 3016345"/>
              <a:gd name="connsiteX2" fmla="*/ 3939818 w 4052262"/>
              <a:gd name="connsiteY2" fmla="*/ 42030 h 3016345"/>
              <a:gd name="connsiteX3" fmla="*/ 2418080 w 4052262"/>
              <a:gd name="connsiteY3" fmla="*/ 762001 h 3016345"/>
              <a:gd name="connsiteX4" fmla="*/ 1503680 w 4052262"/>
              <a:gd name="connsiteY4" fmla="*/ 1899921 h 3016345"/>
              <a:gd name="connsiteX5" fmla="*/ 77467 w 4052262"/>
              <a:gd name="connsiteY5" fmla="*/ 3016345 h 3016345"/>
              <a:gd name="connsiteX6" fmla="*/ 0 w 4052262"/>
              <a:gd name="connsiteY6" fmla="*/ 3015938 h 3016345"/>
              <a:gd name="connsiteX7" fmla="*/ 0 w 4052262"/>
              <a:gd name="connsiteY7" fmla="*/ 0 h 3016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52262" h="3016345">
                <a:moveTo>
                  <a:pt x="0" y="0"/>
                </a:moveTo>
                <a:lnTo>
                  <a:pt x="4052262" y="0"/>
                </a:lnTo>
                <a:lnTo>
                  <a:pt x="3939818" y="42030"/>
                </a:lnTo>
                <a:cubicBezTo>
                  <a:pt x="3347561" y="268447"/>
                  <a:pt x="2797810" y="501651"/>
                  <a:pt x="2418080" y="762001"/>
                </a:cubicBezTo>
                <a:cubicBezTo>
                  <a:pt x="1911773" y="1109134"/>
                  <a:pt x="1930400" y="1539241"/>
                  <a:pt x="1503680" y="1899921"/>
                </a:cubicBezTo>
                <a:cubicBezTo>
                  <a:pt x="1156970" y="2192974"/>
                  <a:pt x="472665" y="2961119"/>
                  <a:pt x="77467" y="3016345"/>
                </a:cubicBezTo>
                <a:lnTo>
                  <a:pt x="0" y="3015938"/>
                </a:lnTo>
                <a:lnTo>
                  <a:pt x="0" y="0"/>
                </a:lnTo>
                <a:close/>
              </a:path>
            </a:pathLst>
          </a:cu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形状 39"/>
          <p:cNvSpPr/>
          <p:nvPr/>
        </p:nvSpPr>
        <p:spPr>
          <a:xfrm>
            <a:off x="9993672" y="2964606"/>
            <a:ext cx="2198329" cy="3893394"/>
          </a:xfrm>
          <a:custGeom>
            <a:avLst/>
            <a:gdLst>
              <a:gd name="connsiteX0" fmla="*/ 2198329 w 2198329"/>
              <a:gd name="connsiteY0" fmla="*/ 0 h 3893394"/>
              <a:gd name="connsiteX1" fmla="*/ 2198329 w 2198329"/>
              <a:gd name="connsiteY1" fmla="*/ 3893394 h 3893394"/>
              <a:gd name="connsiteX2" fmla="*/ 0 w 2198329"/>
              <a:gd name="connsiteY2" fmla="*/ 3893394 h 3893394"/>
              <a:gd name="connsiteX3" fmla="*/ 35142 w 2198329"/>
              <a:gd name="connsiteY3" fmla="*/ 3797340 h 3893394"/>
              <a:gd name="connsiteX4" fmla="*/ 1060409 w 2198329"/>
              <a:gd name="connsiteY4" fmla="*/ 1830914 h 3893394"/>
              <a:gd name="connsiteX5" fmla="*/ 2183125 w 2198329"/>
              <a:gd name="connsiteY5" fmla="*/ 16110 h 3893394"/>
              <a:gd name="connsiteX6" fmla="*/ 2198329 w 2198329"/>
              <a:gd name="connsiteY6" fmla="*/ 0 h 3893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329" h="3893394">
                <a:moveTo>
                  <a:pt x="2198329" y="0"/>
                </a:moveTo>
                <a:lnTo>
                  <a:pt x="2198329" y="3893394"/>
                </a:lnTo>
                <a:lnTo>
                  <a:pt x="0" y="3893394"/>
                </a:lnTo>
                <a:lnTo>
                  <a:pt x="35142" y="3797340"/>
                </a:lnTo>
                <a:cubicBezTo>
                  <a:pt x="238825" y="3265353"/>
                  <a:pt x="678139" y="2429508"/>
                  <a:pt x="1060409" y="1830914"/>
                </a:cubicBezTo>
                <a:cubicBezTo>
                  <a:pt x="1360764" y="1360591"/>
                  <a:pt x="1823593" y="417252"/>
                  <a:pt x="2183125" y="16110"/>
                </a:cubicBezTo>
                <a:lnTo>
                  <a:pt x="2198329" y="0"/>
                </a:lnTo>
                <a:close/>
              </a:path>
            </a:pathLst>
          </a:custGeom>
          <a:solidFill>
            <a:srgbClr val="AE6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p:cNvSpPr/>
          <p:nvPr/>
        </p:nvSpPr>
        <p:spPr>
          <a:xfrm>
            <a:off x="2227226" y="6530831"/>
            <a:ext cx="7766446" cy="327169"/>
          </a:xfrm>
          <a:custGeom>
            <a:avLst/>
            <a:gdLst>
              <a:gd name="connsiteX0" fmla="*/ 2552410 w 7766446"/>
              <a:gd name="connsiteY0" fmla="*/ 217 h 327169"/>
              <a:gd name="connsiteX1" fmla="*/ 4402755 w 7766446"/>
              <a:gd name="connsiteY1" fmla="*/ 93489 h 327169"/>
              <a:gd name="connsiteX2" fmla="*/ 5784515 w 7766446"/>
              <a:gd name="connsiteY2" fmla="*/ 144289 h 327169"/>
              <a:gd name="connsiteX3" fmla="*/ 6861475 w 7766446"/>
              <a:gd name="connsiteY3" fmla="*/ 32529 h 327169"/>
              <a:gd name="connsiteX4" fmla="*/ 7636175 w 7766446"/>
              <a:gd name="connsiteY4" fmla="*/ 271289 h 327169"/>
              <a:gd name="connsiteX5" fmla="*/ 7766446 w 7766446"/>
              <a:gd name="connsiteY5" fmla="*/ 327169 h 327169"/>
              <a:gd name="connsiteX6" fmla="*/ 0 w 7766446"/>
              <a:gd name="connsiteY6" fmla="*/ 327169 h 327169"/>
              <a:gd name="connsiteX7" fmla="*/ 32753 w 7766446"/>
              <a:gd name="connsiteY7" fmla="*/ 318531 h 327169"/>
              <a:gd name="connsiteX8" fmla="*/ 2045635 w 7766446"/>
              <a:gd name="connsiteY8" fmla="*/ 12209 h 327169"/>
              <a:gd name="connsiteX9" fmla="*/ 2552410 w 7766446"/>
              <a:gd name="connsiteY9" fmla="*/ 217 h 327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66446" h="327169">
                <a:moveTo>
                  <a:pt x="2552410" y="217"/>
                </a:moveTo>
                <a:cubicBezTo>
                  <a:pt x="3360905" y="5178"/>
                  <a:pt x="4402755" y="93489"/>
                  <a:pt x="4402755" y="93489"/>
                </a:cubicBezTo>
                <a:cubicBezTo>
                  <a:pt x="5025902" y="115502"/>
                  <a:pt x="5374728" y="154449"/>
                  <a:pt x="5784515" y="144289"/>
                </a:cubicBezTo>
                <a:cubicBezTo>
                  <a:pt x="6194302" y="134129"/>
                  <a:pt x="6456768" y="-43671"/>
                  <a:pt x="6861475" y="32529"/>
                </a:cubicBezTo>
                <a:cubicBezTo>
                  <a:pt x="7063828" y="70629"/>
                  <a:pt x="7366512" y="163339"/>
                  <a:pt x="7636175" y="271289"/>
                </a:cubicBezTo>
                <a:lnTo>
                  <a:pt x="7766446" y="327169"/>
                </a:lnTo>
                <a:lnTo>
                  <a:pt x="0" y="327169"/>
                </a:lnTo>
                <a:lnTo>
                  <a:pt x="32753" y="318531"/>
                </a:lnTo>
                <a:cubicBezTo>
                  <a:pt x="557413" y="186940"/>
                  <a:pt x="1412752" y="54860"/>
                  <a:pt x="2045635" y="12209"/>
                </a:cubicBezTo>
                <a:cubicBezTo>
                  <a:pt x="2191685" y="2367"/>
                  <a:pt x="2365834" y="-927"/>
                  <a:pt x="2552410" y="217"/>
                </a:cubicBezTo>
                <a:close/>
              </a:path>
            </a:pathLst>
          </a:custGeom>
          <a:solidFill>
            <a:srgbClr val="D4B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1735101" y="2142148"/>
            <a:ext cx="10060568" cy="1014730"/>
          </a:xfrm>
          <a:prstGeom prst="rect">
            <a:avLst/>
          </a:prstGeom>
          <a:noFill/>
        </p:spPr>
        <p:txBody>
          <a:bodyPr wrap="square" rtlCol="0">
            <a:spAutoFit/>
          </a:bodyPr>
          <a:lstStyle/>
          <a:p>
            <a:r>
              <a:rPr lang="en-US" sz="6000" dirty="0">
                <a:ea typeface="+mn-lt"/>
                <a:cs typeface="+mn-lt"/>
              </a:rPr>
              <a:t>大语言模型（LLM）压缩</a:t>
            </a:r>
            <a:endParaRPr lang="en-US" sz="6000" dirty="0">
              <a:ea typeface="+mn-lt"/>
              <a:cs typeface="+mn-lt"/>
            </a:endParaRPr>
          </a:p>
        </p:txBody>
      </p:sp>
      <p:sp>
        <p:nvSpPr>
          <p:cNvPr id="52" name="矩形 51"/>
          <p:cNvSpPr/>
          <p:nvPr/>
        </p:nvSpPr>
        <p:spPr>
          <a:xfrm>
            <a:off x="1819910" y="3656965"/>
            <a:ext cx="6096000" cy="460375"/>
          </a:xfrm>
          <a:prstGeom prst="rect">
            <a:avLst/>
          </a:prstGeom>
        </p:spPr>
        <p:txBody>
          <a:bodyPr>
            <a:spAutoFit/>
          </a:bodyPr>
          <a:lstStyle/>
          <a:p>
            <a:r>
              <a:rPr lang="zh-CN" altLang="en-US" sz="2400" dirty="0">
                <a:ea typeface="+mn-lt"/>
                <a:cs typeface="Segoe UI Semilight" panose="020B0402040204020203" pitchFamily="34" charset="0"/>
              </a:rPr>
              <a:t>展示小组：第</a:t>
            </a:r>
            <a:r>
              <a:rPr lang="en-US" altLang="zh-CN" sz="2400" dirty="0">
                <a:ea typeface="+mn-lt"/>
                <a:cs typeface="Segoe UI Semilight" panose="020B0402040204020203" pitchFamily="34" charset="0"/>
              </a:rPr>
              <a:t>16</a:t>
            </a:r>
            <a:r>
              <a:rPr lang="zh-CN" altLang="en-US" sz="2400" dirty="0">
                <a:ea typeface="+mn-lt"/>
                <a:cs typeface="Segoe UI Semilight" panose="020B0402040204020203" pitchFamily="34" charset="0"/>
              </a:rPr>
              <a:t>组</a:t>
            </a:r>
            <a:endParaRPr lang="zh-CN" altLang="en-US" sz="2400" dirty="0">
              <a:ea typeface="+mn-lt"/>
              <a:cs typeface="Segoe UI Semilight" panose="020B0402040204020203"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9265" y="240254"/>
            <a:ext cx="4752975" cy="398780"/>
            <a:chOff x="182880" y="38959"/>
            <a:chExt cx="4752975" cy="398780"/>
          </a:xfrm>
        </p:grpSpPr>
        <p:sp>
          <p:nvSpPr>
            <p:cNvPr id="5" name="文本框 4"/>
            <p:cNvSpPr txBox="1"/>
            <p:nvPr>
              <p:custDataLst>
                <p:tags r:id="rId1"/>
              </p:custDataLst>
            </p:nvPr>
          </p:nvSpPr>
          <p:spPr>
            <a:xfrm>
              <a:off x="357505" y="38959"/>
              <a:ext cx="4578350" cy="398780"/>
            </a:xfrm>
            <a:prstGeom prst="rect">
              <a:avLst/>
            </a:prstGeom>
            <a:noFill/>
          </p:spPr>
          <p:txBody>
            <a:bodyPr wrap="square" rtlCol="0">
              <a:spAutoFit/>
            </a:bodyPr>
            <a:lstStyle/>
            <a:p>
              <a:r>
                <a:rPr lang="zh-CN" altLang="en-US" sz="2000" b="1" dirty="0">
                  <a:solidFill>
                    <a:srgbClr val="2E3F55"/>
                  </a:solidFill>
                  <a:latin typeface="Times New Roman" panose="02020603050405020304" pitchFamily="18" charset="0"/>
                  <a:cs typeface="Times New Roman" panose="02020603050405020304" pitchFamily="18" charset="0"/>
                </a:rPr>
                <a:t>缺陷与未来发展</a:t>
              </a:r>
              <a:endParaRPr lang="zh-CN" altLang="en-US" sz="2000" b="1" dirty="0">
                <a:solidFill>
                  <a:srgbClr val="2E3F55"/>
                </a:solidFill>
                <a:latin typeface="Times New Roman" panose="02020603050405020304" pitchFamily="18" charset="0"/>
                <a:cs typeface="Times New Roman" panose="02020603050405020304" pitchFamily="18" charset="0"/>
              </a:endParaRPr>
            </a:p>
          </p:txBody>
        </p:sp>
        <p:sp>
          <p:nvSpPr>
            <p:cNvPr id="6" name="椭圆 5"/>
            <p:cNvSpPr/>
            <p:nvPr>
              <p:custDataLst>
                <p:tags r:id="rId2"/>
              </p:custDataLst>
            </p:nvPr>
          </p:nvSpPr>
          <p:spPr>
            <a:xfrm>
              <a:off x="182880" y="151417"/>
              <a:ext cx="174520" cy="174520"/>
            </a:xfrm>
            <a:prstGeom prst="ellipse">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任意多边形: 形状 38"/>
          <p:cNvSpPr/>
          <p:nvPr>
            <p:custDataLst>
              <p:tags r:id="rId3"/>
            </p:custDataLst>
          </p:nvPr>
        </p:nvSpPr>
        <p:spPr>
          <a:xfrm>
            <a:off x="2227226" y="6530831"/>
            <a:ext cx="7766446" cy="327169"/>
          </a:xfrm>
          <a:custGeom>
            <a:avLst/>
            <a:gdLst>
              <a:gd name="connsiteX0" fmla="*/ 2552410 w 7766446"/>
              <a:gd name="connsiteY0" fmla="*/ 217 h 327169"/>
              <a:gd name="connsiteX1" fmla="*/ 4402755 w 7766446"/>
              <a:gd name="connsiteY1" fmla="*/ 93489 h 327169"/>
              <a:gd name="connsiteX2" fmla="*/ 5784515 w 7766446"/>
              <a:gd name="connsiteY2" fmla="*/ 144289 h 327169"/>
              <a:gd name="connsiteX3" fmla="*/ 6861475 w 7766446"/>
              <a:gd name="connsiteY3" fmla="*/ 32529 h 327169"/>
              <a:gd name="connsiteX4" fmla="*/ 7636175 w 7766446"/>
              <a:gd name="connsiteY4" fmla="*/ 271289 h 327169"/>
              <a:gd name="connsiteX5" fmla="*/ 7766446 w 7766446"/>
              <a:gd name="connsiteY5" fmla="*/ 327169 h 327169"/>
              <a:gd name="connsiteX6" fmla="*/ 0 w 7766446"/>
              <a:gd name="connsiteY6" fmla="*/ 327169 h 327169"/>
              <a:gd name="connsiteX7" fmla="*/ 32753 w 7766446"/>
              <a:gd name="connsiteY7" fmla="*/ 318531 h 327169"/>
              <a:gd name="connsiteX8" fmla="*/ 2045635 w 7766446"/>
              <a:gd name="connsiteY8" fmla="*/ 12209 h 327169"/>
              <a:gd name="connsiteX9" fmla="*/ 2552410 w 7766446"/>
              <a:gd name="connsiteY9" fmla="*/ 217 h 327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66446" h="327169">
                <a:moveTo>
                  <a:pt x="2552410" y="217"/>
                </a:moveTo>
                <a:cubicBezTo>
                  <a:pt x="3360905" y="5178"/>
                  <a:pt x="4402755" y="93489"/>
                  <a:pt x="4402755" y="93489"/>
                </a:cubicBezTo>
                <a:cubicBezTo>
                  <a:pt x="5025902" y="115502"/>
                  <a:pt x="5374728" y="154449"/>
                  <a:pt x="5784515" y="144289"/>
                </a:cubicBezTo>
                <a:cubicBezTo>
                  <a:pt x="6194302" y="134129"/>
                  <a:pt x="6456768" y="-43671"/>
                  <a:pt x="6861475" y="32529"/>
                </a:cubicBezTo>
                <a:cubicBezTo>
                  <a:pt x="7063828" y="70629"/>
                  <a:pt x="7366512" y="163339"/>
                  <a:pt x="7636175" y="271289"/>
                </a:cubicBezTo>
                <a:lnTo>
                  <a:pt x="7766446" y="327169"/>
                </a:lnTo>
                <a:lnTo>
                  <a:pt x="0" y="327169"/>
                </a:lnTo>
                <a:lnTo>
                  <a:pt x="32753" y="318531"/>
                </a:lnTo>
                <a:cubicBezTo>
                  <a:pt x="557413" y="186940"/>
                  <a:pt x="1412752" y="54860"/>
                  <a:pt x="2045635" y="12209"/>
                </a:cubicBezTo>
                <a:cubicBezTo>
                  <a:pt x="2191685" y="2367"/>
                  <a:pt x="2365834" y="-927"/>
                  <a:pt x="2552410" y="217"/>
                </a:cubicBezTo>
                <a:close/>
              </a:path>
            </a:pathLst>
          </a:custGeom>
          <a:solidFill>
            <a:srgbClr val="D4B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10662834" y="3378631"/>
            <a:ext cx="184731" cy="369332"/>
          </a:xfrm>
          <a:prstGeom prst="rect">
            <a:avLst/>
          </a:prstGeom>
          <a:noFill/>
        </p:spPr>
        <p:txBody>
          <a:bodyPr wrap="none" rtlCol="0">
            <a:spAutoFit/>
          </a:bodyPr>
          <a:lstStyle/>
          <a:p>
            <a:endParaRPr lang="en-US" dirty="0"/>
          </a:p>
        </p:txBody>
      </p:sp>
      <p:sp>
        <p:nvSpPr>
          <p:cNvPr id="11" name="文本框 10"/>
          <p:cNvSpPr txBox="1"/>
          <p:nvPr/>
        </p:nvSpPr>
        <p:spPr>
          <a:xfrm>
            <a:off x="1370013" y="892175"/>
            <a:ext cx="9451975" cy="1892121"/>
          </a:xfrm>
          <a:prstGeom prst="rect">
            <a:avLst/>
          </a:prstGeom>
          <a:noFill/>
        </p:spPr>
        <p:txBody>
          <a:bodyPr wrap="square" rtlCol="0">
            <a:spAutoFit/>
          </a:bodyPr>
          <a:lstStyle/>
          <a:p>
            <a:pPr>
              <a:lnSpc>
                <a:spcPct val="150000"/>
              </a:lnSpc>
            </a:pPr>
            <a:r>
              <a:rPr lang="en-US" altLang="zh-CN" sz="2000" dirty="0"/>
              <a:t>       </a:t>
            </a:r>
            <a:r>
              <a:rPr lang="zh-CN" altLang="en-US" sz="2000" dirty="0"/>
              <a:t>对大语言模型压缩技术的研究仍处于起步阶段。目前来说，经低成本算法压缩的</a:t>
            </a:r>
            <a:r>
              <a:rPr lang="en-US" altLang="zh-CN" sz="2000" dirty="0"/>
              <a:t>LLM</a:t>
            </a:r>
            <a:r>
              <a:rPr lang="zh-CN" altLang="en-US" sz="2000" dirty="0"/>
              <a:t>在性能上与未压缩的对比模型存在显著的性能差距，而高成本算法计算开销过大，难以用于参数超过数十亿的大模型。目前来说，压缩算法的性能提升潜力仍非常大。</a:t>
            </a:r>
            <a:endParaRPr lang="zh-CN" altLang="en-US" sz="2000" dirty="0"/>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6210" y="3168181"/>
            <a:ext cx="3885986" cy="2937084"/>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3225" y="3040606"/>
            <a:ext cx="4578350" cy="3160332"/>
          </a:xfrm>
          <a:prstGeom prst="rect">
            <a:avLst/>
          </a:prstGeom>
        </p:spPr>
      </p:pic>
      <p:sp>
        <p:nvSpPr>
          <p:cNvPr id="10" name="文本框 9"/>
          <p:cNvSpPr txBox="1"/>
          <p:nvPr/>
        </p:nvSpPr>
        <p:spPr>
          <a:xfrm>
            <a:off x="1370013" y="5667115"/>
            <a:ext cx="9451975" cy="507127"/>
          </a:xfrm>
          <a:prstGeom prst="rect">
            <a:avLst/>
          </a:prstGeom>
          <a:noFill/>
        </p:spPr>
        <p:txBody>
          <a:bodyPr wrap="square" rtlCol="0">
            <a:spAutoFit/>
          </a:bodyPr>
          <a:lstStyle/>
          <a:p>
            <a:pPr>
              <a:lnSpc>
                <a:spcPct val="150000"/>
              </a:lnSpc>
            </a:pPr>
            <a:r>
              <a:rPr lang="en-US" altLang="zh-CN" sz="2000" dirty="0"/>
              <a:t>       </a:t>
            </a:r>
            <a:endParaRPr lang="zh-CN" altLang="en-US" sz="20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9265" y="240254"/>
            <a:ext cx="4752975" cy="398780"/>
            <a:chOff x="182880" y="38959"/>
            <a:chExt cx="4752975" cy="398780"/>
          </a:xfrm>
        </p:grpSpPr>
        <p:sp>
          <p:nvSpPr>
            <p:cNvPr id="5" name="文本框 4"/>
            <p:cNvSpPr txBox="1"/>
            <p:nvPr>
              <p:custDataLst>
                <p:tags r:id="rId1"/>
              </p:custDataLst>
            </p:nvPr>
          </p:nvSpPr>
          <p:spPr>
            <a:xfrm>
              <a:off x="357505" y="38959"/>
              <a:ext cx="4578350" cy="398780"/>
            </a:xfrm>
            <a:prstGeom prst="rect">
              <a:avLst/>
            </a:prstGeom>
            <a:noFill/>
          </p:spPr>
          <p:txBody>
            <a:bodyPr wrap="square" rtlCol="0">
              <a:spAutoFit/>
            </a:bodyPr>
            <a:lstStyle/>
            <a:p>
              <a:r>
                <a:rPr lang="zh-CN" altLang="en-US" sz="2000" b="1" dirty="0">
                  <a:solidFill>
                    <a:srgbClr val="2E3F55"/>
                  </a:solidFill>
                  <a:latin typeface="Times New Roman" panose="02020603050405020304" pitchFamily="18" charset="0"/>
                  <a:cs typeface="Times New Roman" panose="02020603050405020304" pitchFamily="18" charset="0"/>
                </a:rPr>
                <a:t>缺陷与未来发展</a:t>
              </a:r>
              <a:endParaRPr lang="zh-CN" altLang="en-US" sz="2000" b="1" dirty="0">
                <a:solidFill>
                  <a:srgbClr val="2E3F55"/>
                </a:solidFill>
                <a:latin typeface="Times New Roman" panose="02020603050405020304" pitchFamily="18" charset="0"/>
                <a:cs typeface="Times New Roman" panose="02020603050405020304" pitchFamily="18" charset="0"/>
              </a:endParaRPr>
            </a:p>
          </p:txBody>
        </p:sp>
        <p:sp>
          <p:nvSpPr>
            <p:cNvPr id="6" name="椭圆 5"/>
            <p:cNvSpPr/>
            <p:nvPr>
              <p:custDataLst>
                <p:tags r:id="rId2"/>
              </p:custDataLst>
            </p:nvPr>
          </p:nvSpPr>
          <p:spPr>
            <a:xfrm>
              <a:off x="182880" y="151417"/>
              <a:ext cx="174520" cy="174520"/>
            </a:xfrm>
            <a:prstGeom prst="ellipse">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任意多边形: 形状 38"/>
          <p:cNvSpPr/>
          <p:nvPr>
            <p:custDataLst>
              <p:tags r:id="rId3"/>
            </p:custDataLst>
          </p:nvPr>
        </p:nvSpPr>
        <p:spPr>
          <a:xfrm>
            <a:off x="2227226" y="6530831"/>
            <a:ext cx="7766446" cy="327169"/>
          </a:xfrm>
          <a:custGeom>
            <a:avLst/>
            <a:gdLst>
              <a:gd name="connsiteX0" fmla="*/ 2552410 w 7766446"/>
              <a:gd name="connsiteY0" fmla="*/ 217 h 327169"/>
              <a:gd name="connsiteX1" fmla="*/ 4402755 w 7766446"/>
              <a:gd name="connsiteY1" fmla="*/ 93489 h 327169"/>
              <a:gd name="connsiteX2" fmla="*/ 5784515 w 7766446"/>
              <a:gd name="connsiteY2" fmla="*/ 144289 h 327169"/>
              <a:gd name="connsiteX3" fmla="*/ 6861475 w 7766446"/>
              <a:gd name="connsiteY3" fmla="*/ 32529 h 327169"/>
              <a:gd name="connsiteX4" fmla="*/ 7636175 w 7766446"/>
              <a:gd name="connsiteY4" fmla="*/ 271289 h 327169"/>
              <a:gd name="connsiteX5" fmla="*/ 7766446 w 7766446"/>
              <a:gd name="connsiteY5" fmla="*/ 327169 h 327169"/>
              <a:gd name="connsiteX6" fmla="*/ 0 w 7766446"/>
              <a:gd name="connsiteY6" fmla="*/ 327169 h 327169"/>
              <a:gd name="connsiteX7" fmla="*/ 32753 w 7766446"/>
              <a:gd name="connsiteY7" fmla="*/ 318531 h 327169"/>
              <a:gd name="connsiteX8" fmla="*/ 2045635 w 7766446"/>
              <a:gd name="connsiteY8" fmla="*/ 12209 h 327169"/>
              <a:gd name="connsiteX9" fmla="*/ 2552410 w 7766446"/>
              <a:gd name="connsiteY9" fmla="*/ 217 h 327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66446" h="327169">
                <a:moveTo>
                  <a:pt x="2552410" y="217"/>
                </a:moveTo>
                <a:cubicBezTo>
                  <a:pt x="3360905" y="5178"/>
                  <a:pt x="4402755" y="93489"/>
                  <a:pt x="4402755" y="93489"/>
                </a:cubicBezTo>
                <a:cubicBezTo>
                  <a:pt x="5025902" y="115502"/>
                  <a:pt x="5374728" y="154449"/>
                  <a:pt x="5784515" y="144289"/>
                </a:cubicBezTo>
                <a:cubicBezTo>
                  <a:pt x="6194302" y="134129"/>
                  <a:pt x="6456768" y="-43671"/>
                  <a:pt x="6861475" y="32529"/>
                </a:cubicBezTo>
                <a:cubicBezTo>
                  <a:pt x="7063828" y="70629"/>
                  <a:pt x="7366512" y="163339"/>
                  <a:pt x="7636175" y="271289"/>
                </a:cubicBezTo>
                <a:lnTo>
                  <a:pt x="7766446" y="327169"/>
                </a:lnTo>
                <a:lnTo>
                  <a:pt x="0" y="327169"/>
                </a:lnTo>
                <a:lnTo>
                  <a:pt x="32753" y="318531"/>
                </a:lnTo>
                <a:cubicBezTo>
                  <a:pt x="557413" y="186940"/>
                  <a:pt x="1412752" y="54860"/>
                  <a:pt x="2045635" y="12209"/>
                </a:cubicBezTo>
                <a:cubicBezTo>
                  <a:pt x="2191685" y="2367"/>
                  <a:pt x="2365834" y="-927"/>
                  <a:pt x="2552410" y="217"/>
                </a:cubicBezTo>
                <a:close/>
              </a:path>
            </a:pathLst>
          </a:custGeom>
          <a:solidFill>
            <a:srgbClr val="D4B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10662834" y="3378631"/>
            <a:ext cx="184731" cy="369332"/>
          </a:xfrm>
          <a:prstGeom prst="rect">
            <a:avLst/>
          </a:prstGeom>
          <a:noFill/>
        </p:spPr>
        <p:txBody>
          <a:bodyPr wrap="none" rtlCol="0">
            <a:spAutoFit/>
          </a:bodyPr>
          <a:lstStyle/>
          <a:p>
            <a:endParaRPr lang="en-US" dirty="0"/>
          </a:p>
        </p:txBody>
      </p:sp>
      <p:sp>
        <p:nvSpPr>
          <p:cNvPr id="11" name="文本框 10"/>
          <p:cNvSpPr txBox="1"/>
          <p:nvPr/>
        </p:nvSpPr>
        <p:spPr>
          <a:xfrm>
            <a:off x="979805" y="892175"/>
            <a:ext cx="9451975" cy="1892121"/>
          </a:xfrm>
          <a:prstGeom prst="rect">
            <a:avLst/>
          </a:prstGeom>
          <a:noFill/>
        </p:spPr>
        <p:txBody>
          <a:bodyPr wrap="square" rtlCol="0">
            <a:spAutoFit/>
          </a:bodyPr>
          <a:lstStyle/>
          <a:p>
            <a:pPr>
              <a:lnSpc>
                <a:spcPct val="150000"/>
              </a:lnSpc>
            </a:pPr>
            <a:r>
              <a:rPr lang="en-US" altLang="zh-CN" sz="2000" dirty="0"/>
              <a:t>       </a:t>
            </a:r>
            <a:r>
              <a:rPr lang="zh-CN" altLang="en-US" sz="2000" dirty="0"/>
              <a:t>早期的研究对应用于预训练语言模型（</a:t>
            </a:r>
            <a:r>
              <a:rPr lang="en-US" altLang="zh-CN" sz="2000" dirty="0"/>
              <a:t>PLM</a:t>
            </a:r>
            <a:r>
              <a:rPr lang="zh-CN" altLang="en-US" sz="2000" dirty="0"/>
              <a:t>）的压缩技术的可解释性提出了重大担忧。值得注意的是，这些相同的挑战也扩展到了大语言模型的压缩。采用可解释的压缩方法不仅能解决可解释性问题，也能简化压缩模型的评估过程。这也能反过来提高模型在生产阶段中的可靠性和可预测性。</a:t>
            </a:r>
            <a:endParaRPr lang="zh-CN" altLang="en-US" sz="2000" dirty="0"/>
          </a:p>
        </p:txBody>
      </p:sp>
      <p:sp>
        <p:nvSpPr>
          <p:cNvPr id="2" name="文本框 1"/>
          <p:cNvSpPr txBox="1"/>
          <p:nvPr/>
        </p:nvSpPr>
        <p:spPr>
          <a:xfrm>
            <a:off x="979804" y="3883025"/>
            <a:ext cx="9451975" cy="1892121"/>
          </a:xfrm>
          <a:prstGeom prst="rect">
            <a:avLst/>
          </a:prstGeom>
          <a:noFill/>
        </p:spPr>
        <p:txBody>
          <a:bodyPr wrap="square" rtlCol="0">
            <a:spAutoFit/>
          </a:bodyPr>
          <a:lstStyle/>
          <a:p>
            <a:pPr>
              <a:lnSpc>
                <a:spcPct val="150000"/>
              </a:lnSpc>
            </a:pPr>
            <a:r>
              <a:rPr lang="en-US" altLang="zh-CN" sz="2000" dirty="0"/>
              <a:t>       </a:t>
            </a:r>
            <a:r>
              <a:rPr lang="zh-CN" altLang="en-US" sz="2000" dirty="0"/>
              <a:t>目前，硬件约束下的大模型压缩算法对于性能表现和模型规模的平衡缺乏理论研究和实践经验，未来的大模型压缩研究应进行全面的分析，深入理解性能与规模的关系。这能够帮助我们开发更加适合硬件限制和特定模型的压缩方法以迎合各种需求。</a:t>
            </a:r>
            <a:endParaRPr lang="zh-CN" altLang="en-US" sz="20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形状 21"/>
          <p:cNvSpPr/>
          <p:nvPr/>
        </p:nvSpPr>
        <p:spPr>
          <a:xfrm>
            <a:off x="0" y="0"/>
            <a:ext cx="4052262" cy="3016345"/>
          </a:xfrm>
          <a:custGeom>
            <a:avLst/>
            <a:gdLst>
              <a:gd name="connsiteX0" fmla="*/ 0 w 4052262"/>
              <a:gd name="connsiteY0" fmla="*/ 0 h 3016345"/>
              <a:gd name="connsiteX1" fmla="*/ 4052262 w 4052262"/>
              <a:gd name="connsiteY1" fmla="*/ 0 h 3016345"/>
              <a:gd name="connsiteX2" fmla="*/ 3939818 w 4052262"/>
              <a:gd name="connsiteY2" fmla="*/ 42030 h 3016345"/>
              <a:gd name="connsiteX3" fmla="*/ 2418080 w 4052262"/>
              <a:gd name="connsiteY3" fmla="*/ 762001 h 3016345"/>
              <a:gd name="connsiteX4" fmla="*/ 1503680 w 4052262"/>
              <a:gd name="connsiteY4" fmla="*/ 1899921 h 3016345"/>
              <a:gd name="connsiteX5" fmla="*/ 77467 w 4052262"/>
              <a:gd name="connsiteY5" fmla="*/ 3016345 h 3016345"/>
              <a:gd name="connsiteX6" fmla="*/ 0 w 4052262"/>
              <a:gd name="connsiteY6" fmla="*/ 3015938 h 3016345"/>
              <a:gd name="connsiteX7" fmla="*/ 0 w 4052262"/>
              <a:gd name="connsiteY7" fmla="*/ 0 h 3016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52262" h="3016345">
                <a:moveTo>
                  <a:pt x="0" y="0"/>
                </a:moveTo>
                <a:lnTo>
                  <a:pt x="4052262" y="0"/>
                </a:lnTo>
                <a:lnTo>
                  <a:pt x="3939818" y="42030"/>
                </a:lnTo>
                <a:cubicBezTo>
                  <a:pt x="3347561" y="268447"/>
                  <a:pt x="2797810" y="501651"/>
                  <a:pt x="2418080" y="762001"/>
                </a:cubicBezTo>
                <a:cubicBezTo>
                  <a:pt x="1911773" y="1109134"/>
                  <a:pt x="1930400" y="1539241"/>
                  <a:pt x="1503680" y="1899921"/>
                </a:cubicBezTo>
                <a:cubicBezTo>
                  <a:pt x="1156970" y="2192974"/>
                  <a:pt x="472665" y="2961119"/>
                  <a:pt x="77467" y="3016345"/>
                </a:cubicBezTo>
                <a:lnTo>
                  <a:pt x="0" y="3015938"/>
                </a:lnTo>
                <a:lnTo>
                  <a:pt x="0" y="0"/>
                </a:lnTo>
                <a:close/>
              </a:path>
            </a:pathLst>
          </a:cu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形状 39"/>
          <p:cNvSpPr/>
          <p:nvPr/>
        </p:nvSpPr>
        <p:spPr>
          <a:xfrm>
            <a:off x="9993672" y="2964606"/>
            <a:ext cx="2198329" cy="3893394"/>
          </a:xfrm>
          <a:custGeom>
            <a:avLst/>
            <a:gdLst>
              <a:gd name="connsiteX0" fmla="*/ 2198329 w 2198329"/>
              <a:gd name="connsiteY0" fmla="*/ 0 h 3893394"/>
              <a:gd name="connsiteX1" fmla="*/ 2198329 w 2198329"/>
              <a:gd name="connsiteY1" fmla="*/ 3893394 h 3893394"/>
              <a:gd name="connsiteX2" fmla="*/ 0 w 2198329"/>
              <a:gd name="connsiteY2" fmla="*/ 3893394 h 3893394"/>
              <a:gd name="connsiteX3" fmla="*/ 35142 w 2198329"/>
              <a:gd name="connsiteY3" fmla="*/ 3797340 h 3893394"/>
              <a:gd name="connsiteX4" fmla="*/ 1060409 w 2198329"/>
              <a:gd name="connsiteY4" fmla="*/ 1830914 h 3893394"/>
              <a:gd name="connsiteX5" fmla="*/ 2183125 w 2198329"/>
              <a:gd name="connsiteY5" fmla="*/ 16110 h 3893394"/>
              <a:gd name="connsiteX6" fmla="*/ 2198329 w 2198329"/>
              <a:gd name="connsiteY6" fmla="*/ 0 h 3893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329" h="3893394">
                <a:moveTo>
                  <a:pt x="2198329" y="0"/>
                </a:moveTo>
                <a:lnTo>
                  <a:pt x="2198329" y="3893394"/>
                </a:lnTo>
                <a:lnTo>
                  <a:pt x="0" y="3893394"/>
                </a:lnTo>
                <a:lnTo>
                  <a:pt x="35142" y="3797340"/>
                </a:lnTo>
                <a:cubicBezTo>
                  <a:pt x="238825" y="3265353"/>
                  <a:pt x="678139" y="2429508"/>
                  <a:pt x="1060409" y="1830914"/>
                </a:cubicBezTo>
                <a:cubicBezTo>
                  <a:pt x="1360764" y="1360591"/>
                  <a:pt x="1823593" y="417252"/>
                  <a:pt x="2183125" y="16110"/>
                </a:cubicBezTo>
                <a:lnTo>
                  <a:pt x="2198329" y="0"/>
                </a:lnTo>
                <a:close/>
              </a:path>
            </a:pathLst>
          </a:custGeom>
          <a:solidFill>
            <a:srgbClr val="AE6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p:cNvSpPr/>
          <p:nvPr/>
        </p:nvSpPr>
        <p:spPr>
          <a:xfrm>
            <a:off x="2227226" y="6530831"/>
            <a:ext cx="7766446" cy="327169"/>
          </a:xfrm>
          <a:custGeom>
            <a:avLst/>
            <a:gdLst>
              <a:gd name="connsiteX0" fmla="*/ 2552410 w 7766446"/>
              <a:gd name="connsiteY0" fmla="*/ 217 h 327169"/>
              <a:gd name="connsiteX1" fmla="*/ 4402755 w 7766446"/>
              <a:gd name="connsiteY1" fmla="*/ 93489 h 327169"/>
              <a:gd name="connsiteX2" fmla="*/ 5784515 w 7766446"/>
              <a:gd name="connsiteY2" fmla="*/ 144289 h 327169"/>
              <a:gd name="connsiteX3" fmla="*/ 6861475 w 7766446"/>
              <a:gd name="connsiteY3" fmla="*/ 32529 h 327169"/>
              <a:gd name="connsiteX4" fmla="*/ 7636175 w 7766446"/>
              <a:gd name="connsiteY4" fmla="*/ 271289 h 327169"/>
              <a:gd name="connsiteX5" fmla="*/ 7766446 w 7766446"/>
              <a:gd name="connsiteY5" fmla="*/ 327169 h 327169"/>
              <a:gd name="connsiteX6" fmla="*/ 0 w 7766446"/>
              <a:gd name="connsiteY6" fmla="*/ 327169 h 327169"/>
              <a:gd name="connsiteX7" fmla="*/ 32753 w 7766446"/>
              <a:gd name="connsiteY7" fmla="*/ 318531 h 327169"/>
              <a:gd name="connsiteX8" fmla="*/ 2045635 w 7766446"/>
              <a:gd name="connsiteY8" fmla="*/ 12209 h 327169"/>
              <a:gd name="connsiteX9" fmla="*/ 2552410 w 7766446"/>
              <a:gd name="connsiteY9" fmla="*/ 217 h 327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66446" h="327169">
                <a:moveTo>
                  <a:pt x="2552410" y="217"/>
                </a:moveTo>
                <a:cubicBezTo>
                  <a:pt x="3360905" y="5178"/>
                  <a:pt x="4402755" y="93489"/>
                  <a:pt x="4402755" y="93489"/>
                </a:cubicBezTo>
                <a:cubicBezTo>
                  <a:pt x="5025902" y="115502"/>
                  <a:pt x="5374728" y="154449"/>
                  <a:pt x="5784515" y="144289"/>
                </a:cubicBezTo>
                <a:cubicBezTo>
                  <a:pt x="6194302" y="134129"/>
                  <a:pt x="6456768" y="-43671"/>
                  <a:pt x="6861475" y="32529"/>
                </a:cubicBezTo>
                <a:cubicBezTo>
                  <a:pt x="7063828" y="70629"/>
                  <a:pt x="7366512" y="163339"/>
                  <a:pt x="7636175" y="271289"/>
                </a:cubicBezTo>
                <a:lnTo>
                  <a:pt x="7766446" y="327169"/>
                </a:lnTo>
                <a:lnTo>
                  <a:pt x="0" y="327169"/>
                </a:lnTo>
                <a:lnTo>
                  <a:pt x="32753" y="318531"/>
                </a:lnTo>
                <a:cubicBezTo>
                  <a:pt x="557413" y="186940"/>
                  <a:pt x="1412752" y="54860"/>
                  <a:pt x="2045635" y="12209"/>
                </a:cubicBezTo>
                <a:cubicBezTo>
                  <a:pt x="2191685" y="2367"/>
                  <a:pt x="2365834" y="-927"/>
                  <a:pt x="2552410" y="217"/>
                </a:cubicBezTo>
                <a:close/>
              </a:path>
            </a:pathLst>
          </a:custGeom>
          <a:solidFill>
            <a:srgbClr val="D4B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2633627" y="1764958"/>
            <a:ext cx="10060568" cy="1200329"/>
          </a:xfrm>
          <a:prstGeom prst="rect">
            <a:avLst/>
          </a:prstGeom>
          <a:noFill/>
        </p:spPr>
        <p:txBody>
          <a:bodyPr wrap="square" rtlCol="0">
            <a:spAutoFit/>
          </a:bodyPr>
          <a:lstStyle/>
          <a:p>
            <a:r>
              <a:rPr lang="en-US" altLang="zh-CN" sz="7200" b="1" dirty="0">
                <a:latin typeface="Times New Roman" panose="02020603050405020304" pitchFamily="18" charset="0"/>
                <a:cs typeface="Times New Roman" panose="02020603050405020304" pitchFamily="18" charset="0"/>
              </a:rPr>
              <a:t>THANKS </a:t>
            </a:r>
            <a:r>
              <a:rPr lang="en-US" altLang="zh-CN" sz="5400" dirty="0">
                <a:latin typeface="Segoe UI Semilight" panose="020B0402040204020203" pitchFamily="34" charset="0"/>
                <a:cs typeface="Segoe UI Semilight" panose="020B0402040204020203" pitchFamily="34" charset="0"/>
              </a:rPr>
              <a:t>for watching </a:t>
            </a:r>
            <a:endParaRPr lang="zh-CN" altLang="en-US" sz="6000" dirty="0">
              <a:latin typeface="Segoe UI Semilight" panose="020B0402040204020203" pitchFamily="34" charset="0"/>
              <a:cs typeface="Segoe UI Semilight" panose="020B0402040204020203" pitchFamily="34" charset="0"/>
            </a:endParaRPr>
          </a:p>
        </p:txBody>
      </p:sp>
      <p:sp>
        <p:nvSpPr>
          <p:cNvPr id="52" name="矩形 51"/>
          <p:cNvSpPr/>
          <p:nvPr/>
        </p:nvSpPr>
        <p:spPr>
          <a:xfrm>
            <a:off x="2853690" y="3155950"/>
            <a:ext cx="4422140" cy="553085"/>
          </a:xfrm>
          <a:prstGeom prst="rect">
            <a:avLst/>
          </a:prstGeom>
        </p:spPr>
        <p:txBody>
          <a:bodyPr wrap="square">
            <a:spAutoFit/>
          </a:bodyPr>
          <a:lstStyle/>
          <a:p>
            <a:pPr>
              <a:lnSpc>
                <a:spcPct val="150000"/>
              </a:lnSpc>
            </a:pPr>
            <a:endParaRPr lang="zh-CN" altLang="en-US" sz="2000" dirty="0">
              <a:latin typeface="宋体" panose="02010600030101010101" pitchFamily="2" charset="-122"/>
              <a:ea typeface="宋体" panose="02010600030101010101" pitchFamily="2" charset="-122"/>
              <a:cs typeface="Segoe UI Semilight" panose="020B0402040204020203" pitchFamily="34" charset="0"/>
            </a:endParaRPr>
          </a:p>
        </p:txBody>
      </p:sp>
      <p:cxnSp>
        <p:nvCxnSpPr>
          <p:cNvPr id="54" name="直接连接符 53"/>
          <p:cNvCxnSpPr/>
          <p:nvPr/>
        </p:nvCxnSpPr>
        <p:spPr>
          <a:xfrm>
            <a:off x="2971723" y="4361258"/>
            <a:ext cx="22172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7715" y="87086"/>
            <a:ext cx="2586446" cy="645160"/>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CONTENT</a:t>
            </a:r>
            <a:endParaRPr lang="zh-CN" altLang="en-US" sz="3600" b="1" dirty="0">
              <a:latin typeface="Times New Roman" panose="02020603050405020304" pitchFamily="18" charset="0"/>
              <a:cs typeface="Times New Roman" panose="02020603050405020304" pitchFamily="18" charset="0"/>
            </a:endParaRPr>
          </a:p>
        </p:txBody>
      </p:sp>
      <p:grpSp>
        <p:nvGrpSpPr>
          <p:cNvPr id="5" name="组合 4"/>
          <p:cNvGrpSpPr/>
          <p:nvPr>
            <p:custDataLst>
              <p:tags r:id="rId1"/>
            </p:custDataLst>
          </p:nvPr>
        </p:nvGrpSpPr>
        <p:grpSpPr>
          <a:xfrm>
            <a:off x="1886858" y="1115410"/>
            <a:ext cx="3714750" cy="891540"/>
            <a:chOff x="2151018" y="1427830"/>
            <a:chExt cx="3714750" cy="891540"/>
          </a:xfrm>
        </p:grpSpPr>
        <p:sp>
          <p:nvSpPr>
            <p:cNvPr id="3" name="矩形 2"/>
            <p:cNvSpPr/>
            <p:nvPr>
              <p:custDataLst>
                <p:tags r:id="rId2"/>
              </p:custDataLst>
            </p:nvPr>
          </p:nvSpPr>
          <p:spPr>
            <a:xfrm>
              <a:off x="2151018" y="1501777"/>
              <a:ext cx="148046" cy="788577"/>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custDataLst>
                <p:tags r:id="rId3"/>
              </p:custDataLst>
            </p:nvPr>
          </p:nvSpPr>
          <p:spPr>
            <a:xfrm>
              <a:off x="2298973" y="1427830"/>
              <a:ext cx="3566795" cy="891540"/>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Part 01</a:t>
              </a:r>
              <a:endParaRPr lang="en-US" altLang="zh-CN" sz="2400" b="1" dirty="0">
                <a:latin typeface="Times New Roman" panose="02020603050405020304" pitchFamily="18" charset="0"/>
                <a:cs typeface="Times New Roman" panose="02020603050405020304" pitchFamily="18" charset="0"/>
              </a:endParaRPr>
            </a:p>
            <a:p>
              <a:r>
                <a:rPr lang="zh-CN" altLang="en-US" sz="2800" dirty="0">
                  <a:latin typeface="思源宋体 Heavy" panose="02020900000000000000" pitchFamily="18" charset="-122"/>
                  <a:ea typeface="思源宋体 Heavy" panose="02020900000000000000" pitchFamily="18" charset="-122"/>
                </a:rPr>
                <a:t>背景及相关工作</a:t>
              </a:r>
              <a:endParaRPr lang="zh-CN" altLang="en-US" sz="2800" dirty="0">
                <a:latin typeface="思源宋体 Heavy" panose="02020900000000000000" pitchFamily="18" charset="-122"/>
                <a:ea typeface="思源宋体 Heavy" panose="02020900000000000000" pitchFamily="18" charset="-122"/>
              </a:endParaRPr>
            </a:p>
          </p:txBody>
        </p:sp>
      </p:grpSp>
      <p:grpSp>
        <p:nvGrpSpPr>
          <p:cNvPr id="12" name="组合 11"/>
          <p:cNvGrpSpPr/>
          <p:nvPr>
            <p:custDataLst>
              <p:tags r:id="rId4"/>
            </p:custDataLst>
          </p:nvPr>
        </p:nvGrpSpPr>
        <p:grpSpPr>
          <a:xfrm>
            <a:off x="1886769" y="2739474"/>
            <a:ext cx="4494530" cy="891540"/>
            <a:chOff x="2151018" y="1427830"/>
            <a:chExt cx="4494530" cy="891540"/>
          </a:xfrm>
        </p:grpSpPr>
        <p:sp>
          <p:nvSpPr>
            <p:cNvPr id="13" name="矩形 12"/>
            <p:cNvSpPr/>
            <p:nvPr>
              <p:custDataLst>
                <p:tags r:id="rId5"/>
              </p:custDataLst>
            </p:nvPr>
          </p:nvSpPr>
          <p:spPr>
            <a:xfrm>
              <a:off x="2151018" y="1501777"/>
              <a:ext cx="148046" cy="788577"/>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custDataLst>
                <p:tags r:id="rId6"/>
              </p:custDataLst>
            </p:nvPr>
          </p:nvSpPr>
          <p:spPr>
            <a:xfrm>
              <a:off x="2298973" y="1427830"/>
              <a:ext cx="4346575" cy="891540"/>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Part 02</a:t>
              </a:r>
              <a:endParaRPr lang="en-US" altLang="zh-CN" sz="2400" b="1" dirty="0">
                <a:latin typeface="Times New Roman" panose="02020603050405020304" pitchFamily="18" charset="0"/>
                <a:cs typeface="Times New Roman" panose="02020603050405020304" pitchFamily="18" charset="0"/>
              </a:endParaRPr>
            </a:p>
            <a:p>
              <a:r>
                <a:rPr lang="zh-CN" altLang="en-US" sz="2800" dirty="0">
                  <a:latin typeface="思源宋体 Heavy" panose="02020900000000000000" pitchFamily="18" charset="-122"/>
                  <a:ea typeface="思源宋体 Heavy" panose="02020900000000000000" pitchFamily="18" charset="-122"/>
                </a:rPr>
                <a:t>AQLM技术优化</a:t>
              </a:r>
              <a:endParaRPr lang="zh-CN" altLang="en-US" sz="2800" dirty="0">
                <a:latin typeface="思源宋体 Heavy" panose="02020900000000000000" pitchFamily="18" charset="-122"/>
                <a:ea typeface="思源宋体 Heavy" panose="02020900000000000000" pitchFamily="18" charset="-122"/>
              </a:endParaRPr>
            </a:p>
          </p:txBody>
        </p:sp>
      </p:grpSp>
      <p:grpSp>
        <p:nvGrpSpPr>
          <p:cNvPr id="15" name="组合 14"/>
          <p:cNvGrpSpPr/>
          <p:nvPr>
            <p:custDataLst>
              <p:tags r:id="rId7"/>
            </p:custDataLst>
          </p:nvPr>
        </p:nvGrpSpPr>
        <p:grpSpPr>
          <a:xfrm>
            <a:off x="1886858" y="4363351"/>
            <a:ext cx="2950210" cy="891540"/>
            <a:chOff x="2151018" y="1427830"/>
            <a:chExt cx="2950210" cy="891540"/>
          </a:xfrm>
        </p:grpSpPr>
        <p:sp>
          <p:nvSpPr>
            <p:cNvPr id="16" name="矩形 15"/>
            <p:cNvSpPr/>
            <p:nvPr>
              <p:custDataLst>
                <p:tags r:id="rId8"/>
              </p:custDataLst>
            </p:nvPr>
          </p:nvSpPr>
          <p:spPr>
            <a:xfrm>
              <a:off x="2151018" y="1501777"/>
              <a:ext cx="148046" cy="788577"/>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custDataLst>
                <p:tags r:id="rId9"/>
              </p:custDataLst>
            </p:nvPr>
          </p:nvSpPr>
          <p:spPr>
            <a:xfrm>
              <a:off x="2298973" y="1427830"/>
              <a:ext cx="2802255" cy="891540"/>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Part 03</a:t>
              </a:r>
              <a:endParaRPr lang="en-US" altLang="zh-CN" sz="2400" b="1" dirty="0">
                <a:latin typeface="Times New Roman" panose="02020603050405020304" pitchFamily="18" charset="0"/>
                <a:cs typeface="Times New Roman" panose="02020603050405020304" pitchFamily="18" charset="0"/>
              </a:endParaRPr>
            </a:p>
            <a:p>
              <a:r>
                <a:rPr lang="zh-CN" altLang="en-US" sz="2800" dirty="0">
                  <a:latin typeface="思源宋体 Heavy" panose="02020900000000000000" pitchFamily="18" charset="-122"/>
                  <a:ea typeface="思源宋体 Heavy" panose="02020900000000000000" pitchFamily="18" charset="-122"/>
                </a:rPr>
                <a:t>缺陷与未来发展</a:t>
              </a:r>
              <a:endParaRPr lang="zh-CN" altLang="en-US" sz="2800" dirty="0">
                <a:latin typeface="思源宋体 Heavy" panose="02020900000000000000" pitchFamily="18" charset="-122"/>
                <a:ea typeface="思源宋体 Heavy" panose="02020900000000000000" pitchFamily="18" charset="-122"/>
              </a:endParaRPr>
            </a:p>
          </p:txBody>
        </p:sp>
      </p:grpSp>
      <p:sp>
        <p:nvSpPr>
          <p:cNvPr id="21" name="任意多边形: 形状 20"/>
          <p:cNvSpPr/>
          <p:nvPr/>
        </p:nvSpPr>
        <p:spPr>
          <a:xfrm>
            <a:off x="0" y="6530831"/>
            <a:ext cx="7766446" cy="327169"/>
          </a:xfrm>
          <a:custGeom>
            <a:avLst/>
            <a:gdLst>
              <a:gd name="connsiteX0" fmla="*/ 2552410 w 7766446"/>
              <a:gd name="connsiteY0" fmla="*/ 217 h 327169"/>
              <a:gd name="connsiteX1" fmla="*/ 4402755 w 7766446"/>
              <a:gd name="connsiteY1" fmla="*/ 93489 h 327169"/>
              <a:gd name="connsiteX2" fmla="*/ 5784515 w 7766446"/>
              <a:gd name="connsiteY2" fmla="*/ 144289 h 327169"/>
              <a:gd name="connsiteX3" fmla="*/ 6861475 w 7766446"/>
              <a:gd name="connsiteY3" fmla="*/ 32529 h 327169"/>
              <a:gd name="connsiteX4" fmla="*/ 7636175 w 7766446"/>
              <a:gd name="connsiteY4" fmla="*/ 271289 h 327169"/>
              <a:gd name="connsiteX5" fmla="*/ 7766446 w 7766446"/>
              <a:gd name="connsiteY5" fmla="*/ 327169 h 327169"/>
              <a:gd name="connsiteX6" fmla="*/ 0 w 7766446"/>
              <a:gd name="connsiteY6" fmla="*/ 327169 h 327169"/>
              <a:gd name="connsiteX7" fmla="*/ 32753 w 7766446"/>
              <a:gd name="connsiteY7" fmla="*/ 318531 h 327169"/>
              <a:gd name="connsiteX8" fmla="*/ 2045635 w 7766446"/>
              <a:gd name="connsiteY8" fmla="*/ 12209 h 327169"/>
              <a:gd name="connsiteX9" fmla="*/ 2552410 w 7766446"/>
              <a:gd name="connsiteY9" fmla="*/ 217 h 327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66446" h="327169">
                <a:moveTo>
                  <a:pt x="2552410" y="217"/>
                </a:moveTo>
                <a:cubicBezTo>
                  <a:pt x="3360905" y="5178"/>
                  <a:pt x="4402755" y="93489"/>
                  <a:pt x="4402755" y="93489"/>
                </a:cubicBezTo>
                <a:cubicBezTo>
                  <a:pt x="5025902" y="115502"/>
                  <a:pt x="5374728" y="154449"/>
                  <a:pt x="5784515" y="144289"/>
                </a:cubicBezTo>
                <a:cubicBezTo>
                  <a:pt x="6194302" y="134129"/>
                  <a:pt x="6456768" y="-43671"/>
                  <a:pt x="6861475" y="32529"/>
                </a:cubicBezTo>
                <a:cubicBezTo>
                  <a:pt x="7063828" y="70629"/>
                  <a:pt x="7366512" y="163339"/>
                  <a:pt x="7636175" y="271289"/>
                </a:cubicBezTo>
                <a:lnTo>
                  <a:pt x="7766446" y="327169"/>
                </a:lnTo>
                <a:lnTo>
                  <a:pt x="0" y="327169"/>
                </a:lnTo>
                <a:lnTo>
                  <a:pt x="32753" y="318531"/>
                </a:lnTo>
                <a:cubicBezTo>
                  <a:pt x="557413" y="186940"/>
                  <a:pt x="1412752" y="54860"/>
                  <a:pt x="2045635" y="12209"/>
                </a:cubicBezTo>
                <a:cubicBezTo>
                  <a:pt x="2191685" y="2367"/>
                  <a:pt x="2365834" y="-927"/>
                  <a:pt x="2552410" y="217"/>
                </a:cubicBezTo>
                <a:close/>
              </a:path>
            </a:pathLst>
          </a:custGeom>
          <a:solidFill>
            <a:srgbClr val="D4B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p:cNvSpPr/>
          <p:nvPr/>
        </p:nvSpPr>
        <p:spPr>
          <a:xfrm flipH="1" flipV="1">
            <a:off x="8139738" y="3853317"/>
            <a:ext cx="4052262" cy="3016345"/>
          </a:xfrm>
          <a:custGeom>
            <a:avLst/>
            <a:gdLst>
              <a:gd name="connsiteX0" fmla="*/ 0 w 4052262"/>
              <a:gd name="connsiteY0" fmla="*/ 0 h 3016345"/>
              <a:gd name="connsiteX1" fmla="*/ 4052262 w 4052262"/>
              <a:gd name="connsiteY1" fmla="*/ 0 h 3016345"/>
              <a:gd name="connsiteX2" fmla="*/ 3939818 w 4052262"/>
              <a:gd name="connsiteY2" fmla="*/ 42030 h 3016345"/>
              <a:gd name="connsiteX3" fmla="*/ 2418080 w 4052262"/>
              <a:gd name="connsiteY3" fmla="*/ 762001 h 3016345"/>
              <a:gd name="connsiteX4" fmla="*/ 1503680 w 4052262"/>
              <a:gd name="connsiteY4" fmla="*/ 1899921 h 3016345"/>
              <a:gd name="connsiteX5" fmla="*/ 77467 w 4052262"/>
              <a:gd name="connsiteY5" fmla="*/ 3016345 h 3016345"/>
              <a:gd name="connsiteX6" fmla="*/ 0 w 4052262"/>
              <a:gd name="connsiteY6" fmla="*/ 3015938 h 3016345"/>
              <a:gd name="connsiteX7" fmla="*/ 0 w 4052262"/>
              <a:gd name="connsiteY7" fmla="*/ 0 h 3016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52262" h="3016345">
                <a:moveTo>
                  <a:pt x="0" y="0"/>
                </a:moveTo>
                <a:lnTo>
                  <a:pt x="4052262" y="0"/>
                </a:lnTo>
                <a:lnTo>
                  <a:pt x="3939818" y="42030"/>
                </a:lnTo>
                <a:cubicBezTo>
                  <a:pt x="3347561" y="268447"/>
                  <a:pt x="2797810" y="501651"/>
                  <a:pt x="2418080" y="762001"/>
                </a:cubicBezTo>
                <a:cubicBezTo>
                  <a:pt x="1911773" y="1109134"/>
                  <a:pt x="1930400" y="1539241"/>
                  <a:pt x="1503680" y="1899921"/>
                </a:cubicBezTo>
                <a:cubicBezTo>
                  <a:pt x="1156970" y="2192974"/>
                  <a:pt x="472665" y="2961119"/>
                  <a:pt x="77467" y="3016345"/>
                </a:cubicBezTo>
                <a:lnTo>
                  <a:pt x="0" y="3015938"/>
                </a:lnTo>
                <a:lnTo>
                  <a:pt x="0" y="0"/>
                </a:lnTo>
                <a:close/>
              </a:path>
            </a:pathLst>
          </a:cu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78" y="2665557"/>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191590" y="3444238"/>
            <a:ext cx="1357447" cy="0"/>
          </a:xfrm>
          <a:prstGeom prst="line">
            <a:avLst/>
          </a:prstGeom>
          <a:ln w="28575">
            <a:solidFill>
              <a:srgbClr val="2E3F55"/>
            </a:solidFill>
            <a:prstDash val="lgDashDotDot"/>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2000410" y="2665557"/>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10832375" y="3444238"/>
            <a:ext cx="1357447" cy="0"/>
          </a:xfrm>
          <a:prstGeom prst="line">
            <a:avLst/>
          </a:prstGeom>
          <a:ln w="28575">
            <a:solidFill>
              <a:srgbClr val="2E3F55"/>
            </a:solidFill>
            <a:prstDash val="lgDashDotDot"/>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3431177" y="52977"/>
            <a:ext cx="5207726" cy="4943937"/>
            <a:chOff x="3431177" y="627017"/>
            <a:chExt cx="5207726" cy="4943937"/>
          </a:xfrm>
        </p:grpSpPr>
        <p:sp>
          <p:nvSpPr>
            <p:cNvPr id="17" name="椭圆 16"/>
            <p:cNvSpPr/>
            <p:nvPr/>
          </p:nvSpPr>
          <p:spPr>
            <a:xfrm>
              <a:off x="4007031" y="1287045"/>
              <a:ext cx="4177938" cy="4283909"/>
            </a:xfrm>
            <a:prstGeom prst="ellipse">
              <a:avLst/>
            </a:prstGeom>
            <a:noFill/>
            <a:ln w="38100">
              <a:gradFill>
                <a:gsLst>
                  <a:gs pos="100000">
                    <a:srgbClr val="AE6339"/>
                  </a:gs>
                  <a:gs pos="65000">
                    <a:srgbClr val="EFE6DD"/>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8" name="矩形 17"/>
            <p:cNvSpPr/>
            <p:nvPr/>
          </p:nvSpPr>
          <p:spPr>
            <a:xfrm>
              <a:off x="3431177" y="627017"/>
              <a:ext cx="5207726" cy="2801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280172" y="3351802"/>
              <a:ext cx="3632200" cy="1137285"/>
            </a:xfrm>
            <a:prstGeom prst="rect">
              <a:avLst/>
            </a:prstGeom>
            <a:noFill/>
          </p:spPr>
          <p:txBody>
            <a:bodyPr wrap="square" rtlCol="0">
              <a:spAutoFit/>
            </a:bodyPr>
            <a:lstStyle/>
            <a:p>
              <a:pPr algn="ctr"/>
              <a:r>
                <a:rPr lang="en-US" altLang="zh-CN" sz="3200" b="1" dirty="0">
                  <a:solidFill>
                    <a:srgbClr val="AE6339"/>
                  </a:solidFill>
                  <a:latin typeface="Times New Roman" panose="02020603050405020304" pitchFamily="18" charset="0"/>
                  <a:cs typeface="Times New Roman" panose="02020603050405020304" pitchFamily="18" charset="0"/>
                </a:rPr>
                <a:t>Part 01</a:t>
              </a:r>
              <a:endParaRPr lang="en-US" altLang="zh-CN" sz="3200" b="1" dirty="0">
                <a:solidFill>
                  <a:srgbClr val="AE6339"/>
                </a:solidFill>
                <a:latin typeface="Times New Roman" panose="02020603050405020304" pitchFamily="18" charset="0"/>
                <a:cs typeface="Times New Roman" panose="02020603050405020304" pitchFamily="18" charset="0"/>
              </a:endParaRPr>
            </a:p>
            <a:p>
              <a:pPr algn="ctr"/>
              <a:r>
                <a:rPr lang="zh-CN" altLang="en-US" sz="3600" b="1" dirty="0">
                  <a:solidFill>
                    <a:srgbClr val="AE6339"/>
                  </a:solidFill>
                  <a:latin typeface="思源宋体 Heavy" panose="02020900000000000000" pitchFamily="18" charset="-122"/>
                  <a:ea typeface="思源宋体 Heavy" panose="02020900000000000000" pitchFamily="18" charset="-122"/>
                </a:rPr>
                <a:t>背景及相关工作</a:t>
              </a:r>
              <a:endParaRPr lang="zh-CN" altLang="en-US" sz="3600" b="1" dirty="0">
                <a:solidFill>
                  <a:srgbClr val="AE6339"/>
                </a:solidFill>
                <a:latin typeface="思源宋体 Heavy" panose="02020900000000000000" pitchFamily="18" charset="-122"/>
                <a:ea typeface="思源宋体 Heavy" panose="02020900000000000000" pitchFamily="18" charset="-122"/>
              </a:endParaRPr>
            </a:p>
          </p:txBody>
        </p:sp>
      </p:grpSp>
      <p:sp>
        <p:nvSpPr>
          <p:cNvPr id="20" name="矩形 19"/>
          <p:cNvSpPr/>
          <p:nvPr/>
        </p:nvSpPr>
        <p:spPr>
          <a:xfrm rot="5400000">
            <a:off x="6001293" y="5999852"/>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5400000">
            <a:off x="5940334" y="-677622"/>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9265" y="240254"/>
            <a:ext cx="4752975" cy="398780"/>
            <a:chOff x="182880" y="38959"/>
            <a:chExt cx="4752975" cy="398780"/>
          </a:xfrm>
        </p:grpSpPr>
        <p:sp>
          <p:nvSpPr>
            <p:cNvPr id="5" name="文本框 4"/>
            <p:cNvSpPr txBox="1"/>
            <p:nvPr>
              <p:custDataLst>
                <p:tags r:id="rId1"/>
              </p:custDataLst>
            </p:nvPr>
          </p:nvSpPr>
          <p:spPr>
            <a:xfrm>
              <a:off x="357505" y="38959"/>
              <a:ext cx="4578350" cy="398780"/>
            </a:xfrm>
            <a:prstGeom prst="rect">
              <a:avLst/>
            </a:prstGeom>
            <a:noFill/>
          </p:spPr>
          <p:txBody>
            <a:bodyPr wrap="square" rtlCol="0">
              <a:spAutoFit/>
            </a:bodyPr>
            <a:lstStyle/>
            <a:p>
              <a:r>
                <a:rPr lang="zh-CN" altLang="en-US" sz="2000" b="1" dirty="0">
                  <a:solidFill>
                    <a:srgbClr val="2E3F55"/>
                  </a:solidFill>
                  <a:latin typeface="Times New Roman" panose="02020603050405020304" pitchFamily="18" charset="0"/>
                  <a:cs typeface="Times New Roman" panose="02020603050405020304" pitchFamily="18" charset="0"/>
                </a:rPr>
                <a:t>背景及相关工作</a:t>
              </a:r>
              <a:endParaRPr lang="zh-CN" altLang="en-US" sz="2000" b="1" dirty="0">
                <a:solidFill>
                  <a:srgbClr val="2E3F55"/>
                </a:solidFill>
                <a:latin typeface="Times New Roman" panose="02020603050405020304" pitchFamily="18" charset="0"/>
                <a:cs typeface="Times New Roman" panose="02020603050405020304" pitchFamily="18" charset="0"/>
              </a:endParaRPr>
            </a:p>
          </p:txBody>
        </p:sp>
        <p:sp>
          <p:nvSpPr>
            <p:cNvPr id="6" name="椭圆 5"/>
            <p:cNvSpPr/>
            <p:nvPr>
              <p:custDataLst>
                <p:tags r:id="rId2"/>
              </p:custDataLst>
            </p:nvPr>
          </p:nvSpPr>
          <p:spPr>
            <a:xfrm>
              <a:off x="182880" y="151417"/>
              <a:ext cx="174520" cy="174520"/>
            </a:xfrm>
            <a:prstGeom prst="ellipse">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任意多边形: 形状 38"/>
          <p:cNvSpPr/>
          <p:nvPr>
            <p:custDataLst>
              <p:tags r:id="rId3"/>
            </p:custDataLst>
          </p:nvPr>
        </p:nvSpPr>
        <p:spPr>
          <a:xfrm>
            <a:off x="2227226" y="6530831"/>
            <a:ext cx="7766446" cy="327169"/>
          </a:xfrm>
          <a:custGeom>
            <a:avLst/>
            <a:gdLst>
              <a:gd name="connsiteX0" fmla="*/ 2552410 w 7766446"/>
              <a:gd name="connsiteY0" fmla="*/ 217 h 327169"/>
              <a:gd name="connsiteX1" fmla="*/ 4402755 w 7766446"/>
              <a:gd name="connsiteY1" fmla="*/ 93489 h 327169"/>
              <a:gd name="connsiteX2" fmla="*/ 5784515 w 7766446"/>
              <a:gd name="connsiteY2" fmla="*/ 144289 h 327169"/>
              <a:gd name="connsiteX3" fmla="*/ 6861475 w 7766446"/>
              <a:gd name="connsiteY3" fmla="*/ 32529 h 327169"/>
              <a:gd name="connsiteX4" fmla="*/ 7636175 w 7766446"/>
              <a:gd name="connsiteY4" fmla="*/ 271289 h 327169"/>
              <a:gd name="connsiteX5" fmla="*/ 7766446 w 7766446"/>
              <a:gd name="connsiteY5" fmla="*/ 327169 h 327169"/>
              <a:gd name="connsiteX6" fmla="*/ 0 w 7766446"/>
              <a:gd name="connsiteY6" fmla="*/ 327169 h 327169"/>
              <a:gd name="connsiteX7" fmla="*/ 32753 w 7766446"/>
              <a:gd name="connsiteY7" fmla="*/ 318531 h 327169"/>
              <a:gd name="connsiteX8" fmla="*/ 2045635 w 7766446"/>
              <a:gd name="connsiteY8" fmla="*/ 12209 h 327169"/>
              <a:gd name="connsiteX9" fmla="*/ 2552410 w 7766446"/>
              <a:gd name="connsiteY9" fmla="*/ 217 h 327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66446" h="327169">
                <a:moveTo>
                  <a:pt x="2552410" y="217"/>
                </a:moveTo>
                <a:cubicBezTo>
                  <a:pt x="3360905" y="5178"/>
                  <a:pt x="4402755" y="93489"/>
                  <a:pt x="4402755" y="93489"/>
                </a:cubicBezTo>
                <a:cubicBezTo>
                  <a:pt x="5025902" y="115502"/>
                  <a:pt x="5374728" y="154449"/>
                  <a:pt x="5784515" y="144289"/>
                </a:cubicBezTo>
                <a:cubicBezTo>
                  <a:pt x="6194302" y="134129"/>
                  <a:pt x="6456768" y="-43671"/>
                  <a:pt x="6861475" y="32529"/>
                </a:cubicBezTo>
                <a:cubicBezTo>
                  <a:pt x="7063828" y="70629"/>
                  <a:pt x="7366512" y="163339"/>
                  <a:pt x="7636175" y="271289"/>
                </a:cubicBezTo>
                <a:lnTo>
                  <a:pt x="7766446" y="327169"/>
                </a:lnTo>
                <a:lnTo>
                  <a:pt x="0" y="327169"/>
                </a:lnTo>
                <a:lnTo>
                  <a:pt x="32753" y="318531"/>
                </a:lnTo>
                <a:cubicBezTo>
                  <a:pt x="557413" y="186940"/>
                  <a:pt x="1412752" y="54860"/>
                  <a:pt x="2045635" y="12209"/>
                </a:cubicBezTo>
                <a:cubicBezTo>
                  <a:pt x="2191685" y="2367"/>
                  <a:pt x="2365834" y="-927"/>
                  <a:pt x="2552410" y="217"/>
                </a:cubicBezTo>
                <a:close/>
              </a:path>
            </a:pathLst>
          </a:custGeom>
          <a:solidFill>
            <a:srgbClr val="D4B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979805" y="913130"/>
            <a:ext cx="9453245" cy="1476375"/>
          </a:xfrm>
          <a:prstGeom prst="rect">
            <a:avLst/>
          </a:prstGeom>
          <a:noFill/>
        </p:spPr>
        <p:txBody>
          <a:bodyPr wrap="square" rtlCol="0">
            <a:spAutoFit/>
          </a:bodyPr>
          <a:lstStyle/>
          <a:p>
            <a:pPr>
              <a:lnSpc>
                <a:spcPct val="150000"/>
              </a:lnSpc>
              <a:spcBef>
                <a:spcPts val="0"/>
              </a:spcBef>
              <a:spcAft>
                <a:spcPts val="0"/>
              </a:spcAft>
            </a:pPr>
            <a:r>
              <a:rPr lang="zh-CN" altLang="en-US" sz="2000" dirty="0"/>
              <a:t>       </a:t>
            </a:r>
            <a:r>
              <a:rPr sz="2000" dirty="0"/>
              <a:t>大语言模型（LLM）在自然语言处理任务取得了显著的成功。然而，</a:t>
            </a:r>
            <a:r>
              <a:rPr lang="zh-CN" sz="2000" dirty="0"/>
              <a:t>它们</a:t>
            </a:r>
            <a:r>
              <a:rPr sz="2000" dirty="0"/>
              <a:t>过大的规模和计算需求给实际部署带来了</a:t>
            </a:r>
            <a:r>
              <a:rPr lang="zh-CN" sz="2000" dirty="0"/>
              <a:t>巨大</a:t>
            </a:r>
            <a:r>
              <a:rPr sz="2000" dirty="0"/>
              <a:t>挑战，尤其在</a:t>
            </a:r>
            <a:r>
              <a:rPr lang="zh-CN" sz="2000" dirty="0">
                <a:sym typeface="+mn-ea"/>
              </a:rPr>
              <a:t>如终端用户部署与执行此类</a:t>
            </a:r>
            <a:r>
              <a:rPr sz="2000" dirty="0"/>
              <a:t>资源受限的环境</a:t>
            </a:r>
            <a:r>
              <a:rPr lang="zh-CN" sz="2000" dirty="0"/>
              <a:t>下</a:t>
            </a:r>
            <a:r>
              <a:rPr sz="2000" dirty="0"/>
              <a:t>。随着这些挑战</a:t>
            </a:r>
            <a:r>
              <a:rPr lang="zh-CN" sz="2000" dirty="0"/>
              <a:t>愈演愈烈</a:t>
            </a:r>
            <a:r>
              <a:rPr sz="2000" dirty="0"/>
              <a:t>，模型压缩成为缓解这些限制的关键。</a:t>
            </a:r>
            <a:endParaRPr sz="2000" dirty="0"/>
          </a:p>
        </p:txBody>
      </p:sp>
      <p:sp>
        <p:nvSpPr>
          <p:cNvPr id="18" name="TextBox 17"/>
          <p:cNvSpPr txBox="1"/>
          <p:nvPr/>
        </p:nvSpPr>
        <p:spPr>
          <a:xfrm>
            <a:off x="10662834" y="3378631"/>
            <a:ext cx="184731" cy="369332"/>
          </a:xfrm>
          <a:prstGeom prst="rect">
            <a:avLst/>
          </a:prstGeom>
          <a:noFill/>
        </p:spPr>
        <p:txBody>
          <a:bodyPr wrap="none" rtlCol="0">
            <a:spAutoFit/>
          </a:bodyPr>
          <a:lstStyle/>
          <a:p>
            <a:endParaRPr lang="en-US" dirty="0"/>
          </a:p>
        </p:txBody>
      </p:sp>
      <p:sp>
        <p:nvSpPr>
          <p:cNvPr id="11" name="文本框 10"/>
          <p:cNvSpPr txBox="1"/>
          <p:nvPr/>
        </p:nvSpPr>
        <p:spPr>
          <a:xfrm>
            <a:off x="979805" y="2663825"/>
            <a:ext cx="9451975" cy="2399665"/>
          </a:xfrm>
          <a:prstGeom prst="rect">
            <a:avLst/>
          </a:prstGeom>
          <a:noFill/>
        </p:spPr>
        <p:txBody>
          <a:bodyPr wrap="square" rtlCol="0">
            <a:spAutoFit/>
          </a:bodyPr>
          <a:lstStyle/>
          <a:p>
            <a:pPr>
              <a:lnSpc>
                <a:spcPct val="150000"/>
              </a:lnSpc>
            </a:pPr>
            <a:r>
              <a:rPr lang="zh-CN" altLang="en-US" sz="2000" b="1" dirty="0"/>
              <a:t>后训练量化</a:t>
            </a:r>
            <a:r>
              <a:rPr lang="zh-CN" altLang="en-US" sz="2000" dirty="0"/>
              <a:t>（Post-</a:t>
            </a:r>
            <a:r>
              <a:rPr sz="2000" dirty="0"/>
              <a:t>Training </a:t>
            </a:r>
            <a:r>
              <a:rPr lang="zh-CN" altLang="en-US" sz="2000" dirty="0"/>
              <a:t>Quantization, PTQ）方法：</a:t>
            </a:r>
            <a:endParaRPr lang="zh-CN" altLang="en-US" sz="2000" dirty="0"/>
          </a:p>
          <a:p>
            <a:pPr indent="457200">
              <a:lnSpc>
                <a:spcPct val="150000"/>
              </a:lnSpc>
            </a:pPr>
            <a:r>
              <a:rPr lang="zh-CN" altLang="en-US" sz="2000" dirty="0"/>
              <a:t>AdaRound等方法</a:t>
            </a:r>
            <a:r>
              <a:rPr lang="en-US" altLang="zh-CN" sz="2000" dirty="0" err="1"/>
              <a:t>关注较小模型的准确量化</a:t>
            </a:r>
            <a:r>
              <a:rPr lang="zh-CN" altLang="en-US" sz="2000" dirty="0"/>
              <a:t>，但难以扩展到大语言模型。</a:t>
            </a:r>
            <a:endParaRPr lang="zh-CN" altLang="en-US" sz="2000" dirty="0"/>
          </a:p>
          <a:p>
            <a:pPr indent="457200">
              <a:lnSpc>
                <a:spcPct val="150000"/>
              </a:lnSpc>
            </a:pPr>
            <a:r>
              <a:rPr lang="zh-CN" altLang="en-US" sz="2000" dirty="0"/>
              <a:t>LLM.int8()等方法直接舍入到最近（RTN）投影并调整粒度来平衡内存效率和准确度，但在硬件加速器上仍存在推理速度过慢的问题。</a:t>
            </a:r>
            <a:endParaRPr lang="zh-CN" altLang="en-US" sz="2000" dirty="0"/>
          </a:p>
          <a:p>
            <a:pPr indent="457200">
              <a:lnSpc>
                <a:spcPct val="150000"/>
              </a:lnSpc>
            </a:pPr>
            <a:endParaRPr lang="zh-CN" altLang="en-US" sz="20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9265" y="240254"/>
            <a:ext cx="4752975" cy="398780"/>
            <a:chOff x="182880" y="38959"/>
            <a:chExt cx="4752975" cy="398780"/>
          </a:xfrm>
        </p:grpSpPr>
        <p:sp>
          <p:nvSpPr>
            <p:cNvPr id="5" name="文本框 4"/>
            <p:cNvSpPr txBox="1"/>
            <p:nvPr>
              <p:custDataLst>
                <p:tags r:id="rId1"/>
              </p:custDataLst>
            </p:nvPr>
          </p:nvSpPr>
          <p:spPr>
            <a:xfrm>
              <a:off x="357505" y="38959"/>
              <a:ext cx="4578350" cy="398780"/>
            </a:xfrm>
            <a:prstGeom prst="rect">
              <a:avLst/>
            </a:prstGeom>
            <a:noFill/>
          </p:spPr>
          <p:txBody>
            <a:bodyPr wrap="square" rtlCol="0">
              <a:spAutoFit/>
            </a:bodyPr>
            <a:lstStyle/>
            <a:p>
              <a:r>
                <a:rPr lang="zh-CN" altLang="en-US" sz="2000" b="1" dirty="0">
                  <a:solidFill>
                    <a:srgbClr val="2E3F55"/>
                  </a:solidFill>
                  <a:latin typeface="Times New Roman" panose="02020603050405020304" pitchFamily="18" charset="0"/>
                  <a:cs typeface="Times New Roman" panose="02020603050405020304" pitchFamily="18" charset="0"/>
                </a:rPr>
                <a:t>背景及相关工作</a:t>
              </a:r>
              <a:endParaRPr lang="zh-CN" altLang="en-US" sz="2000" b="1" dirty="0">
                <a:solidFill>
                  <a:srgbClr val="2E3F55"/>
                </a:solidFill>
                <a:latin typeface="Times New Roman" panose="02020603050405020304" pitchFamily="18" charset="0"/>
                <a:cs typeface="Times New Roman" panose="02020603050405020304" pitchFamily="18" charset="0"/>
              </a:endParaRPr>
            </a:p>
          </p:txBody>
        </p:sp>
        <p:sp>
          <p:nvSpPr>
            <p:cNvPr id="6" name="椭圆 5"/>
            <p:cNvSpPr/>
            <p:nvPr>
              <p:custDataLst>
                <p:tags r:id="rId2"/>
              </p:custDataLst>
            </p:nvPr>
          </p:nvSpPr>
          <p:spPr>
            <a:xfrm>
              <a:off x="182880" y="151417"/>
              <a:ext cx="174520" cy="174520"/>
            </a:xfrm>
            <a:prstGeom prst="ellipse">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任意多边形: 形状 38"/>
          <p:cNvSpPr/>
          <p:nvPr>
            <p:custDataLst>
              <p:tags r:id="rId3"/>
            </p:custDataLst>
          </p:nvPr>
        </p:nvSpPr>
        <p:spPr>
          <a:xfrm>
            <a:off x="2227226" y="6530831"/>
            <a:ext cx="7766446" cy="327169"/>
          </a:xfrm>
          <a:custGeom>
            <a:avLst/>
            <a:gdLst>
              <a:gd name="connsiteX0" fmla="*/ 2552410 w 7766446"/>
              <a:gd name="connsiteY0" fmla="*/ 217 h 327169"/>
              <a:gd name="connsiteX1" fmla="*/ 4402755 w 7766446"/>
              <a:gd name="connsiteY1" fmla="*/ 93489 h 327169"/>
              <a:gd name="connsiteX2" fmla="*/ 5784515 w 7766446"/>
              <a:gd name="connsiteY2" fmla="*/ 144289 h 327169"/>
              <a:gd name="connsiteX3" fmla="*/ 6861475 w 7766446"/>
              <a:gd name="connsiteY3" fmla="*/ 32529 h 327169"/>
              <a:gd name="connsiteX4" fmla="*/ 7636175 w 7766446"/>
              <a:gd name="connsiteY4" fmla="*/ 271289 h 327169"/>
              <a:gd name="connsiteX5" fmla="*/ 7766446 w 7766446"/>
              <a:gd name="connsiteY5" fmla="*/ 327169 h 327169"/>
              <a:gd name="connsiteX6" fmla="*/ 0 w 7766446"/>
              <a:gd name="connsiteY6" fmla="*/ 327169 h 327169"/>
              <a:gd name="connsiteX7" fmla="*/ 32753 w 7766446"/>
              <a:gd name="connsiteY7" fmla="*/ 318531 h 327169"/>
              <a:gd name="connsiteX8" fmla="*/ 2045635 w 7766446"/>
              <a:gd name="connsiteY8" fmla="*/ 12209 h 327169"/>
              <a:gd name="connsiteX9" fmla="*/ 2552410 w 7766446"/>
              <a:gd name="connsiteY9" fmla="*/ 217 h 327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66446" h="327169">
                <a:moveTo>
                  <a:pt x="2552410" y="217"/>
                </a:moveTo>
                <a:cubicBezTo>
                  <a:pt x="3360905" y="5178"/>
                  <a:pt x="4402755" y="93489"/>
                  <a:pt x="4402755" y="93489"/>
                </a:cubicBezTo>
                <a:cubicBezTo>
                  <a:pt x="5025902" y="115502"/>
                  <a:pt x="5374728" y="154449"/>
                  <a:pt x="5784515" y="144289"/>
                </a:cubicBezTo>
                <a:cubicBezTo>
                  <a:pt x="6194302" y="134129"/>
                  <a:pt x="6456768" y="-43671"/>
                  <a:pt x="6861475" y="32529"/>
                </a:cubicBezTo>
                <a:cubicBezTo>
                  <a:pt x="7063828" y="70629"/>
                  <a:pt x="7366512" y="163339"/>
                  <a:pt x="7636175" y="271289"/>
                </a:cubicBezTo>
                <a:lnTo>
                  <a:pt x="7766446" y="327169"/>
                </a:lnTo>
                <a:lnTo>
                  <a:pt x="0" y="327169"/>
                </a:lnTo>
                <a:lnTo>
                  <a:pt x="32753" y="318531"/>
                </a:lnTo>
                <a:cubicBezTo>
                  <a:pt x="557413" y="186940"/>
                  <a:pt x="1412752" y="54860"/>
                  <a:pt x="2045635" y="12209"/>
                </a:cubicBezTo>
                <a:cubicBezTo>
                  <a:pt x="2191685" y="2367"/>
                  <a:pt x="2365834" y="-927"/>
                  <a:pt x="2552410" y="217"/>
                </a:cubicBezTo>
                <a:close/>
              </a:path>
            </a:pathLst>
          </a:custGeom>
          <a:solidFill>
            <a:srgbClr val="D4B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979805" y="755650"/>
            <a:ext cx="9453245" cy="2399665"/>
          </a:xfrm>
          <a:prstGeom prst="rect">
            <a:avLst/>
          </a:prstGeom>
          <a:noFill/>
        </p:spPr>
        <p:txBody>
          <a:bodyPr wrap="square" rtlCol="0">
            <a:spAutoFit/>
          </a:bodyPr>
          <a:lstStyle/>
          <a:p>
            <a:pPr>
              <a:lnSpc>
                <a:spcPct val="150000"/>
              </a:lnSpc>
              <a:spcBef>
                <a:spcPts val="0"/>
              </a:spcBef>
              <a:spcAft>
                <a:spcPts val="0"/>
              </a:spcAft>
            </a:pPr>
            <a:r>
              <a:rPr sz="2000" b="1" dirty="0"/>
              <a:t>近似最近邻搜索</a:t>
            </a:r>
            <a:r>
              <a:rPr sz="2000" dirty="0"/>
              <a:t>（Approximate Nearest Neighbor Search, ANN）量化方法</a:t>
            </a:r>
            <a:r>
              <a:rPr lang="zh-CN" sz="2000" dirty="0"/>
              <a:t>：</a:t>
            </a:r>
            <a:endParaRPr lang="zh-CN" sz="2000" dirty="0"/>
          </a:p>
          <a:p>
            <a:pPr indent="457200">
              <a:lnSpc>
                <a:spcPct val="150000"/>
              </a:lnSpc>
              <a:spcBef>
                <a:spcPts val="0"/>
              </a:spcBef>
              <a:spcAft>
                <a:spcPts val="0"/>
              </a:spcAft>
            </a:pPr>
            <a:r>
              <a:rPr lang="zh-CN" sz="2000" dirty="0"/>
              <a:t>Product Quantization (PQ)等方法将参数向量分解为多个子向量，并对每个子向量应用向量量化，过程内存消耗巨大且存在不稳定的量化误差。</a:t>
            </a:r>
            <a:endParaRPr lang="zh-CN" sz="2000" dirty="0"/>
          </a:p>
          <a:p>
            <a:pPr indent="457200">
              <a:lnSpc>
                <a:spcPct val="150000"/>
              </a:lnSpc>
              <a:spcBef>
                <a:spcPts val="0"/>
              </a:spcBef>
              <a:spcAft>
                <a:spcPts val="0"/>
              </a:spcAft>
            </a:pPr>
            <a:r>
              <a:rPr lang="zh-CN" sz="2000" dirty="0"/>
              <a:t>Additive Quantization (AQ)等方法通过将向量近似为多个码字的和来量化向量，但对不同模型量化稳定性较差且复杂度较高。</a:t>
            </a:r>
            <a:endParaRPr lang="zh-CN" sz="2000" dirty="0"/>
          </a:p>
        </p:txBody>
      </p:sp>
      <p:sp>
        <p:nvSpPr>
          <p:cNvPr id="18" name="TextBox 17"/>
          <p:cNvSpPr txBox="1"/>
          <p:nvPr/>
        </p:nvSpPr>
        <p:spPr>
          <a:xfrm>
            <a:off x="10662834" y="3378631"/>
            <a:ext cx="184731" cy="369332"/>
          </a:xfrm>
          <a:prstGeom prst="rect">
            <a:avLst/>
          </a:prstGeom>
          <a:noFill/>
        </p:spPr>
        <p:txBody>
          <a:bodyPr wrap="none" rtlCol="0">
            <a:spAutoFit/>
          </a:bodyPr>
          <a:lstStyle/>
          <a:p>
            <a:endParaRPr lang="en-US" dirty="0"/>
          </a:p>
        </p:txBody>
      </p:sp>
      <p:sp>
        <p:nvSpPr>
          <p:cNvPr id="7" name="文本框 6"/>
          <p:cNvSpPr txBox="1"/>
          <p:nvPr/>
        </p:nvSpPr>
        <p:spPr>
          <a:xfrm>
            <a:off x="981075" y="3272155"/>
            <a:ext cx="9451975" cy="2399665"/>
          </a:xfrm>
          <a:prstGeom prst="rect">
            <a:avLst/>
          </a:prstGeom>
          <a:noFill/>
        </p:spPr>
        <p:txBody>
          <a:bodyPr wrap="square" rtlCol="0">
            <a:spAutoFit/>
          </a:bodyPr>
          <a:lstStyle/>
          <a:p>
            <a:pPr>
              <a:lnSpc>
                <a:spcPct val="150000"/>
              </a:lnSpc>
            </a:pPr>
            <a:r>
              <a:rPr sz="2000" b="1" dirty="0" err="1"/>
              <a:t>量化异常值（</a:t>
            </a:r>
            <a:r>
              <a:rPr sz="2000" dirty="0" err="1"/>
              <a:t>Outlier</a:t>
            </a:r>
            <a:r>
              <a:rPr sz="2000" dirty="0"/>
              <a:t> </a:t>
            </a:r>
            <a:r>
              <a:rPr sz="2000" dirty="0" err="1"/>
              <a:t>Quantization）方法</a:t>
            </a:r>
            <a:r>
              <a:rPr lang="zh-CN" altLang="en-US" sz="2000" dirty="0"/>
              <a:t>：</a:t>
            </a:r>
            <a:endParaRPr lang="zh-CN" altLang="en-US" sz="2000" dirty="0"/>
          </a:p>
          <a:p>
            <a:pPr indent="457200">
              <a:lnSpc>
                <a:spcPct val="150000"/>
              </a:lnSpc>
            </a:pPr>
            <a:r>
              <a:rPr lang="zh-CN" altLang="en-US" sz="2000" dirty="0"/>
              <a:t>SpQR等方法保存对输出误差影响较大的异常权重，并将其作为高稀疏高精度矩阵处理，但对一些极度稀疏或具特殊结构的矩阵，会导致不必要的存储开销。</a:t>
            </a:r>
            <a:endParaRPr lang="zh-CN" altLang="en-US" sz="2000" dirty="0"/>
          </a:p>
          <a:p>
            <a:pPr indent="457200">
              <a:lnSpc>
                <a:spcPct val="150000"/>
              </a:lnSpc>
            </a:pPr>
            <a:r>
              <a:rPr lang="zh-CN" altLang="en-US" sz="2000" dirty="0"/>
              <a:t>AWQ等方法使用通道级缩放来减少具有最大激活幅度通道的量化误差，但量化成本较高。</a:t>
            </a:r>
            <a:endParaRPr lang="zh-CN" altLang="en-US" sz="20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78" y="2665557"/>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191590" y="3444238"/>
            <a:ext cx="1357447" cy="0"/>
          </a:xfrm>
          <a:prstGeom prst="line">
            <a:avLst/>
          </a:prstGeom>
          <a:ln w="28575">
            <a:solidFill>
              <a:srgbClr val="2E3F55"/>
            </a:solidFill>
            <a:prstDash val="lgDashDotDot"/>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2000410" y="2665557"/>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10832375" y="3444238"/>
            <a:ext cx="1357447" cy="0"/>
          </a:xfrm>
          <a:prstGeom prst="line">
            <a:avLst/>
          </a:prstGeom>
          <a:ln w="28575">
            <a:solidFill>
              <a:srgbClr val="2E3F55"/>
            </a:solidFill>
            <a:prstDash val="lgDashDotDot"/>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3431177" y="52977"/>
            <a:ext cx="5207726" cy="4943937"/>
            <a:chOff x="3431177" y="627017"/>
            <a:chExt cx="5207726" cy="4943937"/>
          </a:xfrm>
        </p:grpSpPr>
        <p:sp>
          <p:nvSpPr>
            <p:cNvPr id="17" name="椭圆 16"/>
            <p:cNvSpPr/>
            <p:nvPr/>
          </p:nvSpPr>
          <p:spPr>
            <a:xfrm>
              <a:off x="4007031" y="1287045"/>
              <a:ext cx="4177938" cy="4283909"/>
            </a:xfrm>
            <a:prstGeom prst="ellipse">
              <a:avLst/>
            </a:prstGeom>
            <a:noFill/>
            <a:ln w="38100">
              <a:gradFill>
                <a:gsLst>
                  <a:gs pos="100000">
                    <a:srgbClr val="AE6339"/>
                  </a:gs>
                  <a:gs pos="65000">
                    <a:srgbClr val="EFE6DD"/>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8" name="矩形 17"/>
            <p:cNvSpPr/>
            <p:nvPr/>
          </p:nvSpPr>
          <p:spPr>
            <a:xfrm>
              <a:off x="3431177" y="627017"/>
              <a:ext cx="5207726" cy="2801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280172" y="3351802"/>
              <a:ext cx="3632200" cy="1138773"/>
            </a:xfrm>
            <a:prstGeom prst="rect">
              <a:avLst/>
            </a:prstGeom>
            <a:noFill/>
          </p:spPr>
          <p:txBody>
            <a:bodyPr wrap="square" rtlCol="0">
              <a:spAutoFit/>
            </a:bodyPr>
            <a:lstStyle/>
            <a:p>
              <a:pPr algn="ctr"/>
              <a:r>
                <a:rPr lang="en-US" altLang="zh-CN" sz="3200" b="1" dirty="0">
                  <a:solidFill>
                    <a:srgbClr val="AE6339"/>
                  </a:solidFill>
                  <a:latin typeface="Times New Roman" panose="02020603050405020304" pitchFamily="18" charset="0"/>
                  <a:cs typeface="Times New Roman" panose="02020603050405020304" pitchFamily="18" charset="0"/>
                </a:rPr>
                <a:t>Part 02</a:t>
              </a:r>
              <a:endParaRPr lang="en-US" altLang="zh-CN" sz="3200" b="1" dirty="0">
                <a:solidFill>
                  <a:srgbClr val="AE6339"/>
                </a:solidFill>
                <a:latin typeface="Times New Roman" panose="02020603050405020304" pitchFamily="18" charset="0"/>
                <a:cs typeface="Times New Roman" panose="02020603050405020304" pitchFamily="18" charset="0"/>
              </a:endParaRPr>
            </a:p>
            <a:p>
              <a:pPr algn="ctr"/>
              <a:r>
                <a:rPr lang="en-US" altLang="zh-CN" sz="3600" b="1" dirty="0">
                  <a:solidFill>
                    <a:srgbClr val="AE6339"/>
                  </a:solidFill>
                  <a:latin typeface="思源宋体 Heavy" panose="02020900000000000000" pitchFamily="18" charset="-122"/>
                  <a:ea typeface="思源宋体 Heavy" panose="02020900000000000000" pitchFamily="18" charset="-122"/>
                </a:rPr>
                <a:t>AQLM</a:t>
              </a:r>
              <a:r>
                <a:rPr lang="zh-CN" altLang="en-US" sz="3600" b="1" dirty="0">
                  <a:solidFill>
                    <a:srgbClr val="AE6339"/>
                  </a:solidFill>
                  <a:latin typeface="思源宋体 Heavy" panose="02020900000000000000" pitchFamily="18" charset="-122"/>
                  <a:ea typeface="思源宋体 Heavy" panose="02020900000000000000" pitchFamily="18" charset="-122"/>
                </a:rPr>
                <a:t>技术优化</a:t>
              </a:r>
              <a:endParaRPr lang="zh-CN" altLang="en-US" sz="3600" b="1" dirty="0">
                <a:solidFill>
                  <a:srgbClr val="AE6339"/>
                </a:solidFill>
                <a:latin typeface="思源宋体 Heavy" panose="02020900000000000000" pitchFamily="18" charset="-122"/>
                <a:ea typeface="思源宋体 Heavy" panose="02020900000000000000" pitchFamily="18" charset="-122"/>
              </a:endParaRPr>
            </a:p>
          </p:txBody>
        </p:sp>
      </p:grpSp>
      <p:sp>
        <p:nvSpPr>
          <p:cNvPr id="20" name="矩形 19"/>
          <p:cNvSpPr/>
          <p:nvPr/>
        </p:nvSpPr>
        <p:spPr>
          <a:xfrm rot="5400000">
            <a:off x="6001293" y="5999852"/>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5400000">
            <a:off x="5940334" y="-677622"/>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9265" y="240254"/>
            <a:ext cx="4752975" cy="400110"/>
            <a:chOff x="182880" y="38959"/>
            <a:chExt cx="4752975" cy="400110"/>
          </a:xfrm>
        </p:grpSpPr>
        <p:sp>
          <p:nvSpPr>
            <p:cNvPr id="5" name="文本框 4"/>
            <p:cNvSpPr txBox="1"/>
            <p:nvPr>
              <p:custDataLst>
                <p:tags r:id="rId1"/>
              </p:custDataLst>
            </p:nvPr>
          </p:nvSpPr>
          <p:spPr>
            <a:xfrm>
              <a:off x="357505" y="38959"/>
              <a:ext cx="4578350" cy="400110"/>
            </a:xfrm>
            <a:prstGeom prst="rect">
              <a:avLst/>
            </a:prstGeom>
            <a:noFill/>
          </p:spPr>
          <p:txBody>
            <a:bodyPr wrap="square" rtlCol="0">
              <a:spAutoFit/>
            </a:bodyPr>
            <a:lstStyle/>
            <a:p>
              <a:r>
                <a:rPr lang="en-US" altLang="zh-CN" sz="2000" b="1" dirty="0">
                  <a:solidFill>
                    <a:srgbClr val="2E3F55"/>
                  </a:solidFill>
                  <a:latin typeface="Times New Roman" panose="02020603050405020304" pitchFamily="18" charset="0"/>
                  <a:cs typeface="Times New Roman" panose="02020603050405020304" pitchFamily="18" charset="0"/>
                </a:rPr>
                <a:t>AQLM</a:t>
              </a:r>
              <a:r>
                <a:rPr lang="zh-CN" altLang="en-US" sz="2000" b="1" dirty="0">
                  <a:solidFill>
                    <a:srgbClr val="2E3F55"/>
                  </a:solidFill>
                  <a:latin typeface="Times New Roman" panose="02020603050405020304" pitchFamily="18" charset="0"/>
                  <a:cs typeface="Times New Roman" panose="02020603050405020304" pitchFamily="18" charset="0"/>
                </a:rPr>
                <a:t>技术优化</a:t>
              </a:r>
              <a:endParaRPr lang="zh-CN" altLang="en-US" sz="2000" b="1" dirty="0">
                <a:solidFill>
                  <a:srgbClr val="2E3F55"/>
                </a:solidFill>
                <a:latin typeface="Times New Roman" panose="02020603050405020304" pitchFamily="18" charset="0"/>
                <a:cs typeface="Times New Roman" panose="02020603050405020304" pitchFamily="18" charset="0"/>
              </a:endParaRPr>
            </a:p>
          </p:txBody>
        </p:sp>
        <p:sp>
          <p:nvSpPr>
            <p:cNvPr id="6" name="椭圆 5"/>
            <p:cNvSpPr/>
            <p:nvPr>
              <p:custDataLst>
                <p:tags r:id="rId2"/>
              </p:custDataLst>
            </p:nvPr>
          </p:nvSpPr>
          <p:spPr>
            <a:xfrm>
              <a:off x="182880" y="151417"/>
              <a:ext cx="174520" cy="174520"/>
            </a:xfrm>
            <a:prstGeom prst="ellipse">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任意多边形: 形状 38"/>
          <p:cNvSpPr/>
          <p:nvPr>
            <p:custDataLst>
              <p:tags r:id="rId3"/>
            </p:custDataLst>
          </p:nvPr>
        </p:nvSpPr>
        <p:spPr>
          <a:xfrm>
            <a:off x="2227226" y="6530831"/>
            <a:ext cx="7766446" cy="327169"/>
          </a:xfrm>
          <a:custGeom>
            <a:avLst/>
            <a:gdLst>
              <a:gd name="connsiteX0" fmla="*/ 2552410 w 7766446"/>
              <a:gd name="connsiteY0" fmla="*/ 217 h 327169"/>
              <a:gd name="connsiteX1" fmla="*/ 4402755 w 7766446"/>
              <a:gd name="connsiteY1" fmla="*/ 93489 h 327169"/>
              <a:gd name="connsiteX2" fmla="*/ 5784515 w 7766446"/>
              <a:gd name="connsiteY2" fmla="*/ 144289 h 327169"/>
              <a:gd name="connsiteX3" fmla="*/ 6861475 w 7766446"/>
              <a:gd name="connsiteY3" fmla="*/ 32529 h 327169"/>
              <a:gd name="connsiteX4" fmla="*/ 7636175 w 7766446"/>
              <a:gd name="connsiteY4" fmla="*/ 271289 h 327169"/>
              <a:gd name="connsiteX5" fmla="*/ 7766446 w 7766446"/>
              <a:gd name="connsiteY5" fmla="*/ 327169 h 327169"/>
              <a:gd name="connsiteX6" fmla="*/ 0 w 7766446"/>
              <a:gd name="connsiteY6" fmla="*/ 327169 h 327169"/>
              <a:gd name="connsiteX7" fmla="*/ 32753 w 7766446"/>
              <a:gd name="connsiteY7" fmla="*/ 318531 h 327169"/>
              <a:gd name="connsiteX8" fmla="*/ 2045635 w 7766446"/>
              <a:gd name="connsiteY8" fmla="*/ 12209 h 327169"/>
              <a:gd name="connsiteX9" fmla="*/ 2552410 w 7766446"/>
              <a:gd name="connsiteY9" fmla="*/ 217 h 327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66446" h="327169">
                <a:moveTo>
                  <a:pt x="2552410" y="217"/>
                </a:moveTo>
                <a:cubicBezTo>
                  <a:pt x="3360905" y="5178"/>
                  <a:pt x="4402755" y="93489"/>
                  <a:pt x="4402755" y="93489"/>
                </a:cubicBezTo>
                <a:cubicBezTo>
                  <a:pt x="5025902" y="115502"/>
                  <a:pt x="5374728" y="154449"/>
                  <a:pt x="5784515" y="144289"/>
                </a:cubicBezTo>
                <a:cubicBezTo>
                  <a:pt x="6194302" y="134129"/>
                  <a:pt x="6456768" y="-43671"/>
                  <a:pt x="6861475" y="32529"/>
                </a:cubicBezTo>
                <a:cubicBezTo>
                  <a:pt x="7063828" y="70629"/>
                  <a:pt x="7366512" y="163339"/>
                  <a:pt x="7636175" y="271289"/>
                </a:cubicBezTo>
                <a:lnTo>
                  <a:pt x="7766446" y="327169"/>
                </a:lnTo>
                <a:lnTo>
                  <a:pt x="0" y="327169"/>
                </a:lnTo>
                <a:lnTo>
                  <a:pt x="32753" y="318531"/>
                </a:lnTo>
                <a:cubicBezTo>
                  <a:pt x="557413" y="186940"/>
                  <a:pt x="1412752" y="54860"/>
                  <a:pt x="2045635" y="12209"/>
                </a:cubicBezTo>
                <a:cubicBezTo>
                  <a:pt x="2191685" y="2367"/>
                  <a:pt x="2365834" y="-927"/>
                  <a:pt x="2552410" y="217"/>
                </a:cubicBezTo>
                <a:close/>
              </a:path>
            </a:pathLst>
          </a:custGeom>
          <a:solidFill>
            <a:srgbClr val="D4B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999215" y="1097249"/>
            <a:ext cx="10193569" cy="1384225"/>
          </a:xfrm>
          <a:prstGeom prst="rect">
            <a:avLst/>
          </a:prstGeom>
          <a:noFill/>
        </p:spPr>
        <p:txBody>
          <a:bodyPr wrap="square" rtlCol="0">
            <a:spAutoFit/>
          </a:bodyPr>
          <a:lstStyle/>
          <a:p>
            <a:pPr>
              <a:lnSpc>
                <a:spcPct val="150000"/>
              </a:lnSpc>
              <a:spcBef>
                <a:spcPts val="0"/>
              </a:spcBef>
              <a:spcAft>
                <a:spcPts val="0"/>
              </a:spcAft>
            </a:pPr>
            <a:r>
              <a:rPr lang="en-US" altLang="zh-CN" sz="2000" dirty="0"/>
              <a:t>        </a:t>
            </a:r>
            <a:r>
              <a:rPr lang="zh-CN" altLang="en-US" dirty="0"/>
              <a:t>论文提出了一种名为</a:t>
            </a:r>
            <a:r>
              <a:rPr lang="en-US" altLang="zh-CN" dirty="0"/>
              <a:t>Additive Quantization for Language Models (AQLM) </a:t>
            </a:r>
            <a:r>
              <a:rPr lang="zh-CN" altLang="en-US" dirty="0"/>
              <a:t>的方法来解决大型语言模型在极低比特数下压缩的问题。</a:t>
            </a:r>
            <a:r>
              <a:rPr lang="en-US" altLang="zh-CN" dirty="0"/>
              <a:t>AQLM</a:t>
            </a:r>
            <a:r>
              <a:rPr lang="zh-CN" altLang="en-US" dirty="0"/>
              <a:t>基于经典的</a:t>
            </a:r>
            <a:r>
              <a:rPr lang="en-US" altLang="zh-CN" dirty="0"/>
              <a:t>AQ</a:t>
            </a:r>
            <a:r>
              <a:rPr lang="zh-CN" altLang="en-US" dirty="0"/>
              <a:t>算法，针对语言模型的量化进行了适应性改进</a:t>
            </a:r>
            <a:r>
              <a:rPr lang="en-US" altLang="zh-CN" dirty="0"/>
              <a:t>,</a:t>
            </a:r>
            <a:r>
              <a:rPr lang="zh-CN" altLang="en-US" dirty="0"/>
              <a:t> 技术如下</a:t>
            </a:r>
            <a:r>
              <a:rPr lang="zh-CN" altLang="en-US" sz="2000" dirty="0"/>
              <a:t>：</a:t>
            </a:r>
            <a:endParaRPr lang="zh-CN" altLang="en-US" sz="2000" dirty="0"/>
          </a:p>
        </p:txBody>
      </p:sp>
      <p:sp>
        <p:nvSpPr>
          <p:cNvPr id="18" name="TextBox 17"/>
          <p:cNvSpPr txBox="1"/>
          <p:nvPr/>
        </p:nvSpPr>
        <p:spPr>
          <a:xfrm>
            <a:off x="10662834" y="3378631"/>
            <a:ext cx="184731" cy="369332"/>
          </a:xfrm>
          <a:prstGeom prst="rect">
            <a:avLst/>
          </a:prstGeom>
          <a:noFill/>
        </p:spPr>
        <p:txBody>
          <a:bodyPr wrap="none" rtlCol="0">
            <a:spAutoFit/>
          </a:bodyPr>
          <a:lstStyle/>
          <a:p>
            <a:endParaRPr lang="en-US" dirty="0"/>
          </a:p>
        </p:txBody>
      </p:sp>
      <p:sp>
        <p:nvSpPr>
          <p:cNvPr id="2" name="文本框 4"/>
          <p:cNvSpPr txBox="1"/>
          <p:nvPr>
            <p:custDataLst>
              <p:tags r:id="rId4"/>
            </p:custDataLst>
          </p:nvPr>
        </p:nvSpPr>
        <p:spPr>
          <a:xfrm>
            <a:off x="469265" y="752822"/>
            <a:ext cx="10378300" cy="707886"/>
          </a:xfrm>
          <a:prstGeom prst="rect">
            <a:avLst/>
          </a:prstGeom>
          <a:noFill/>
        </p:spPr>
        <p:txBody>
          <a:bodyPr wrap="square" rtlCol="0">
            <a:spAutoFit/>
          </a:bodyPr>
          <a:lstStyle/>
          <a:p>
            <a:r>
              <a:rPr lang="en-US" altLang="zh-CN" sz="2000" b="1" dirty="0">
                <a:solidFill>
                  <a:srgbClr val="2E3F55"/>
                </a:solidFill>
                <a:latin typeface="Times New Roman" panose="02020603050405020304" pitchFamily="18" charset="0"/>
                <a:cs typeface="Times New Roman" panose="02020603050405020304" pitchFamily="18" charset="0"/>
              </a:rPr>
              <a:t>2024 ICML | </a:t>
            </a:r>
            <a:r>
              <a:rPr lang="en-US" altLang="zh-CN" sz="2000" b="1" i="1" dirty="0">
                <a:solidFill>
                  <a:srgbClr val="2E3F55"/>
                </a:solidFill>
                <a:latin typeface="Times New Roman" panose="02020603050405020304" pitchFamily="18" charset="0"/>
                <a:cs typeface="Times New Roman" panose="02020603050405020304" pitchFamily="18" charset="0"/>
              </a:rPr>
              <a:t>Extreme Compression of Large Language Models via Additive Quantization</a:t>
            </a:r>
            <a:endParaRPr lang="en-US" altLang="zh-CN" sz="2000" b="1" i="1" dirty="0">
              <a:solidFill>
                <a:srgbClr val="2E3F55"/>
              </a:solidFill>
              <a:latin typeface="Times New Roman" panose="02020603050405020304" pitchFamily="18" charset="0"/>
              <a:cs typeface="Times New Roman" panose="02020603050405020304" pitchFamily="18" charset="0"/>
            </a:endParaRPr>
          </a:p>
          <a:p>
            <a:endParaRPr lang="zh-CN" altLang="en-US" sz="2000" b="1" dirty="0">
              <a:solidFill>
                <a:srgbClr val="2E3F55"/>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5"/>
          <a:stretch>
            <a:fillRect/>
          </a:stretch>
        </p:blipFill>
        <p:spPr>
          <a:xfrm>
            <a:off x="7060172" y="4433709"/>
            <a:ext cx="3883231" cy="2097122"/>
          </a:xfrm>
          <a:prstGeom prst="rect">
            <a:avLst/>
          </a:prstGeom>
        </p:spPr>
      </p:pic>
      <p:sp>
        <p:nvSpPr>
          <p:cNvPr id="9" name="TextBox 8"/>
          <p:cNvSpPr txBox="1"/>
          <p:nvPr/>
        </p:nvSpPr>
        <p:spPr>
          <a:xfrm>
            <a:off x="999214" y="2464258"/>
            <a:ext cx="10080463" cy="1430392"/>
          </a:xfrm>
          <a:prstGeom prst="rect">
            <a:avLst/>
          </a:prstGeom>
          <a:noFill/>
        </p:spPr>
        <p:txBody>
          <a:bodyPr wrap="square">
            <a:spAutoFit/>
          </a:bodyPr>
          <a:lstStyle/>
          <a:p>
            <a:pPr marL="342900" indent="-342900">
              <a:lnSpc>
                <a:spcPct val="150000"/>
              </a:lnSpc>
              <a:spcBef>
                <a:spcPts val="1200"/>
              </a:spcBef>
              <a:buFont typeface="Arial" panose="020B0604020202020204" pitchFamily="34" charset="0"/>
              <a:buChar char="•"/>
            </a:pPr>
            <a:r>
              <a:rPr lang="zh-CN" altLang="en-US" sz="2000" b="1" dirty="0"/>
              <a:t>适应性量化问题</a:t>
            </a:r>
            <a:r>
              <a:rPr lang="zh-CN" altLang="en-US" sz="2000" dirty="0"/>
              <a:t>：将</a:t>
            </a:r>
            <a:r>
              <a:rPr lang="en-US" altLang="zh-CN" sz="2000" dirty="0"/>
              <a:t>AQ</a:t>
            </a:r>
            <a:r>
              <a:rPr lang="zh-CN" altLang="en-US" sz="2000" dirty="0"/>
              <a:t>算法的优化问题适应到实例感知（</a:t>
            </a:r>
            <a:r>
              <a:rPr lang="en-US" altLang="zh-CN" sz="2000" dirty="0"/>
              <a:t>instance-aware</a:t>
            </a:r>
            <a:r>
              <a:rPr lang="zh-CN" altLang="en-US" sz="2000" dirty="0"/>
              <a:t>），即考虑层的输入和输出激活。这通过将</a:t>
            </a:r>
            <a:r>
              <a:rPr lang="en-US" altLang="zh-CN" sz="2000" dirty="0"/>
              <a:t>AQ</a:t>
            </a:r>
            <a:r>
              <a:rPr lang="zh-CN" altLang="en-US" sz="2000" dirty="0"/>
              <a:t>的优化问题（最大后验概率，</a:t>
            </a:r>
            <a:r>
              <a:rPr lang="en-US" altLang="zh-CN" sz="2000" dirty="0"/>
              <a:t>MAP</a:t>
            </a:r>
            <a:r>
              <a:rPr lang="zh-CN" altLang="en-US" sz="2000" dirty="0"/>
              <a:t>）调整为考虑层的输入和输出来实现</a:t>
            </a:r>
            <a:endParaRPr lang="en-US" altLang="zh-CN" sz="2000" dirty="0"/>
          </a:p>
        </p:txBody>
      </p:sp>
      <p:sp>
        <p:nvSpPr>
          <p:cNvPr id="11" name="TextBox 10"/>
          <p:cNvSpPr txBox="1"/>
          <p:nvPr/>
        </p:nvSpPr>
        <p:spPr>
          <a:xfrm>
            <a:off x="974069" y="3877435"/>
            <a:ext cx="10105608" cy="968727"/>
          </a:xfrm>
          <a:prstGeom prst="rect">
            <a:avLst/>
          </a:prstGeom>
          <a:noFill/>
        </p:spPr>
        <p:txBody>
          <a:bodyPr wrap="square">
            <a:spAutoFit/>
          </a:bodyPr>
          <a:lstStyle/>
          <a:p>
            <a:pPr marL="342900" indent="-342900">
              <a:lnSpc>
                <a:spcPct val="150000"/>
              </a:lnSpc>
              <a:spcBef>
                <a:spcPts val="1200"/>
              </a:spcBef>
              <a:buFont typeface="Arial" panose="020B0604020202020204" pitchFamily="34" charset="0"/>
              <a:buChar char="•"/>
            </a:pPr>
            <a:r>
              <a:rPr lang="zh-CN" altLang="en-US" sz="2000" b="1" dirty="0"/>
              <a:t>量化参数的优化</a:t>
            </a:r>
            <a:r>
              <a:rPr lang="zh-CN" altLang="en-US" sz="2000" dirty="0"/>
              <a:t>：通过交替更新量化参数（</a:t>
            </a:r>
            <a:r>
              <a:rPr lang="en-US" altLang="zh-CN" sz="2000" dirty="0"/>
              <a:t>codes</a:t>
            </a:r>
            <a:r>
              <a:rPr lang="zh-CN" altLang="en-US" sz="2000" dirty="0"/>
              <a:t>）和码本（</a:t>
            </a:r>
            <a:r>
              <a:rPr lang="en-US" altLang="zh-CN" sz="2000" dirty="0"/>
              <a:t>codebooks</a:t>
            </a:r>
            <a:r>
              <a:rPr lang="zh-CN" altLang="en-US" sz="2000" dirty="0"/>
              <a:t>）来最小化量化层输出与原始层输出之间的误差。</a:t>
            </a:r>
            <a:endParaRPr lang="en-US" altLang="zh-CN" sz="2000" dirty="0"/>
          </a:p>
        </p:txBody>
      </p:sp>
      <p:sp>
        <p:nvSpPr>
          <p:cNvPr id="13" name="文本框 2"/>
          <p:cNvSpPr txBox="1"/>
          <p:nvPr/>
        </p:nvSpPr>
        <p:spPr>
          <a:xfrm>
            <a:off x="974069" y="4846162"/>
            <a:ext cx="10193569" cy="968727"/>
          </a:xfrm>
          <a:prstGeom prst="rect">
            <a:avLst/>
          </a:prstGeom>
          <a:noFill/>
        </p:spPr>
        <p:txBody>
          <a:bodyPr wrap="square" rtlCol="0">
            <a:spAutoFit/>
          </a:bodyPr>
          <a:lstStyle/>
          <a:p>
            <a:pPr marL="342900" indent="-342900">
              <a:lnSpc>
                <a:spcPct val="150000"/>
              </a:lnSpc>
              <a:spcBef>
                <a:spcPts val="1200"/>
              </a:spcBef>
              <a:buFont typeface="Arial" panose="020B0604020202020204" pitchFamily="34" charset="0"/>
              <a:buChar char="•"/>
            </a:pPr>
            <a:r>
              <a:rPr lang="zh-CN" altLang="en-US" sz="2000" b="1" dirty="0"/>
              <a:t>层内优化</a:t>
            </a:r>
            <a:r>
              <a:rPr lang="zh-CN" altLang="en-US" sz="2000" dirty="0"/>
              <a:t>：</a:t>
            </a:r>
            <a:r>
              <a:rPr lang="en-US" sz="2000" dirty="0"/>
              <a:t>AQLM</a:t>
            </a:r>
            <a:r>
              <a:rPr lang="zh-CN" altLang="en-US" sz="2000" dirty="0"/>
              <a:t>在量化单个权重矩阵后，对整个</a:t>
            </a:r>
            <a:r>
              <a:rPr lang="en-US" sz="2000" dirty="0"/>
              <a:t>Transformer</a:t>
            </a:r>
            <a:r>
              <a:rPr lang="zh-CN" altLang="en-US" sz="2000" dirty="0"/>
              <a:t>块进行微调，以更好地近似原始输出。这通过反向传播通过权重表示来实现，同时保持量化参数不变</a:t>
            </a:r>
            <a:endParaRPr lang="en-US" sz="2000" dirty="0"/>
          </a:p>
        </p:txBody>
      </p:sp>
      <p:sp>
        <p:nvSpPr>
          <p:cNvPr id="8" name="TextBox 7"/>
          <p:cNvSpPr txBox="1"/>
          <p:nvPr/>
        </p:nvSpPr>
        <p:spPr>
          <a:xfrm>
            <a:off x="832104" y="2514600"/>
            <a:ext cx="184731" cy="369332"/>
          </a:xfrm>
          <a:prstGeom prst="rect">
            <a:avLst/>
          </a:prstGeom>
          <a:noFill/>
        </p:spPr>
        <p:txBody>
          <a:bodyPr wrap="none" rtlCol="0">
            <a:spAutoFit/>
          </a:bodyPr>
          <a:lstStyle/>
          <a:p>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7"/>
                                        </p:tgtEl>
                                        <p:attrNameLst>
                                          <p:attrName>style.visibility</p:attrName>
                                        </p:attrNameLst>
                                      </p:cBhvr>
                                      <p:to>
                                        <p:strVal val="hidden"/>
                                      </p:to>
                                    </p:set>
                                  </p:childTnLst>
                                </p:cTn>
                              </p:par>
                              <p:par>
                                <p:cTn id="20" presetID="3" presetClass="entr" presetSubtype="1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9265" y="240254"/>
            <a:ext cx="4752975" cy="400110"/>
            <a:chOff x="182880" y="38959"/>
            <a:chExt cx="4752975" cy="400110"/>
          </a:xfrm>
        </p:grpSpPr>
        <p:sp>
          <p:nvSpPr>
            <p:cNvPr id="5" name="文本框 4"/>
            <p:cNvSpPr txBox="1"/>
            <p:nvPr>
              <p:custDataLst>
                <p:tags r:id="rId1"/>
              </p:custDataLst>
            </p:nvPr>
          </p:nvSpPr>
          <p:spPr>
            <a:xfrm>
              <a:off x="357505" y="38959"/>
              <a:ext cx="4578350" cy="400110"/>
            </a:xfrm>
            <a:prstGeom prst="rect">
              <a:avLst/>
            </a:prstGeom>
            <a:noFill/>
          </p:spPr>
          <p:txBody>
            <a:bodyPr wrap="square" rtlCol="0">
              <a:spAutoFit/>
            </a:bodyPr>
            <a:lstStyle/>
            <a:p>
              <a:r>
                <a:rPr lang="en-US" altLang="zh-CN" sz="2000" b="1" dirty="0">
                  <a:solidFill>
                    <a:srgbClr val="2E3F55"/>
                  </a:solidFill>
                  <a:latin typeface="Times New Roman" panose="02020603050405020304" pitchFamily="18" charset="0"/>
                  <a:cs typeface="Times New Roman" panose="02020603050405020304" pitchFamily="18" charset="0"/>
                </a:rPr>
                <a:t>AQLM</a:t>
              </a:r>
              <a:r>
                <a:rPr lang="zh-CN" altLang="en-US" sz="2000" b="1" dirty="0">
                  <a:solidFill>
                    <a:srgbClr val="2E3F55"/>
                  </a:solidFill>
                  <a:latin typeface="Times New Roman" panose="02020603050405020304" pitchFamily="18" charset="0"/>
                  <a:cs typeface="Times New Roman" panose="02020603050405020304" pitchFamily="18" charset="0"/>
                </a:rPr>
                <a:t>技术优化</a:t>
              </a:r>
              <a:endParaRPr lang="zh-CN" altLang="en-US" sz="2000" b="1" dirty="0">
                <a:solidFill>
                  <a:srgbClr val="2E3F55"/>
                </a:solidFill>
                <a:latin typeface="Times New Roman" panose="02020603050405020304" pitchFamily="18" charset="0"/>
                <a:cs typeface="Times New Roman" panose="02020603050405020304" pitchFamily="18" charset="0"/>
              </a:endParaRPr>
            </a:p>
          </p:txBody>
        </p:sp>
        <p:sp>
          <p:nvSpPr>
            <p:cNvPr id="6" name="椭圆 5"/>
            <p:cNvSpPr/>
            <p:nvPr>
              <p:custDataLst>
                <p:tags r:id="rId2"/>
              </p:custDataLst>
            </p:nvPr>
          </p:nvSpPr>
          <p:spPr>
            <a:xfrm>
              <a:off x="182880" y="151417"/>
              <a:ext cx="174520" cy="174520"/>
            </a:xfrm>
            <a:prstGeom prst="ellipse">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任意多边形: 形状 38"/>
          <p:cNvSpPr/>
          <p:nvPr>
            <p:custDataLst>
              <p:tags r:id="rId3"/>
            </p:custDataLst>
          </p:nvPr>
        </p:nvSpPr>
        <p:spPr>
          <a:xfrm>
            <a:off x="2227226" y="6530831"/>
            <a:ext cx="7766446" cy="327169"/>
          </a:xfrm>
          <a:custGeom>
            <a:avLst/>
            <a:gdLst>
              <a:gd name="connsiteX0" fmla="*/ 2552410 w 7766446"/>
              <a:gd name="connsiteY0" fmla="*/ 217 h 327169"/>
              <a:gd name="connsiteX1" fmla="*/ 4402755 w 7766446"/>
              <a:gd name="connsiteY1" fmla="*/ 93489 h 327169"/>
              <a:gd name="connsiteX2" fmla="*/ 5784515 w 7766446"/>
              <a:gd name="connsiteY2" fmla="*/ 144289 h 327169"/>
              <a:gd name="connsiteX3" fmla="*/ 6861475 w 7766446"/>
              <a:gd name="connsiteY3" fmla="*/ 32529 h 327169"/>
              <a:gd name="connsiteX4" fmla="*/ 7636175 w 7766446"/>
              <a:gd name="connsiteY4" fmla="*/ 271289 h 327169"/>
              <a:gd name="connsiteX5" fmla="*/ 7766446 w 7766446"/>
              <a:gd name="connsiteY5" fmla="*/ 327169 h 327169"/>
              <a:gd name="connsiteX6" fmla="*/ 0 w 7766446"/>
              <a:gd name="connsiteY6" fmla="*/ 327169 h 327169"/>
              <a:gd name="connsiteX7" fmla="*/ 32753 w 7766446"/>
              <a:gd name="connsiteY7" fmla="*/ 318531 h 327169"/>
              <a:gd name="connsiteX8" fmla="*/ 2045635 w 7766446"/>
              <a:gd name="connsiteY8" fmla="*/ 12209 h 327169"/>
              <a:gd name="connsiteX9" fmla="*/ 2552410 w 7766446"/>
              <a:gd name="connsiteY9" fmla="*/ 217 h 327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66446" h="327169">
                <a:moveTo>
                  <a:pt x="2552410" y="217"/>
                </a:moveTo>
                <a:cubicBezTo>
                  <a:pt x="3360905" y="5178"/>
                  <a:pt x="4402755" y="93489"/>
                  <a:pt x="4402755" y="93489"/>
                </a:cubicBezTo>
                <a:cubicBezTo>
                  <a:pt x="5025902" y="115502"/>
                  <a:pt x="5374728" y="154449"/>
                  <a:pt x="5784515" y="144289"/>
                </a:cubicBezTo>
                <a:cubicBezTo>
                  <a:pt x="6194302" y="134129"/>
                  <a:pt x="6456768" y="-43671"/>
                  <a:pt x="6861475" y="32529"/>
                </a:cubicBezTo>
                <a:cubicBezTo>
                  <a:pt x="7063828" y="70629"/>
                  <a:pt x="7366512" y="163339"/>
                  <a:pt x="7636175" y="271289"/>
                </a:cubicBezTo>
                <a:lnTo>
                  <a:pt x="7766446" y="327169"/>
                </a:lnTo>
                <a:lnTo>
                  <a:pt x="0" y="327169"/>
                </a:lnTo>
                <a:lnTo>
                  <a:pt x="32753" y="318531"/>
                </a:lnTo>
                <a:cubicBezTo>
                  <a:pt x="557413" y="186940"/>
                  <a:pt x="1412752" y="54860"/>
                  <a:pt x="2045635" y="12209"/>
                </a:cubicBezTo>
                <a:cubicBezTo>
                  <a:pt x="2191685" y="2367"/>
                  <a:pt x="2365834" y="-927"/>
                  <a:pt x="2552410" y="217"/>
                </a:cubicBezTo>
                <a:close/>
              </a:path>
            </a:pathLst>
          </a:custGeom>
          <a:solidFill>
            <a:srgbClr val="D4B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69265" y="1420664"/>
            <a:ext cx="10378300" cy="3584828"/>
          </a:xfrm>
          <a:prstGeom prst="rect">
            <a:avLst/>
          </a:prstGeom>
          <a:noFill/>
        </p:spPr>
        <p:txBody>
          <a:bodyPr wrap="square" rtlCol="0">
            <a:spAutoFit/>
          </a:bodyPr>
          <a:lstStyle/>
          <a:p>
            <a:pPr>
              <a:lnSpc>
                <a:spcPct val="150000"/>
              </a:lnSpc>
              <a:spcBef>
                <a:spcPts val="0"/>
              </a:spcBef>
              <a:spcAft>
                <a:spcPts val="0"/>
              </a:spcAft>
            </a:pPr>
            <a:r>
              <a:rPr lang="zh-CN" altLang="en-US" sz="2000" b="1" dirty="0"/>
              <a:t>主要贡献</a:t>
            </a:r>
            <a:r>
              <a:rPr lang="en-US" altLang="zh-CN" sz="2000" dirty="0"/>
              <a:t>:</a:t>
            </a:r>
            <a:endParaRPr lang="en-US" altLang="zh-CN" sz="2000" dirty="0"/>
          </a:p>
          <a:p>
            <a:pPr marL="342900" indent="-342900">
              <a:lnSpc>
                <a:spcPct val="150000"/>
              </a:lnSpc>
              <a:spcAft>
                <a:spcPts val="1200"/>
              </a:spcAft>
              <a:buFont typeface="Arial" panose="020B0604020202020204" pitchFamily="34" charset="0"/>
              <a:buChar char="•"/>
            </a:pPr>
            <a:r>
              <a:rPr lang="zh-CN" altLang="en-US" sz="2000" u="sng" dirty="0"/>
              <a:t>提出了一种实用的</a:t>
            </a:r>
            <a:r>
              <a:rPr lang="en-US" sz="2000" u="sng" dirty="0"/>
              <a:t>AQ</a:t>
            </a:r>
            <a:r>
              <a:rPr lang="zh-CN" altLang="en-US" sz="2000" u="sng" dirty="0"/>
              <a:t>方法</a:t>
            </a:r>
            <a:r>
              <a:rPr lang="zh-CN" altLang="en-US" sz="2000" dirty="0"/>
              <a:t>，用于大型语言模型的后训练量化</a:t>
            </a:r>
            <a:endParaRPr lang="en-US" sz="2000" dirty="0"/>
          </a:p>
          <a:p>
            <a:pPr marL="342900" indent="-342900">
              <a:lnSpc>
                <a:spcPct val="150000"/>
              </a:lnSpc>
              <a:buFont typeface="Arial" panose="020B0604020202020204" pitchFamily="34" charset="0"/>
              <a:buChar char="•"/>
            </a:pPr>
            <a:r>
              <a:rPr lang="zh-CN" altLang="en-US" sz="2000" dirty="0"/>
              <a:t>在</a:t>
            </a:r>
            <a:r>
              <a:rPr lang="en-US" sz="2000" dirty="0"/>
              <a:t>Llama 2</a:t>
            </a:r>
            <a:r>
              <a:rPr lang="zh-CN" altLang="en-US" sz="2000" dirty="0"/>
              <a:t>模型系列上评估了该算法的有效性，压缩比率为</a:t>
            </a:r>
            <a:r>
              <a:rPr lang="en-US" altLang="zh-CN" sz="2000" dirty="0"/>
              <a:t>2-4</a:t>
            </a:r>
            <a:r>
              <a:rPr lang="zh-CN" altLang="en-US" sz="2000" dirty="0"/>
              <a:t>位每参数。实验结果表明，</a:t>
            </a:r>
            <a:r>
              <a:rPr lang="en-US" sz="2000" dirty="0"/>
              <a:t>AQLM</a:t>
            </a:r>
            <a:r>
              <a:rPr lang="zh-CN" altLang="en-US" sz="2000" u="sng" dirty="0"/>
              <a:t>在</a:t>
            </a:r>
            <a:r>
              <a:rPr lang="en-US" altLang="zh-CN" sz="2000" u="sng" dirty="0"/>
              <a:t>2-4</a:t>
            </a:r>
            <a:r>
              <a:rPr lang="zh-CN" altLang="en-US" sz="2000" u="sng" dirty="0"/>
              <a:t>位压缩范围内超越了先前最先进的算法</a:t>
            </a:r>
            <a:r>
              <a:rPr lang="zh-CN" altLang="en-US" sz="2000" dirty="0"/>
              <a:t>，特别是在极端的</a:t>
            </a:r>
            <a:r>
              <a:rPr lang="en-US" altLang="zh-CN" sz="2000" dirty="0"/>
              <a:t>2</a:t>
            </a:r>
            <a:r>
              <a:rPr lang="zh-CN" altLang="en-US" sz="2000" dirty="0"/>
              <a:t>位量化情况下表现显著</a:t>
            </a:r>
            <a:r>
              <a:rPr lang="en-US" altLang="zh-CN" sz="2000" dirty="0"/>
              <a:t>(</a:t>
            </a:r>
            <a:r>
              <a:rPr lang="zh-CN" altLang="en-US" sz="2000" dirty="0"/>
              <a:t>如图</a:t>
            </a:r>
            <a:r>
              <a:rPr lang="en-US" altLang="zh-CN" sz="2000" dirty="0"/>
              <a:t>)</a:t>
            </a:r>
            <a:r>
              <a:rPr lang="zh-CN" altLang="en-US" sz="2000" dirty="0"/>
              <a:t>。</a:t>
            </a:r>
            <a:endParaRPr lang="en-US" altLang="zh-CN" sz="2000" dirty="0"/>
          </a:p>
          <a:p>
            <a:pPr marL="342900" indent="-342900">
              <a:lnSpc>
                <a:spcPct val="150000"/>
              </a:lnSpc>
              <a:spcBef>
                <a:spcPts val="1200"/>
              </a:spcBef>
              <a:buFont typeface="Arial" panose="020B0604020202020204" pitchFamily="34" charset="0"/>
              <a:buChar char="•"/>
            </a:pPr>
            <a:r>
              <a:rPr lang="zh-CN" altLang="en-US" sz="2000" dirty="0"/>
              <a:t>为了促进</a:t>
            </a:r>
            <a:r>
              <a:rPr lang="en-US" sz="2000" dirty="0"/>
              <a:t>LLM</a:t>
            </a:r>
            <a:r>
              <a:rPr lang="zh-CN" altLang="en-US" sz="2000" dirty="0"/>
              <a:t>量化领域的未来研究，论文</a:t>
            </a:r>
            <a:r>
              <a:rPr lang="zh-CN" altLang="en-US" sz="2000" u="sng" dirty="0"/>
              <a:t>发布了</a:t>
            </a:r>
            <a:r>
              <a:rPr lang="en-US" sz="2000" u="sng" dirty="0"/>
              <a:t>AQLM</a:t>
            </a:r>
            <a:r>
              <a:rPr lang="zh-CN" altLang="en-US" sz="2000" u="sng" dirty="0"/>
              <a:t>的</a:t>
            </a:r>
            <a:endParaRPr lang="en-US" altLang="zh-CN" sz="2000" u="sng" dirty="0"/>
          </a:p>
          <a:p>
            <a:pPr>
              <a:lnSpc>
                <a:spcPct val="150000"/>
              </a:lnSpc>
            </a:pPr>
            <a:r>
              <a:rPr lang="en-US" altLang="zh-CN" sz="2000" dirty="0"/>
              <a:t>      </a:t>
            </a:r>
            <a:r>
              <a:rPr lang="zh-CN" altLang="en-US" sz="2000" u="sng" dirty="0"/>
              <a:t>参考实现以及几个预量化模型</a:t>
            </a:r>
            <a:r>
              <a:rPr lang="zh-CN" altLang="en-US" sz="2000" dirty="0"/>
              <a:t>。</a:t>
            </a:r>
            <a:endParaRPr lang="en-US" sz="2000" dirty="0"/>
          </a:p>
        </p:txBody>
      </p:sp>
      <p:sp>
        <p:nvSpPr>
          <p:cNvPr id="18" name="TextBox 17"/>
          <p:cNvSpPr txBox="1"/>
          <p:nvPr/>
        </p:nvSpPr>
        <p:spPr>
          <a:xfrm>
            <a:off x="10662834" y="3378631"/>
            <a:ext cx="184731" cy="369332"/>
          </a:xfrm>
          <a:prstGeom prst="rect">
            <a:avLst/>
          </a:prstGeom>
          <a:noFill/>
        </p:spPr>
        <p:txBody>
          <a:bodyPr wrap="none" rtlCol="0">
            <a:spAutoFit/>
          </a:bodyPr>
          <a:lstStyle/>
          <a:p>
            <a:endParaRPr lang="en-US" dirty="0"/>
          </a:p>
        </p:txBody>
      </p:sp>
      <p:sp>
        <p:nvSpPr>
          <p:cNvPr id="2" name="文本框 4"/>
          <p:cNvSpPr txBox="1"/>
          <p:nvPr>
            <p:custDataLst>
              <p:tags r:id="rId4"/>
            </p:custDataLst>
          </p:nvPr>
        </p:nvSpPr>
        <p:spPr>
          <a:xfrm>
            <a:off x="469265" y="884314"/>
            <a:ext cx="10378300" cy="707886"/>
          </a:xfrm>
          <a:prstGeom prst="rect">
            <a:avLst/>
          </a:prstGeom>
          <a:noFill/>
        </p:spPr>
        <p:txBody>
          <a:bodyPr wrap="square" rtlCol="0">
            <a:spAutoFit/>
          </a:bodyPr>
          <a:lstStyle/>
          <a:p>
            <a:r>
              <a:rPr lang="en-US" altLang="zh-CN" sz="2000" b="1" dirty="0">
                <a:solidFill>
                  <a:srgbClr val="2E3F55"/>
                </a:solidFill>
                <a:latin typeface="Times New Roman" panose="02020603050405020304" pitchFamily="18" charset="0"/>
                <a:cs typeface="Times New Roman" panose="02020603050405020304" pitchFamily="18" charset="0"/>
              </a:rPr>
              <a:t>2024 ICML | </a:t>
            </a:r>
            <a:r>
              <a:rPr lang="en-US" altLang="zh-CN" sz="2000" b="1" i="1" dirty="0">
                <a:solidFill>
                  <a:srgbClr val="2E3F55"/>
                </a:solidFill>
                <a:latin typeface="Times New Roman" panose="02020603050405020304" pitchFamily="18" charset="0"/>
                <a:cs typeface="Times New Roman" panose="02020603050405020304" pitchFamily="18" charset="0"/>
              </a:rPr>
              <a:t>Extreme Compression of Large Language Models via Additive Quantization</a:t>
            </a:r>
            <a:endParaRPr lang="en-US" altLang="zh-CN" sz="2000" b="1" i="1" dirty="0">
              <a:solidFill>
                <a:srgbClr val="2E3F55"/>
              </a:solidFill>
              <a:latin typeface="Times New Roman" panose="02020603050405020304" pitchFamily="18" charset="0"/>
              <a:cs typeface="Times New Roman" panose="02020603050405020304" pitchFamily="18" charset="0"/>
            </a:endParaRPr>
          </a:p>
          <a:p>
            <a:endParaRPr lang="zh-CN" altLang="en-US" sz="2000" b="1" dirty="0">
              <a:solidFill>
                <a:srgbClr val="2E3F55"/>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5"/>
          <a:stretch>
            <a:fillRect/>
          </a:stretch>
        </p:blipFill>
        <p:spPr>
          <a:xfrm>
            <a:off x="7425624" y="3570215"/>
            <a:ext cx="4584700" cy="3124200"/>
          </a:xfrm>
          <a:prstGeom prst="rect">
            <a:avLst/>
          </a:prstGeom>
          <a:effectLst>
            <a:outerShdw blurRad="50800" dist="38100" dir="2700000" algn="tl" rotWithShape="0">
              <a:prstClr val="black">
                <a:alpha val="40000"/>
              </a:prstClr>
            </a:outerShdw>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78" y="2665557"/>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191590" y="3444238"/>
            <a:ext cx="1357447" cy="0"/>
          </a:xfrm>
          <a:prstGeom prst="line">
            <a:avLst/>
          </a:prstGeom>
          <a:ln w="28575">
            <a:solidFill>
              <a:srgbClr val="2E3F55"/>
            </a:solidFill>
            <a:prstDash val="lgDashDotDot"/>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2000410" y="2665557"/>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10832375" y="3444238"/>
            <a:ext cx="1357447" cy="0"/>
          </a:xfrm>
          <a:prstGeom prst="line">
            <a:avLst/>
          </a:prstGeom>
          <a:ln w="28575">
            <a:solidFill>
              <a:srgbClr val="2E3F55"/>
            </a:solidFill>
            <a:prstDash val="lgDashDotDot"/>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3431177" y="52977"/>
            <a:ext cx="5207726" cy="4943937"/>
            <a:chOff x="3431177" y="627017"/>
            <a:chExt cx="5207726" cy="4943937"/>
          </a:xfrm>
        </p:grpSpPr>
        <p:sp>
          <p:nvSpPr>
            <p:cNvPr id="17" name="椭圆 16"/>
            <p:cNvSpPr/>
            <p:nvPr/>
          </p:nvSpPr>
          <p:spPr>
            <a:xfrm>
              <a:off x="4007031" y="1287045"/>
              <a:ext cx="4177938" cy="4283909"/>
            </a:xfrm>
            <a:prstGeom prst="ellipse">
              <a:avLst/>
            </a:prstGeom>
            <a:noFill/>
            <a:ln w="38100">
              <a:gradFill>
                <a:gsLst>
                  <a:gs pos="100000">
                    <a:srgbClr val="AE6339"/>
                  </a:gs>
                  <a:gs pos="65000">
                    <a:srgbClr val="EFE6DD"/>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8" name="矩形 17"/>
            <p:cNvSpPr/>
            <p:nvPr/>
          </p:nvSpPr>
          <p:spPr>
            <a:xfrm>
              <a:off x="3431177" y="627017"/>
              <a:ext cx="5207726" cy="28019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280172" y="3351802"/>
              <a:ext cx="3632200" cy="1137285"/>
            </a:xfrm>
            <a:prstGeom prst="rect">
              <a:avLst/>
            </a:prstGeom>
            <a:noFill/>
          </p:spPr>
          <p:txBody>
            <a:bodyPr wrap="square" rtlCol="0">
              <a:spAutoFit/>
            </a:bodyPr>
            <a:lstStyle/>
            <a:p>
              <a:pPr algn="ctr"/>
              <a:r>
                <a:rPr lang="en-US" altLang="zh-CN" sz="3200" b="1" dirty="0">
                  <a:solidFill>
                    <a:srgbClr val="AE6339"/>
                  </a:solidFill>
                  <a:latin typeface="Times New Roman" panose="02020603050405020304" pitchFamily="18" charset="0"/>
                  <a:cs typeface="Times New Roman" panose="02020603050405020304" pitchFamily="18" charset="0"/>
                </a:rPr>
                <a:t>Part 03</a:t>
              </a:r>
              <a:endParaRPr lang="en-US" altLang="zh-CN" sz="3200" b="1" dirty="0">
                <a:solidFill>
                  <a:srgbClr val="AE6339"/>
                </a:solidFill>
                <a:latin typeface="Times New Roman" panose="02020603050405020304" pitchFamily="18" charset="0"/>
                <a:cs typeface="Times New Roman" panose="02020603050405020304" pitchFamily="18" charset="0"/>
              </a:endParaRPr>
            </a:p>
            <a:p>
              <a:pPr algn="ctr"/>
              <a:r>
                <a:rPr lang="zh-CN" altLang="en-US" sz="3600" b="1" dirty="0">
                  <a:solidFill>
                    <a:srgbClr val="AE6339"/>
                  </a:solidFill>
                  <a:latin typeface="思源宋体 Heavy" panose="02020900000000000000" pitchFamily="18" charset="-122"/>
                  <a:ea typeface="思源宋体 Heavy" panose="02020900000000000000" pitchFamily="18" charset="-122"/>
                </a:rPr>
                <a:t>缺陷与未来发展</a:t>
              </a:r>
              <a:endParaRPr lang="zh-CN" altLang="en-US" sz="3600" b="1" dirty="0">
                <a:solidFill>
                  <a:srgbClr val="AE6339"/>
                </a:solidFill>
                <a:latin typeface="思源宋体 Heavy" panose="02020900000000000000" pitchFamily="18" charset="-122"/>
                <a:ea typeface="思源宋体 Heavy" panose="02020900000000000000" pitchFamily="18" charset="-122"/>
              </a:endParaRPr>
            </a:p>
          </p:txBody>
        </p:sp>
      </p:grpSp>
      <p:sp>
        <p:nvSpPr>
          <p:cNvPr id="20" name="矩形 19"/>
          <p:cNvSpPr/>
          <p:nvPr/>
        </p:nvSpPr>
        <p:spPr>
          <a:xfrm rot="5400000">
            <a:off x="6001293" y="5999852"/>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5400000">
            <a:off x="5940334" y="-677622"/>
            <a:ext cx="189412" cy="1526884"/>
          </a:xfrm>
          <a:prstGeom prst="rect">
            <a:avLst/>
          </a:prstGeom>
          <a:solidFill>
            <a:srgbClr val="2E3F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5:prstTrans prst="drape"/>
      </p:transition>
    </mc:Choice>
    <mc:Fallback>
      <p:transition spd="slow">
        <p:fade/>
      </p:transition>
    </mc:Fallback>
  </mc:AlternateContent>
</p:sld>
</file>

<file path=ppt/tags/tag1.xml><?xml version="1.0" encoding="utf-8"?>
<p:tagLst xmlns:p="http://schemas.openxmlformats.org/presentationml/2006/main">
  <p:tag name="KSO_WM_DIAGRAM_VIRTUALLY_FRAME" val="{&quot;height&quot;:325.94338582677165,&quot;left&quot;:148.56448818897633,&quot;top&quot;:87.8275590551181,&quot;width&quot;:353.9}"/>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DIAGRAM_VIRTUALLY_FRAME" val="{&quot;height&quot;:325.94338582677165,&quot;left&quot;:148.56448818897633,&quot;top&quot;:87.8275590551181,&quot;width&quot;:353.9}"/>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DIAGRAM_VIRTUALLY_FRAME" val="{&quot;height&quot;:325.94338582677165,&quot;left&quot;:148.56448818897633,&quot;top&quot;:87.8275590551181,&quot;width&quot;:353.9}"/>
</p:tagLst>
</file>

<file path=ppt/tags/tag30.xml><?xml version="1.0" encoding="utf-8"?>
<p:tagLst xmlns:p="http://schemas.openxmlformats.org/presentationml/2006/main">
  <p:tag name="ISPRING_PRESENTATION_TITLE" val="PowerPoint 演示文稿"/>
  <p:tag name="ISPRING_FIRST_PUBLISH" val="1"/>
  <p:tag name="KSO_WPP_MARK_KEY" val="a2ffa04e-c82d-406a-b827-437ce66e6dd0"/>
  <p:tag name="COMMONDATA" val="eyJoZGlkIjoiMTZmNTE4NmZhYjYwNzU5MjFkODAxZWQ0YWJiMTAwMmMifQ=="/>
</p:tagLst>
</file>

<file path=ppt/tags/tag4.xml><?xml version="1.0" encoding="utf-8"?>
<p:tagLst xmlns:p="http://schemas.openxmlformats.org/presentationml/2006/main">
  <p:tag name="KSO_WM_DIAGRAM_VIRTUALLY_FRAME" val="{&quot;height&quot;:325.94338582677165,&quot;left&quot;:148.56448818897633,&quot;top&quot;:87.8275590551181,&quot;width&quot;:353.9}"/>
</p:tagLst>
</file>

<file path=ppt/tags/tag5.xml><?xml version="1.0" encoding="utf-8"?>
<p:tagLst xmlns:p="http://schemas.openxmlformats.org/presentationml/2006/main">
  <p:tag name="KSO_WM_DIAGRAM_VIRTUALLY_FRAME" val="{&quot;height&quot;:325.94338582677165,&quot;left&quot;:148.56448818897633,&quot;top&quot;:87.8275590551181,&quot;width&quot;:353.9}"/>
</p:tagLst>
</file>

<file path=ppt/tags/tag6.xml><?xml version="1.0" encoding="utf-8"?>
<p:tagLst xmlns:p="http://schemas.openxmlformats.org/presentationml/2006/main">
  <p:tag name="KSO_WM_DIAGRAM_VIRTUALLY_FRAME" val="{&quot;height&quot;:325.94338582677165,&quot;left&quot;:148.56448818897633,&quot;top&quot;:87.8275590551181,&quot;width&quot;:353.9}"/>
</p:tagLst>
</file>

<file path=ppt/tags/tag7.xml><?xml version="1.0" encoding="utf-8"?>
<p:tagLst xmlns:p="http://schemas.openxmlformats.org/presentationml/2006/main">
  <p:tag name="KSO_WM_DIAGRAM_VIRTUALLY_FRAME" val="{&quot;height&quot;:325.94338582677165,&quot;left&quot;:148.56448818897633,&quot;top&quot;:87.8275590551181,&quot;width&quot;:353.9}"/>
</p:tagLst>
</file>

<file path=ppt/tags/tag8.xml><?xml version="1.0" encoding="utf-8"?>
<p:tagLst xmlns:p="http://schemas.openxmlformats.org/presentationml/2006/main">
  <p:tag name="KSO_WM_DIAGRAM_VIRTUALLY_FRAME" val="{&quot;height&quot;:325.94338582677165,&quot;left&quot;:148.56448818897633,&quot;top&quot;:87.8275590551181,&quot;width&quot;:353.9}"/>
</p:tagLst>
</file>

<file path=ppt/tags/tag9.xml><?xml version="1.0" encoding="utf-8"?>
<p:tagLst xmlns:p="http://schemas.openxmlformats.org/presentationml/2006/main">
  <p:tag name="KSO_WM_DIAGRAM_VIRTUALLY_FRAME" val="{&quot;height&quot;:325.94338582677165,&quot;left&quot;:148.56448818897633,&quot;top&quot;:87.8275590551181,&quot;width&quot;:35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1845</Words>
  <Application>WPS 演示</Application>
  <PresentationFormat>Widescreen</PresentationFormat>
  <Paragraphs>81</Paragraphs>
  <Slides>12</Slides>
  <Notes>12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宋体</vt:lpstr>
      <vt:lpstr>Wingdings</vt:lpstr>
      <vt:lpstr>Segoe UI Semilight</vt:lpstr>
      <vt:lpstr>Times New Roman</vt:lpstr>
      <vt:lpstr>思源宋体 Heavy</vt:lpstr>
      <vt:lpstr>ui-sans-serif</vt:lpstr>
      <vt:lpstr>Segoe Print</vt:lpstr>
      <vt:lpstr>system-ui</vt:lpstr>
      <vt:lpstr>等线</vt:lpstr>
      <vt:lpstr>微软雅黑</vt:lpstr>
      <vt:lpstr>Arial Unicode MS</vt:lpstr>
      <vt:lpstr>等线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凯 唐</dc:creator>
  <cp:lastModifiedBy>2-酮-3-脱氧-6-磷酸葡萄糖酸</cp:lastModifiedBy>
  <cp:revision>337</cp:revision>
  <dcterms:created xsi:type="dcterms:W3CDTF">2019-05-02T12:53:00Z</dcterms:created>
  <dcterms:modified xsi:type="dcterms:W3CDTF">2024-09-04T11:33:06Z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85AF37760DBF4F00B134586431C1474E_12</vt:lpwstr>
  </property>
  <property fmtid="{D5CDD505-2E9C-101B-9397-08002B2CF9AE}" pid="3" name="KSOProductBuildVer">
    <vt:lpwstr>2052-12.1.0.17857</vt:lpwstr>
  </property>
</Properties>
</file>