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7" r:id="rId2"/>
    <p:sldId id="268" r:id="rId3"/>
    <p:sldId id="278" r:id="rId4"/>
    <p:sldId id="279" r:id="rId5"/>
    <p:sldId id="281" r:id="rId6"/>
    <p:sldId id="280" r:id="rId7"/>
    <p:sldId id="282" r:id="rId8"/>
    <p:sldId id="283" r:id="rId9"/>
    <p:sldId id="284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91099-7EBE-4D12-B880-CCA6B38B92A6}" type="datetimeFigureOut">
              <a:rPr lang="en-US" smtClean="0"/>
              <a:t>8/3/2025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36C10-A9D4-4995-9BAF-95FBD77A72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21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F4299-1721-48C6-878D-74296BE00D21}" type="datetimeFigureOut">
              <a:rPr lang="en-US" smtClean="0"/>
              <a:t>8/3/2025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EF9EC-8318-4FF6-847E-A85BBD2B7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19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61254"/>
            <a:ext cx="8226490" cy="308376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386585"/>
            <a:ext cx="8229600" cy="13716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B874-E53C-42B9-98BA-0781B387246C}" type="datetime1">
              <a:rPr lang="en-US" smtClean="0"/>
              <a:t>8/3/2025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50680" y="365125"/>
            <a:ext cx="164592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65125"/>
            <a:ext cx="7624664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02F4-45D7-406A-9C33-75238E131A1E}" type="datetime1">
              <a:rPr lang="en-US" smtClean="0"/>
              <a:t>8/3/2025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E011-4F7D-42D0-82E1-078A40B76F01}" type="datetime1">
              <a:rPr lang="en-US" smtClean="0"/>
              <a:t>8/3/2025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65176"/>
            <a:ext cx="8229600" cy="308152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648" y="3388268"/>
            <a:ext cx="8229600" cy="13716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71FE-0FCC-47A4-B218-06AF00AFA70F}" type="datetime1">
              <a:rPr lang="en-US" smtClean="0"/>
              <a:t>8/3/2025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1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599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C22A-A385-4013-8BC3-1C712ED98224}" type="datetime1">
              <a:rPr lang="en-US" smtClean="0"/>
              <a:t>8/3/2025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84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8448" y="2373284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373284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3CD7-DDC2-4E28-B80E-11B3368F8846}" type="datetime1">
              <a:rPr lang="en-US" smtClean="0"/>
              <a:t>8/3/2025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2D6B-0F0F-41E5-8A0F-FC2D7E2110E0}" type="datetime1">
              <a:rPr lang="en-US" smtClean="0"/>
              <a:t>8/3/2025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1A38-D70F-41CF-857C-945C6FF6B07D}" type="datetime1">
              <a:rPr lang="en-US" smtClean="0"/>
              <a:t>8/3/2025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9330" y="457200"/>
            <a:ext cx="3603070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0" y="685800"/>
            <a:ext cx="61022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79330" y="2101850"/>
            <a:ext cx="3603070" cy="18288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96DC-D1E7-4668-A471-A46ECA2AE34F}" type="datetime1">
              <a:rPr lang="en-US" smtClean="0"/>
              <a:t>8/3/2025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2712" y="457200"/>
            <a:ext cx="3602736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-1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82712" y="2101850"/>
            <a:ext cx="3602736" cy="1828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62303"/>
            <a:ext cx="9601200" cy="1069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799"/>
            <a:ext cx="9601200" cy="434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85492"/>
            <a:ext cx="609904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19253" y="6385492"/>
            <a:ext cx="9820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fld id="{CC444FFE-4BDB-4301-83D8-FE8B25E7CF5A}" type="datetime1">
              <a:rPr lang="en-US" smtClean="0"/>
              <a:t>8/3/2025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3532" y="6385492"/>
            <a:ext cx="82886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Credit Card Opportunity Analysis for </a:t>
            </a:r>
            <a:r>
              <a:rPr lang="en-US" sz="5400" dirty="0" err="1"/>
              <a:t>Mitron</a:t>
            </a:r>
            <a:r>
              <a:rPr lang="en-US" sz="5400" dirty="0"/>
              <a:t> Bank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386585"/>
            <a:ext cx="8229600" cy="998602"/>
          </a:xfrm>
        </p:spPr>
        <p:txBody>
          <a:bodyPr/>
          <a:lstStyle/>
          <a:p>
            <a:r>
              <a:rPr lang="en-US" dirty="0"/>
              <a:t>Insights from Pilot Project (4000 Customers, 5 Cities)</a:t>
            </a:r>
          </a:p>
          <a:p>
            <a:r>
              <a:rPr lang="en-IN" b="1" dirty="0"/>
              <a:t>Presented by:</a:t>
            </a:r>
            <a:r>
              <a:rPr lang="en-IN" dirty="0"/>
              <a:t> Bhavani Maroju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87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495E60-A5C6-2464-A7F3-614A488A150E}"/>
              </a:ext>
            </a:extLst>
          </p:cNvPr>
          <p:cNvSpPr/>
          <p:nvPr/>
        </p:nvSpPr>
        <p:spPr>
          <a:xfrm>
            <a:off x="1853381" y="1877962"/>
            <a:ext cx="8485238" cy="2163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  <a:endParaRPr lang="en-IN" sz="5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616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Objective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AFADE50-EA6B-09AF-F651-BCF6341ED6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0" y="2081426"/>
            <a:ext cx="8972328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Mitron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Bank plans to launch a new line of credit cards.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objective is to analyze customer spending behavior and identify target segments.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AtliQ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Services proposed a pilot study using sample data to validate approach.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Sample data: 4000 customers across 5 cities.</a:t>
            </a:r>
          </a:p>
        </p:txBody>
      </p:sp>
    </p:spTree>
    <p:extLst>
      <p:ext uri="{BB962C8B-B14F-4D97-AF65-F5344CB8AC3E}">
        <p14:creationId xmlns:p14="http://schemas.microsoft.com/office/powerpoint/2010/main" val="334659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310" y="696600"/>
            <a:ext cx="9601200" cy="1069940"/>
          </a:xfrm>
        </p:spPr>
        <p:txBody>
          <a:bodyPr/>
          <a:lstStyle/>
          <a:p>
            <a:r>
              <a:rPr lang="en-IN" dirty="0"/>
              <a:t>Problem Statement / Project Scope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B7CF2A3-5439-079A-1D7C-03D01EBA57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78310" y="2472969"/>
            <a:ext cx="9284110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key revenue and credit usage trends across customer segments.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customer profiles by age, city, gender, income, occupation.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 credit card penetration and utilization patterns.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actionable recommendations to guide product strategy.</a:t>
            </a:r>
          </a:p>
        </p:txBody>
      </p:sp>
    </p:spTree>
    <p:extLst>
      <p:ext uri="{BB962C8B-B14F-4D97-AF65-F5344CB8AC3E}">
        <p14:creationId xmlns:p14="http://schemas.microsoft.com/office/powerpoint/2010/main" val="127968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362303"/>
            <a:ext cx="9601200" cy="837232"/>
          </a:xfrm>
        </p:spPr>
        <p:txBody>
          <a:bodyPr/>
          <a:lstStyle/>
          <a:p>
            <a:r>
              <a:rPr lang="en-US" b="1" dirty="0"/>
              <a:t>Solution Approach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AFADE50-EA6B-09AF-F651-BCF6341ED6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2213" y="1381793"/>
            <a:ext cx="9992032" cy="4549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 are 2 tables provided for analyzing customer behavior and tracking product strategy: a fact table (</a:t>
            </a:r>
            <a:r>
              <a:rPr lang="en-US" dirty="0" err="1"/>
              <a:t>fact_spends</a:t>
            </a:r>
            <a:r>
              <a:rPr lang="en-US" dirty="0"/>
              <a:t>) and a dimension table (</a:t>
            </a:r>
            <a:r>
              <a:rPr lang="en-US" dirty="0" err="1"/>
              <a:t>dim_customers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cleaning and modeling performed in Power BI.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Used multiple charts (bar, pie, KPI cards) to visualize: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Spend by category, payment type, age group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Monthly trends, city-level usage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Key KPIs calculated: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Average spend per customer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Utilization % per city and segment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Credit card usage count by age, city, and occupation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9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310" y="696600"/>
            <a:ext cx="9601200" cy="1069940"/>
          </a:xfrm>
        </p:spPr>
        <p:txBody>
          <a:bodyPr/>
          <a:lstStyle/>
          <a:p>
            <a:r>
              <a:rPr lang="en-IN" b="1" dirty="0"/>
              <a:t>Key KPIs Summary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B7CF2A3-5439-079A-1D7C-03D01EBA57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50491" y="2130590"/>
            <a:ext cx="9284110" cy="3272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Berlin Sans FB" panose="020E0602020502020306" pitchFamily="34" charset="0"/>
              </a:rPr>
              <a:t>Total Customers:</a:t>
            </a:r>
            <a:r>
              <a:rPr lang="en-US" dirty="0">
                <a:latin typeface="Berlin Sans FB" panose="020E0602020502020306" pitchFamily="34" charset="0"/>
              </a:rPr>
              <a:t> 4000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Berlin Sans FB" panose="020E0602020502020306" pitchFamily="34" charset="0"/>
              </a:rPr>
              <a:t>Male:</a:t>
            </a:r>
            <a:r>
              <a:rPr lang="en-US" dirty="0">
                <a:latin typeface="Berlin Sans FB" panose="020E0602020502020306" pitchFamily="34" charset="0"/>
              </a:rPr>
              <a:t> 2597 | </a:t>
            </a:r>
            <a:r>
              <a:rPr lang="en-US" b="1" dirty="0">
                <a:latin typeface="Berlin Sans FB" panose="020E0602020502020306" pitchFamily="34" charset="0"/>
              </a:rPr>
              <a:t>Female:</a:t>
            </a:r>
            <a:r>
              <a:rPr lang="en-US" dirty="0">
                <a:latin typeface="Berlin Sans FB" panose="020E0602020502020306" pitchFamily="34" charset="0"/>
              </a:rPr>
              <a:t> 1403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Berlin Sans FB" panose="020E0602020502020306" pitchFamily="34" charset="0"/>
              </a:rPr>
              <a:t>Avg Spend per Customer:</a:t>
            </a:r>
            <a:r>
              <a:rPr lang="en-US" dirty="0">
                <a:latin typeface="Berlin Sans FB" panose="020E0602020502020306" pitchFamily="34" charset="0"/>
              </a:rPr>
              <a:t> ₹88.48M / 4000 = ₹22,120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Berlin Sans FB" panose="020E0602020502020306" pitchFamily="34" charset="0"/>
              </a:rPr>
              <a:t>Utilization Rate:</a:t>
            </a:r>
            <a:r>
              <a:rPr lang="en-US" dirty="0">
                <a:latin typeface="Berlin Sans FB" panose="020E0602020502020306" pitchFamily="34" charset="0"/>
              </a:rPr>
              <a:t> 42.82%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Berlin Sans FB" panose="020E0602020502020306" pitchFamily="34" charset="0"/>
              </a:rPr>
              <a:t>Sum of Avg Income:</a:t>
            </a:r>
            <a:r>
              <a:rPr lang="en-US" dirty="0">
                <a:latin typeface="Berlin Sans FB" panose="020E0602020502020306" pitchFamily="34" charset="0"/>
              </a:rPr>
              <a:t> ₹207M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Berlin Sans FB" panose="020E0602020502020306" pitchFamily="34" charset="0"/>
              </a:rPr>
              <a:t>Married Customers:</a:t>
            </a:r>
            <a:r>
              <a:rPr lang="en-US" dirty="0">
                <a:latin typeface="Berlin Sans FB" panose="020E0602020502020306" pitchFamily="34" charset="0"/>
              </a:rPr>
              <a:t> 3136 | Single: 864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172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310" y="240065"/>
            <a:ext cx="9601200" cy="45653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Dashboard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21B0A2-E0B8-7F1A-70EB-CD06952A82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894735" y="690351"/>
            <a:ext cx="9979742" cy="5562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212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310" y="696600"/>
            <a:ext cx="9601200" cy="1069940"/>
          </a:xfrm>
        </p:spPr>
        <p:txBody>
          <a:bodyPr/>
          <a:lstStyle/>
          <a:p>
            <a:r>
              <a:rPr lang="en-IN" dirty="0"/>
              <a:t>Key Insights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94CACFE-6B69-F9F9-3072-89A3A3FE70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50900" y="2415901"/>
            <a:ext cx="9601200" cy="2026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rlin Sans FB" panose="020E0602020502020306" pitchFamily="34" charset="0"/>
              </a:rPr>
              <a:t>Mumbai has the highest credit card usage; Delhi has highest utilization rate.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1600" dirty="0">
                <a:latin typeface="Berlin Sans FB" panose="020E0602020502020306" pitchFamily="34" charset="0"/>
              </a:rPr>
              <a:t>Peak spend occurs in September and August.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erlin Sans FB" panose="020E0602020502020306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rlin Sans FB" panose="020E0602020502020306" pitchFamily="34" charset="0"/>
              </a:rPr>
              <a:t>25–34 age group contributes 37% of card usage.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600" b="1" dirty="0">
                <a:latin typeface="Berlin Sans FB" panose="020E0602020502020306" pitchFamily="34" charset="0"/>
              </a:rPr>
              <a:t>Top Occupations:</a:t>
            </a:r>
            <a:r>
              <a:rPr lang="en-US" sz="1600" dirty="0">
                <a:latin typeface="Berlin Sans FB" panose="020E0602020502020306" pitchFamily="34" charset="0"/>
              </a:rPr>
              <a:t> Salaried IT &amp; Other Employees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rlin Sans FB" panose="020E0602020502020306" pitchFamily="34" charset="0"/>
              </a:rPr>
              <a:t>Top spend categories: Groceries, Bills, Electronics.</a:t>
            </a:r>
          </a:p>
        </p:txBody>
      </p:sp>
    </p:spTree>
    <p:extLst>
      <p:ext uri="{BB962C8B-B14F-4D97-AF65-F5344CB8AC3E}">
        <p14:creationId xmlns:p14="http://schemas.microsoft.com/office/powerpoint/2010/main" val="163487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310" y="696600"/>
            <a:ext cx="9601200" cy="1069940"/>
          </a:xfrm>
        </p:spPr>
        <p:txBody>
          <a:bodyPr/>
          <a:lstStyle/>
          <a:p>
            <a:r>
              <a:rPr lang="en-IN" dirty="0"/>
              <a:t>Business Recommendations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2DEEB01-A39E-4092-EA71-6DC7E6DA59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78310" y="2040799"/>
            <a:ext cx="10013745" cy="2776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Launch credit card in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Mumbai, Chennai, Bengaluru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(top usage cities).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 age group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25–45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lifestyle-focused offers.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marketing on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Bills, Grocery, Electronics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partners.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August–September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promotional campaigns.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special card variants for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salaried professionals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706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310" y="696600"/>
            <a:ext cx="9601200" cy="1069940"/>
          </a:xfrm>
        </p:spPr>
        <p:txBody>
          <a:bodyPr/>
          <a:lstStyle/>
          <a:p>
            <a:r>
              <a:rPr lang="en-IN" dirty="0"/>
              <a:t>Conclusion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7457FBC-5C95-03DF-03F5-1E38E1E63B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5025" y="2546398"/>
            <a:ext cx="10357323" cy="2222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pilot analysis clearly shows how customer data can guide Mitron Bank's credit card strategy.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trends in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 groups, cities, payment preferences, and spending behavior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were identified.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findings help pinpoint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who to target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where to launch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features to offer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these insights, Mitron Bank can design smarter credit card products and improve adoption.</a:t>
            </a:r>
          </a:p>
        </p:txBody>
      </p:sp>
    </p:spTree>
    <p:extLst>
      <p:ext uri="{BB962C8B-B14F-4D97-AF65-F5344CB8AC3E}">
        <p14:creationId xmlns:p14="http://schemas.microsoft.com/office/powerpoint/2010/main" val="64251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rushed Metal 16x9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een brushed metal presentation (widescreen).potx" id="{C4E52658-42BB-4751-AD45-DBF99E6546BE}" vid="{DAEF9E1A-844D-45D9-BB7C-945DFF722FA1}"/>
    </a:ext>
  </a:extLst>
</a:theme>
</file>

<file path=ppt/theme/theme2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Green brushed metal presentation (widescreen)</Template>
  <TotalTime>177</TotalTime>
  <Words>433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Berlin Sans FB</vt:lpstr>
      <vt:lpstr>Georgia</vt:lpstr>
      <vt:lpstr>Brushed Metal 16x9</vt:lpstr>
      <vt:lpstr>Credit Card Opportunity Analysis for Mitron Bank</vt:lpstr>
      <vt:lpstr>Business Objective</vt:lpstr>
      <vt:lpstr>Problem Statement / Project Scope</vt:lpstr>
      <vt:lpstr>Solution Approach</vt:lpstr>
      <vt:lpstr>Key KPIs Summary</vt:lpstr>
      <vt:lpstr>Dashboard</vt:lpstr>
      <vt:lpstr>Key Insights</vt:lpstr>
      <vt:lpstr>Business Recommendations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bhavani maroju</dc:creator>
  <cp:lastModifiedBy>bhavani maroju</cp:lastModifiedBy>
  <cp:revision>1</cp:revision>
  <dcterms:created xsi:type="dcterms:W3CDTF">2025-08-03T15:21:14Z</dcterms:created>
  <dcterms:modified xsi:type="dcterms:W3CDTF">2025-08-03T18:18:24Z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