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9" r:id="rId4"/>
    <p:sldId id="269" r:id="rId5"/>
    <p:sldId id="261" r:id="rId6"/>
    <p:sldId id="276" r:id="rId7"/>
    <p:sldId id="271" r:id="rId8"/>
    <p:sldId id="264" r:id="rId9"/>
    <p:sldId id="280" r:id="rId10"/>
    <p:sldId id="278" r:id="rId11"/>
    <p:sldId id="279" r:id="rId12"/>
    <p:sldId id="270" r:id="rId13"/>
    <p:sldId id="263" r:id="rId14"/>
    <p:sldId id="274" r:id="rId15"/>
    <p:sldId id="288" r:id="rId16"/>
    <p:sldId id="285" r:id="rId17"/>
    <p:sldId id="281" r:id="rId18"/>
    <p:sldId id="272" r:id="rId19"/>
    <p:sldId id="287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0DB"/>
    <a:srgbClr val="404040"/>
    <a:srgbClr val="9FB575"/>
    <a:srgbClr val="467551"/>
    <a:srgbClr val="23AF47"/>
    <a:srgbClr val="6BB27B"/>
    <a:srgbClr val="23AF3E"/>
    <a:srgbClr val="23839C"/>
    <a:srgbClr val="ED3B3B"/>
    <a:srgbClr val="F3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2" autoAdjust="0"/>
    <p:restoredTop sz="91452" autoAdjust="0"/>
  </p:normalViewPr>
  <p:slideViewPr>
    <p:cSldViewPr>
      <p:cViewPr varScale="1">
        <p:scale>
          <a:sx n="104" d="100"/>
          <a:sy n="104" d="100"/>
        </p:scale>
        <p:origin x="22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98C7-A4AC-42AA-9D4A-DD753586CF5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CC061-0916-471E-985B-07D3B3182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0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CC061-0916-471E-985B-07D3B31823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0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CC061-0916-471E-985B-07D3B31823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CC061-0916-471E-985B-07D3B31823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1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CC061-0916-471E-985B-07D3B31823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9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CC061-0916-471E-985B-07D3B31823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77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CC061-0916-471E-985B-07D3B31823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CC061-0916-471E-985B-07D3B31823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6778"/>
            <a:ext cx="82296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7544" y="1556792"/>
            <a:ext cx="8229600" cy="4320480"/>
          </a:xfrm>
          <a:prstGeom prst="rect">
            <a:avLst/>
          </a:prstGeom>
        </p:spPr>
        <p:txBody>
          <a:bodyPr lIns="396000" anchor="t"/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89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60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2204" y="4293096"/>
            <a:ext cx="4788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  <a:cs typeface="Arial" pitchFamily="34" charset="0"/>
              </a:rPr>
              <a:t>현승짱짱</a:t>
            </a: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  <a:cs typeface="Arial" pitchFamily="34" charset="0"/>
              </a:rPr>
              <a:t>123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2708920"/>
            <a:ext cx="504056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4400" b="1" dirty="0">
                <a:latin typeface="한컴 바겐세일 M" panose="02020603020101020101" pitchFamily="18" charset="-127"/>
                <a:ea typeface="한컴 바겐세일 M" panose="02020603020101020101" pitchFamily="18" charset="-127"/>
                <a:cs typeface="Arial" pitchFamily="34" charset="0"/>
              </a:rPr>
              <a:t>스마트 실내 환기</a:t>
            </a:r>
            <a:endParaRPr lang="en-US" altLang="ko-KR" sz="4400" b="1" dirty="0">
              <a:latin typeface="한컴 바겐세일 M" panose="02020603020101020101" pitchFamily="18" charset="-127"/>
              <a:ea typeface="한컴 바겐세일 M" panose="02020603020101020101" pitchFamily="18" charset="-127"/>
              <a:cs typeface="Arial" pitchFamily="34" charset="0"/>
            </a:endParaRPr>
          </a:p>
          <a:p>
            <a:pPr algn="r"/>
            <a:r>
              <a:rPr lang="ko-KR" altLang="en-US" sz="4400" b="1" dirty="0">
                <a:latin typeface="한컴 바겐세일 M" panose="02020603020101020101" pitchFamily="18" charset="-127"/>
                <a:ea typeface="한컴 바겐세일 M" panose="02020603020101020101" pitchFamily="18" charset="-127"/>
                <a:cs typeface="Arial" pitchFamily="34" charset="0"/>
              </a:rPr>
              <a:t>시스템</a:t>
            </a:r>
            <a:endParaRPr lang="en-US" altLang="ko-KR" sz="4400" b="1" dirty="0">
              <a:latin typeface="한컴 바겐세일 M" panose="02020603020101020101" pitchFamily="18" charset="-127"/>
              <a:ea typeface="한컴 바겐세일 M" panose="02020603020101020101" pitchFamily="18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9912" y="4653136"/>
            <a:ext cx="5688632" cy="1069514"/>
          </a:xfrm>
        </p:spPr>
        <p:txBody>
          <a:bodyPr/>
          <a:lstStyle/>
          <a:p>
            <a:pPr algn="ctr"/>
            <a:r>
              <a:rPr lang="ko-KR" altLang="en-US" dirty="0"/>
              <a:t>분석 및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D5041-5B87-46E2-9F48-CD65329D952C}"/>
              </a:ext>
            </a:extLst>
          </p:cNvPr>
          <p:cNvSpPr/>
          <p:nvPr/>
        </p:nvSpPr>
        <p:spPr>
          <a:xfrm>
            <a:off x="4572000" y="5722650"/>
            <a:ext cx="4104456" cy="72008"/>
          </a:xfrm>
          <a:prstGeom prst="rect">
            <a:avLst/>
          </a:prstGeom>
          <a:solidFill>
            <a:srgbClr val="FAFA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톱니바퀴">
            <a:extLst>
              <a:ext uri="{FF2B5EF4-FFF2-40B4-BE49-F238E27FC236}">
                <a16:creationId xmlns:a16="http://schemas.microsoft.com/office/drawing/2014/main" id="{69FDD269-E911-4358-B3CE-A69F9D1D6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968" y="4730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DA6E2-AFF9-4D2E-B6EF-2357598B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B47CC2-7F66-4009-B3F8-3F8DEB156289}"/>
              </a:ext>
            </a:extLst>
          </p:cNvPr>
          <p:cNvGrpSpPr/>
          <p:nvPr/>
        </p:nvGrpSpPr>
        <p:grpSpPr>
          <a:xfrm>
            <a:off x="800907" y="1798411"/>
            <a:ext cx="7457453" cy="4808201"/>
            <a:chOff x="800907" y="1798411"/>
            <a:chExt cx="7457453" cy="480820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830EF2B-B3D5-42BC-B896-3EEEFF1CF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r="25232"/>
            <a:stretch/>
          </p:blipFill>
          <p:spPr>
            <a:xfrm>
              <a:off x="3757852" y="1798411"/>
              <a:ext cx="1767312" cy="1918621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1F27901-8617-4CBA-8545-94D493D7E1B9}"/>
                </a:ext>
              </a:extLst>
            </p:cNvPr>
            <p:cNvGrpSpPr/>
            <p:nvPr/>
          </p:nvGrpSpPr>
          <p:grpSpPr>
            <a:xfrm>
              <a:off x="7063690" y="1913619"/>
              <a:ext cx="1194670" cy="1765005"/>
              <a:chOff x="6588224" y="1735194"/>
              <a:chExt cx="1194670" cy="176500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6432A74-5BAA-4564-BC1B-81A48F164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735194"/>
                <a:ext cx="1194670" cy="140154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10F8A0-54FD-467C-91DC-5F2B5E0CC71E}"/>
                  </a:ext>
                </a:extLst>
              </p:cNvPr>
              <p:cNvSpPr txBox="1"/>
              <p:nvPr/>
            </p:nvSpPr>
            <p:spPr>
              <a:xfrm>
                <a:off x="6665135" y="313086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앱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54079E-42C8-47D5-8F53-67F39D8D9CF0}"/>
                </a:ext>
              </a:extLst>
            </p:cNvPr>
            <p:cNvGrpSpPr/>
            <p:nvPr/>
          </p:nvGrpSpPr>
          <p:grpSpPr>
            <a:xfrm>
              <a:off x="800907" y="1889472"/>
              <a:ext cx="1448468" cy="1818097"/>
              <a:chOff x="1547664" y="1768358"/>
              <a:chExt cx="1448468" cy="1818097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C3B659E-8ECF-4623-948D-1644D84D8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7664" y="1768358"/>
                <a:ext cx="1448468" cy="144846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73EC98-E0EA-4202-8097-92AB2BD26EE6}"/>
                  </a:ext>
                </a:extLst>
              </p:cNvPr>
              <p:cNvSpPr txBox="1"/>
              <p:nvPr/>
            </p:nvSpPr>
            <p:spPr>
              <a:xfrm>
                <a:off x="1767842" y="3217123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팬</a:t>
                </a:r>
              </a:p>
            </p:txBody>
          </p:sp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6893A208-0A44-4E82-999A-CEDB9604F427}"/>
                </a:ext>
              </a:extLst>
            </p:cNvPr>
            <p:cNvSpPr/>
            <p:nvPr/>
          </p:nvSpPr>
          <p:spPr>
            <a:xfrm flipH="1">
              <a:off x="2700056" y="2469690"/>
              <a:ext cx="576064" cy="288032"/>
            </a:xfrm>
            <a:prstGeom prst="rightArrow">
              <a:avLst/>
            </a:prstGeom>
            <a:noFill/>
            <a:ln w="57150">
              <a:gradFill>
                <a:gsLst>
                  <a:gs pos="0">
                    <a:srgbClr val="23839C"/>
                  </a:gs>
                  <a:gs pos="100000">
                    <a:srgbClr val="23AF3E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위쪽/아래쪽 4">
              <a:extLst>
                <a:ext uri="{FF2B5EF4-FFF2-40B4-BE49-F238E27FC236}">
                  <a16:creationId xmlns:a16="http://schemas.microsoft.com/office/drawing/2014/main" id="{970884C1-D9E3-4BC0-BEBB-E404452C5250}"/>
                </a:ext>
              </a:extLst>
            </p:cNvPr>
            <p:cNvSpPr/>
            <p:nvPr/>
          </p:nvSpPr>
          <p:spPr>
            <a:xfrm>
              <a:off x="4497508" y="3789040"/>
              <a:ext cx="288000" cy="576000"/>
            </a:xfrm>
            <a:prstGeom prst="upDownArrow">
              <a:avLst/>
            </a:prstGeom>
            <a:noFill/>
            <a:ln w="57150">
              <a:gradFill>
                <a:gsLst>
                  <a:gs pos="0">
                    <a:srgbClr val="23AF47"/>
                  </a:gs>
                  <a:gs pos="100000">
                    <a:srgbClr val="46755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위쪽/아래쪽 19">
              <a:extLst>
                <a:ext uri="{FF2B5EF4-FFF2-40B4-BE49-F238E27FC236}">
                  <a16:creationId xmlns:a16="http://schemas.microsoft.com/office/drawing/2014/main" id="{E749489B-D96A-49C4-AFC3-19188AB43A81}"/>
                </a:ext>
              </a:extLst>
            </p:cNvPr>
            <p:cNvSpPr/>
            <p:nvPr/>
          </p:nvSpPr>
          <p:spPr>
            <a:xfrm rot="16200000">
              <a:off x="6150427" y="2325721"/>
              <a:ext cx="288000" cy="576000"/>
            </a:xfrm>
            <a:prstGeom prst="upDownArrow">
              <a:avLst/>
            </a:prstGeom>
            <a:noFill/>
            <a:ln w="57150">
              <a:gradFill>
                <a:gsLst>
                  <a:gs pos="0">
                    <a:srgbClr val="23AF47"/>
                  </a:gs>
                  <a:gs pos="100000">
                    <a:srgbClr val="9FB57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9712555-0084-4C8A-A1F1-A5CEBB713EC3}"/>
                </a:ext>
              </a:extLst>
            </p:cNvPr>
            <p:cNvGrpSpPr/>
            <p:nvPr/>
          </p:nvGrpSpPr>
          <p:grpSpPr>
            <a:xfrm>
              <a:off x="3849420" y="4653104"/>
              <a:ext cx="1584176" cy="1953508"/>
              <a:chOff x="3849420" y="4797152"/>
              <a:chExt cx="1584176" cy="195350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A12916C-1323-4F4F-9212-ACF91266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420" y="4797152"/>
                <a:ext cx="1584176" cy="158417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14FBB0-AACA-4E03-8D73-D74A1CD38D54}"/>
                  </a:ext>
                </a:extLst>
              </p:cNvPr>
              <p:cNvSpPr txBox="1"/>
              <p:nvPr/>
            </p:nvSpPr>
            <p:spPr>
              <a:xfrm>
                <a:off x="4137452" y="6381328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센서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95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4B34-9C37-4140-BB49-0DD5612F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센서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E7FAD6-CAD1-47B4-B23C-DEAA41914FDA}"/>
              </a:ext>
            </a:extLst>
          </p:cNvPr>
          <p:cNvGrpSpPr/>
          <p:nvPr/>
        </p:nvGrpSpPr>
        <p:grpSpPr>
          <a:xfrm>
            <a:off x="2081782" y="1628800"/>
            <a:ext cx="5001123" cy="4704185"/>
            <a:chOff x="1526343" y="1744342"/>
            <a:chExt cx="5001123" cy="47041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4D5054-0320-46AA-9215-311C9709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596" y="4428215"/>
              <a:ext cx="1401860" cy="20203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727061-A6C4-49B1-A5A5-45E4218D7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048" y="3064151"/>
              <a:ext cx="1822418" cy="20209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FC52FF-A1F7-4FA5-9353-8E3B61404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343" y="1744342"/>
              <a:ext cx="2118366" cy="20210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7AC7AE-AF59-4DD0-8C5B-58916C0DDB4C}"/>
              </a:ext>
            </a:extLst>
          </p:cNvPr>
          <p:cNvSpPr txBox="1"/>
          <p:nvPr/>
        </p:nvSpPr>
        <p:spPr>
          <a:xfrm>
            <a:off x="2313028" y="34651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일산화탄소 센서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D7FE7-6533-4E5B-9205-278CB592CB18}"/>
              </a:ext>
            </a:extLst>
          </p:cNvPr>
          <p:cNvSpPr txBox="1"/>
          <p:nvPr/>
        </p:nvSpPr>
        <p:spPr>
          <a:xfrm>
            <a:off x="5260487" y="431267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이산화탄소 센서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76741-3AC0-4B8A-B6BB-33DBD2AAA773}"/>
              </a:ext>
            </a:extLst>
          </p:cNvPr>
          <p:cNvSpPr txBox="1"/>
          <p:nvPr/>
        </p:nvSpPr>
        <p:spPr>
          <a:xfrm>
            <a:off x="2428444" y="62373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미세먼지 센서</a:t>
            </a:r>
          </a:p>
        </p:txBody>
      </p:sp>
    </p:spTree>
    <p:extLst>
      <p:ext uri="{BB962C8B-B14F-4D97-AF65-F5344CB8AC3E}">
        <p14:creationId xmlns:p14="http://schemas.microsoft.com/office/powerpoint/2010/main" val="374964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18A3-03C1-439B-A0DB-11138545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 </a:t>
            </a:r>
            <a:r>
              <a:rPr lang="en-US" altLang="ko-KR" dirty="0"/>
              <a:t>– </a:t>
            </a:r>
            <a:r>
              <a:rPr lang="en-US" altLang="ko-KR" dirty="0" err="1"/>
              <a:t>Usecase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2933F1-ECD4-48DF-BA54-E9BC099B374F}"/>
              </a:ext>
            </a:extLst>
          </p:cNvPr>
          <p:cNvSpPr/>
          <p:nvPr/>
        </p:nvSpPr>
        <p:spPr>
          <a:xfrm>
            <a:off x="1115616" y="1268760"/>
            <a:ext cx="7508095" cy="5306526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0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C352B-2A59-4941-B908-5A09AFFF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 </a:t>
            </a:r>
            <a:r>
              <a:rPr lang="en-US" altLang="ko-KR" dirty="0"/>
              <a:t>- Class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ADB7A-697E-44D7-908F-342353C79CFE}"/>
              </a:ext>
            </a:extLst>
          </p:cNvPr>
          <p:cNvSpPr/>
          <p:nvPr/>
        </p:nvSpPr>
        <p:spPr>
          <a:xfrm>
            <a:off x="395536" y="1412776"/>
            <a:ext cx="8352928" cy="504056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F5926A-61BF-43F2-9238-EB92FBD87B88}"/>
              </a:ext>
            </a:extLst>
          </p:cNvPr>
          <p:cNvSpPr/>
          <p:nvPr/>
        </p:nvSpPr>
        <p:spPr>
          <a:xfrm>
            <a:off x="1403648" y="2321132"/>
            <a:ext cx="6336704" cy="326810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9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18A3-03C1-439B-A0DB-11138545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 </a:t>
            </a:r>
            <a:r>
              <a:rPr lang="en-US" altLang="ko-KR" dirty="0"/>
              <a:t>– Statement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4B481-DE6A-469B-9245-4DC4032A8BDC}"/>
              </a:ext>
            </a:extLst>
          </p:cNvPr>
          <p:cNvSpPr/>
          <p:nvPr/>
        </p:nvSpPr>
        <p:spPr>
          <a:xfrm>
            <a:off x="355518" y="1388546"/>
            <a:ext cx="3888432" cy="468052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E4C50A-82EA-4CCA-A66A-5EF003721060}"/>
              </a:ext>
            </a:extLst>
          </p:cNvPr>
          <p:cNvSpPr/>
          <p:nvPr/>
        </p:nvSpPr>
        <p:spPr>
          <a:xfrm>
            <a:off x="4897175" y="1388546"/>
            <a:ext cx="3888432" cy="4680520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7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18A3-03C1-439B-A0DB-11138545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778"/>
            <a:ext cx="8229600" cy="106951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CF1D0E-8990-4224-89CE-E1EE829F5F5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9914"/>
            <a:ext cx="4996810" cy="43195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D21377-FD2D-4864-95B7-773E48D0E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64078"/>
            <a:ext cx="5200650" cy="2914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5EEE82-E69B-4539-9956-2CB587F5A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10" y="-46918"/>
            <a:ext cx="6267450" cy="297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343031-9CDF-499F-82EC-52D4C0361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1428" y="2746389"/>
            <a:ext cx="6667500" cy="316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B6E235-D113-4C99-A591-1C2067B47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147446"/>
            <a:ext cx="6000750" cy="3333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636F8E-D431-4C52-8B22-0BCC24C4D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016" y="4327539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7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9912" y="4653136"/>
            <a:ext cx="5688632" cy="1069514"/>
          </a:xfrm>
        </p:spPr>
        <p:txBody>
          <a:bodyPr/>
          <a:lstStyle/>
          <a:p>
            <a:pPr algn="ctr"/>
            <a:r>
              <a:rPr lang="ko-KR" altLang="en-US" dirty="0"/>
              <a:t>시연 영상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D5041-5B87-46E2-9F48-CD65329D952C}"/>
              </a:ext>
            </a:extLst>
          </p:cNvPr>
          <p:cNvSpPr/>
          <p:nvPr/>
        </p:nvSpPr>
        <p:spPr>
          <a:xfrm>
            <a:off x="4572000" y="5722650"/>
            <a:ext cx="4104456" cy="72008"/>
          </a:xfrm>
          <a:prstGeom prst="rect">
            <a:avLst/>
          </a:prstGeom>
          <a:solidFill>
            <a:srgbClr val="FAFA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극장">
            <a:extLst>
              <a:ext uri="{FF2B5EF4-FFF2-40B4-BE49-F238E27FC236}">
                <a16:creationId xmlns:a16="http://schemas.microsoft.com/office/drawing/2014/main" id="{B14074D7-6407-4743-B2F1-FCE3BAEF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9688" y="4730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AF2E5F-D8CB-489A-9C55-4FF166F75727}"/>
              </a:ext>
            </a:extLst>
          </p:cNvPr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D7F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48772-8434-4D53-A1F3-0B7709B56930}"/>
              </a:ext>
            </a:extLst>
          </p:cNvPr>
          <p:cNvSpPr txBox="1"/>
          <p:nvPr/>
        </p:nvSpPr>
        <p:spPr>
          <a:xfrm>
            <a:off x="3523600" y="2564904"/>
            <a:ext cx="738664" cy="30354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여기 영상 들어가는 자리임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9912" y="4653136"/>
            <a:ext cx="5688632" cy="1069514"/>
          </a:xfrm>
        </p:spPr>
        <p:txBody>
          <a:bodyPr/>
          <a:lstStyle/>
          <a:p>
            <a:pPr algn="ctr"/>
            <a:r>
              <a:rPr lang="ko-KR" altLang="en-US" dirty="0"/>
              <a:t>질의 응답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D5041-5B87-46E2-9F48-CD65329D952C}"/>
              </a:ext>
            </a:extLst>
          </p:cNvPr>
          <p:cNvSpPr/>
          <p:nvPr/>
        </p:nvSpPr>
        <p:spPr>
          <a:xfrm>
            <a:off x="4572000" y="5722650"/>
            <a:ext cx="4104456" cy="72008"/>
          </a:xfrm>
          <a:prstGeom prst="rect">
            <a:avLst/>
          </a:prstGeom>
          <a:solidFill>
            <a:srgbClr val="FAFA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질문">
            <a:extLst>
              <a:ext uri="{FF2B5EF4-FFF2-40B4-BE49-F238E27FC236}">
                <a16:creationId xmlns:a16="http://schemas.microsoft.com/office/drawing/2014/main" id="{AD16C5F6-7D67-421D-8DB0-903FCCCAE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9992" y="4730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720" y="116632"/>
            <a:ext cx="5688632" cy="1069514"/>
          </a:xfrm>
        </p:spPr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D5041-5B87-46E2-9F48-CD65329D952C}"/>
              </a:ext>
            </a:extLst>
          </p:cNvPr>
          <p:cNvSpPr/>
          <p:nvPr/>
        </p:nvSpPr>
        <p:spPr>
          <a:xfrm>
            <a:off x="3491880" y="1628800"/>
            <a:ext cx="72008" cy="4032448"/>
          </a:xfrm>
          <a:prstGeom prst="rect">
            <a:avLst/>
          </a:prstGeom>
          <a:solidFill>
            <a:srgbClr val="FAFA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6BC07-88EC-4225-ABC5-687B2D15C3E1}"/>
              </a:ext>
            </a:extLst>
          </p:cNvPr>
          <p:cNvSpPr txBox="1"/>
          <p:nvPr/>
        </p:nvSpPr>
        <p:spPr>
          <a:xfrm>
            <a:off x="3779912" y="1156422"/>
            <a:ext cx="4824536" cy="45451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팀 소개</a:t>
            </a:r>
            <a:endParaRPr lang="en-US" altLang="ko-KR" sz="2400" dirty="0">
              <a:solidFill>
                <a:srgbClr val="40404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시스템 소개</a:t>
            </a:r>
            <a:endParaRPr lang="en-US" altLang="ko-KR" sz="2400" dirty="0">
              <a:solidFill>
                <a:srgbClr val="40404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분석 및 설계</a:t>
            </a:r>
            <a:endParaRPr lang="en-US" altLang="ko-KR" sz="2400" dirty="0">
              <a:solidFill>
                <a:srgbClr val="40404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시연 영상</a:t>
            </a:r>
            <a:endParaRPr lang="en-US" altLang="ko-KR" sz="2400" dirty="0">
              <a:solidFill>
                <a:srgbClr val="40404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404040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질의 응답</a:t>
            </a:r>
            <a:endParaRPr lang="en-US" altLang="ko-KR" sz="2400" dirty="0">
              <a:solidFill>
                <a:srgbClr val="404040"/>
              </a:solidFill>
              <a:latin typeface="한컴 바겐세일 M" panose="02020603020101020101" pitchFamily="18" charset="-127"/>
              <a:ea typeface="한컴 바겐세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9912" y="4653136"/>
            <a:ext cx="5688632" cy="1069514"/>
          </a:xfrm>
        </p:spPr>
        <p:txBody>
          <a:bodyPr/>
          <a:lstStyle/>
          <a:p>
            <a:pPr algn="ctr"/>
            <a:r>
              <a:rPr lang="ko-KR" altLang="en-US" dirty="0"/>
              <a:t>팀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D5041-5B87-46E2-9F48-CD65329D952C}"/>
              </a:ext>
            </a:extLst>
          </p:cNvPr>
          <p:cNvSpPr/>
          <p:nvPr/>
        </p:nvSpPr>
        <p:spPr>
          <a:xfrm>
            <a:off x="4572000" y="5722650"/>
            <a:ext cx="4104456" cy="72008"/>
          </a:xfrm>
          <a:prstGeom prst="rect">
            <a:avLst/>
          </a:prstGeom>
          <a:solidFill>
            <a:srgbClr val="FAFA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058AE488-C794-4039-A5E2-F0FF0D76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016" y="46756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9F98732-A860-4E29-900F-F19C5126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0E59FF-93BF-4987-AC6C-763560F4358F}"/>
              </a:ext>
            </a:extLst>
          </p:cNvPr>
          <p:cNvGrpSpPr/>
          <p:nvPr/>
        </p:nvGrpSpPr>
        <p:grpSpPr>
          <a:xfrm>
            <a:off x="3047957" y="2027996"/>
            <a:ext cx="1872208" cy="2103139"/>
            <a:chOff x="4502424" y="1930400"/>
            <a:chExt cx="1320799" cy="1583715"/>
          </a:xfrm>
        </p:grpSpPr>
        <p:pic>
          <p:nvPicPr>
            <p:cNvPr id="8" name="그래픽 7" descr="사용자">
              <a:extLst>
                <a:ext uri="{FF2B5EF4-FFF2-40B4-BE49-F238E27FC236}">
                  <a16:creationId xmlns:a16="http://schemas.microsoft.com/office/drawing/2014/main" id="{2FB7A068-68A3-4CD5-9BF2-656640DED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2424" y="1930400"/>
              <a:ext cx="1320799" cy="1320799"/>
            </a:xfrm>
            <a:prstGeom prst="rect">
              <a:avLst/>
            </a:prstGeom>
            <a:effectLst>
              <a:glow rad="787400">
                <a:srgbClr val="FFFF00">
                  <a:alpha val="41000"/>
                </a:srgbClr>
              </a:glo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41A513-A05A-4961-A30E-49564522B589}"/>
                </a:ext>
              </a:extLst>
            </p:cNvPr>
            <p:cNvSpPr txBox="1"/>
            <p:nvPr/>
          </p:nvSpPr>
          <p:spPr>
            <a:xfrm>
              <a:off x="4608825" y="305245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도현승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92E42A-E568-44D7-AF97-2D7375471D33}"/>
              </a:ext>
            </a:extLst>
          </p:cNvPr>
          <p:cNvGrpSpPr/>
          <p:nvPr/>
        </p:nvGrpSpPr>
        <p:grpSpPr>
          <a:xfrm>
            <a:off x="5744218" y="2110414"/>
            <a:ext cx="1320799" cy="1583715"/>
            <a:chOff x="4502424" y="1930400"/>
            <a:chExt cx="1320799" cy="1583715"/>
          </a:xfrm>
        </p:grpSpPr>
        <p:pic>
          <p:nvPicPr>
            <p:cNvPr id="11" name="그래픽 10" descr="사용자">
              <a:extLst>
                <a:ext uri="{FF2B5EF4-FFF2-40B4-BE49-F238E27FC236}">
                  <a16:creationId xmlns:a16="http://schemas.microsoft.com/office/drawing/2014/main" id="{02B1DEA1-C1D5-4100-BE65-F20F5708F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2424" y="1930400"/>
              <a:ext cx="1320799" cy="13207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699DAA-2B6F-4848-9BDC-4B1955A2113B}"/>
                </a:ext>
              </a:extLst>
            </p:cNvPr>
            <p:cNvSpPr txBox="1"/>
            <p:nvPr/>
          </p:nvSpPr>
          <p:spPr>
            <a:xfrm>
              <a:off x="4608826" y="305245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권세민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ED8E4AE-9568-4BCE-AB21-751981754877}"/>
              </a:ext>
            </a:extLst>
          </p:cNvPr>
          <p:cNvGrpSpPr/>
          <p:nvPr/>
        </p:nvGrpSpPr>
        <p:grpSpPr>
          <a:xfrm>
            <a:off x="3347863" y="4082553"/>
            <a:ext cx="1320799" cy="1583715"/>
            <a:chOff x="4502424" y="1930400"/>
            <a:chExt cx="1320799" cy="1583715"/>
          </a:xfrm>
        </p:grpSpPr>
        <p:pic>
          <p:nvPicPr>
            <p:cNvPr id="14" name="그래픽 13" descr="사용자">
              <a:extLst>
                <a:ext uri="{FF2B5EF4-FFF2-40B4-BE49-F238E27FC236}">
                  <a16:creationId xmlns:a16="http://schemas.microsoft.com/office/drawing/2014/main" id="{87925BAE-67E1-44F0-A3D6-A9BCFC2E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2424" y="1930400"/>
              <a:ext cx="1320799" cy="132079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5554A1-2481-499E-B8F2-1C7FA70AC294}"/>
                </a:ext>
              </a:extLst>
            </p:cNvPr>
            <p:cNvSpPr txBox="1"/>
            <p:nvPr/>
          </p:nvSpPr>
          <p:spPr>
            <a:xfrm>
              <a:off x="4608826" y="305245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이종서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ED507A-D7E9-4C3A-BF01-51B5D525812B}"/>
              </a:ext>
            </a:extLst>
          </p:cNvPr>
          <p:cNvGrpSpPr/>
          <p:nvPr/>
        </p:nvGrpSpPr>
        <p:grpSpPr>
          <a:xfrm>
            <a:off x="5744217" y="4082553"/>
            <a:ext cx="1320799" cy="1583715"/>
            <a:chOff x="4502424" y="1930400"/>
            <a:chExt cx="1320799" cy="1583715"/>
          </a:xfrm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7BE9F5DC-52D6-4E70-AB8D-40CD90E61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2424" y="1930400"/>
              <a:ext cx="1320799" cy="132079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9B6C43-601D-4137-83E8-7B49ADC100BC}"/>
                </a:ext>
              </a:extLst>
            </p:cNvPr>
            <p:cNvSpPr txBox="1"/>
            <p:nvPr/>
          </p:nvSpPr>
          <p:spPr>
            <a:xfrm>
              <a:off x="4608826" y="305245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정상건</a:t>
              </a:r>
              <a:endPara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1F97E9-1A7B-4EA3-9239-DDCA40EE5A08}"/>
              </a:ext>
            </a:extLst>
          </p:cNvPr>
          <p:cNvSpPr/>
          <p:nvPr/>
        </p:nvSpPr>
        <p:spPr>
          <a:xfrm>
            <a:off x="683568" y="1700808"/>
            <a:ext cx="1872208" cy="57606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현승짱짱</a:t>
            </a:r>
            <a:r>
              <a:rPr lang="en-US" altLang="ko-KR" dirty="0">
                <a:solidFill>
                  <a:schemeClr val="tx1"/>
                </a:solidFill>
              </a:rPr>
              <a:t>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래픽 21" descr="왕관">
            <a:extLst>
              <a:ext uri="{FF2B5EF4-FFF2-40B4-BE49-F238E27FC236}">
                <a16:creationId xmlns:a16="http://schemas.microsoft.com/office/drawing/2014/main" id="{6E305E23-7625-4EB5-8C7B-E5C56CB98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448" y="1649665"/>
            <a:ext cx="771223" cy="7712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6E16A3-0687-46A9-BB66-97A286B80DEE}"/>
              </a:ext>
            </a:extLst>
          </p:cNvPr>
          <p:cNvSpPr txBox="1"/>
          <p:nvPr/>
        </p:nvSpPr>
        <p:spPr>
          <a:xfrm>
            <a:off x="4562260" y="2667097"/>
            <a:ext cx="107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2085F7-ABDB-4489-999B-5A11DE13B836}"/>
              </a:ext>
            </a:extLst>
          </p:cNvPr>
          <p:cNvSpPr txBox="1"/>
          <p:nvPr/>
        </p:nvSpPr>
        <p:spPr>
          <a:xfrm>
            <a:off x="4522260" y="4692219"/>
            <a:ext cx="1115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542EFA-DB7D-462C-91C7-7C2BE8226944}"/>
              </a:ext>
            </a:extLst>
          </p:cNvPr>
          <p:cNvSpPr txBox="1"/>
          <p:nvPr/>
        </p:nvSpPr>
        <p:spPr>
          <a:xfrm>
            <a:off x="6826026" y="4671837"/>
            <a:ext cx="1115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작성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3C597-A53C-4B29-9226-E778E83B43E6}"/>
              </a:ext>
            </a:extLst>
          </p:cNvPr>
          <p:cNvSpPr txBox="1"/>
          <p:nvPr/>
        </p:nvSpPr>
        <p:spPr>
          <a:xfrm>
            <a:off x="6826026" y="2662610"/>
            <a:ext cx="187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 및 설계 </a:t>
            </a:r>
          </a:p>
        </p:txBody>
      </p:sp>
    </p:spTree>
    <p:extLst>
      <p:ext uri="{BB962C8B-B14F-4D97-AF65-F5344CB8AC3E}">
        <p14:creationId xmlns:p14="http://schemas.microsoft.com/office/powerpoint/2010/main" val="10546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9F98732-A860-4E29-900F-F19C5126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C0C483-D5B8-4EC2-B97B-DF926DE9CB07}"/>
              </a:ext>
            </a:extLst>
          </p:cNvPr>
          <p:cNvGrpSpPr/>
          <p:nvPr/>
        </p:nvGrpSpPr>
        <p:grpSpPr>
          <a:xfrm>
            <a:off x="2563470" y="1420698"/>
            <a:ext cx="4017060" cy="4016603"/>
            <a:chOff x="3047957" y="1649665"/>
            <a:chExt cx="4017060" cy="401660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C0E59FF-93BF-4987-AC6C-763560F4358F}"/>
                </a:ext>
              </a:extLst>
            </p:cNvPr>
            <p:cNvGrpSpPr/>
            <p:nvPr/>
          </p:nvGrpSpPr>
          <p:grpSpPr>
            <a:xfrm>
              <a:off x="3047957" y="2027996"/>
              <a:ext cx="1872208" cy="2103139"/>
              <a:chOff x="4502424" y="1930400"/>
              <a:chExt cx="1320799" cy="1583715"/>
            </a:xfrm>
          </p:grpSpPr>
          <p:pic>
            <p:nvPicPr>
              <p:cNvPr id="8" name="그래픽 7" descr="사용자">
                <a:extLst>
                  <a:ext uri="{FF2B5EF4-FFF2-40B4-BE49-F238E27FC236}">
                    <a16:creationId xmlns:a16="http://schemas.microsoft.com/office/drawing/2014/main" id="{2FB7A068-68A3-4CD5-9BF2-656640DED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02424" y="1930400"/>
                <a:ext cx="1320799" cy="1320799"/>
              </a:xfrm>
              <a:prstGeom prst="rect">
                <a:avLst/>
              </a:prstGeom>
              <a:effectLst>
                <a:glow rad="787400">
                  <a:srgbClr val="FFFF00">
                    <a:alpha val="41000"/>
                  </a:srgbClr>
                </a:glow>
              </a:effec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41A513-A05A-4961-A30E-49564522B589}"/>
                  </a:ext>
                </a:extLst>
              </p:cNvPr>
              <p:cNvSpPr txBox="1"/>
              <p:nvPr/>
            </p:nvSpPr>
            <p:spPr>
              <a:xfrm>
                <a:off x="4608825" y="3052450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도현승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92E42A-E568-44D7-AF97-2D7375471D33}"/>
                </a:ext>
              </a:extLst>
            </p:cNvPr>
            <p:cNvGrpSpPr/>
            <p:nvPr/>
          </p:nvGrpSpPr>
          <p:grpSpPr>
            <a:xfrm>
              <a:off x="5744218" y="2110414"/>
              <a:ext cx="1320799" cy="1583715"/>
              <a:chOff x="4502424" y="1930400"/>
              <a:chExt cx="1320799" cy="1583715"/>
            </a:xfrm>
          </p:grpSpPr>
          <p:pic>
            <p:nvPicPr>
              <p:cNvPr id="11" name="그래픽 10" descr="사용자">
                <a:extLst>
                  <a:ext uri="{FF2B5EF4-FFF2-40B4-BE49-F238E27FC236}">
                    <a16:creationId xmlns:a16="http://schemas.microsoft.com/office/drawing/2014/main" id="{02B1DEA1-C1D5-4100-BE65-F20F5708F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02424" y="1930400"/>
                <a:ext cx="1320799" cy="132079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99DAA-2B6F-4848-9BDC-4B1955A2113B}"/>
                  </a:ext>
                </a:extLst>
              </p:cNvPr>
              <p:cNvSpPr txBox="1"/>
              <p:nvPr/>
            </p:nvSpPr>
            <p:spPr>
              <a:xfrm>
                <a:off x="4608826" y="3052450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권세민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ED8E4AE-9568-4BCE-AB21-751981754877}"/>
                </a:ext>
              </a:extLst>
            </p:cNvPr>
            <p:cNvGrpSpPr/>
            <p:nvPr/>
          </p:nvGrpSpPr>
          <p:grpSpPr>
            <a:xfrm>
              <a:off x="3347863" y="4082553"/>
              <a:ext cx="1320799" cy="1583715"/>
              <a:chOff x="4502424" y="1930400"/>
              <a:chExt cx="1320799" cy="1583715"/>
            </a:xfrm>
          </p:grpSpPr>
          <p:pic>
            <p:nvPicPr>
              <p:cNvPr id="14" name="그래픽 13" descr="사용자">
                <a:extLst>
                  <a:ext uri="{FF2B5EF4-FFF2-40B4-BE49-F238E27FC236}">
                    <a16:creationId xmlns:a16="http://schemas.microsoft.com/office/drawing/2014/main" id="{87925BAE-67E1-44F0-A3D6-A9BCFC2E3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02424" y="1930400"/>
                <a:ext cx="1320799" cy="132079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5554A1-2481-499E-B8F2-1C7FA70AC294}"/>
                  </a:ext>
                </a:extLst>
              </p:cNvPr>
              <p:cNvSpPr txBox="1"/>
              <p:nvPr/>
            </p:nvSpPr>
            <p:spPr>
              <a:xfrm>
                <a:off x="4608826" y="3052450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이종서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9ED507A-D7E9-4C3A-BF01-51B5D525812B}"/>
                </a:ext>
              </a:extLst>
            </p:cNvPr>
            <p:cNvGrpSpPr/>
            <p:nvPr/>
          </p:nvGrpSpPr>
          <p:grpSpPr>
            <a:xfrm>
              <a:off x="5744217" y="4082553"/>
              <a:ext cx="1320799" cy="1583715"/>
              <a:chOff x="4502424" y="1930400"/>
              <a:chExt cx="1320799" cy="1583715"/>
            </a:xfrm>
          </p:grpSpPr>
          <p:pic>
            <p:nvPicPr>
              <p:cNvPr id="17" name="그래픽 16" descr="사용자">
                <a:extLst>
                  <a:ext uri="{FF2B5EF4-FFF2-40B4-BE49-F238E27FC236}">
                    <a16:creationId xmlns:a16="http://schemas.microsoft.com/office/drawing/2014/main" id="{7BE9F5DC-52D6-4E70-AB8D-40CD90E61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02424" y="1930400"/>
                <a:ext cx="1320799" cy="132079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9B6C43-601D-4137-83E8-7B49ADC100BC}"/>
                  </a:ext>
                </a:extLst>
              </p:cNvPr>
              <p:cNvSpPr txBox="1"/>
              <p:nvPr/>
            </p:nvSpPr>
            <p:spPr>
              <a:xfrm>
                <a:off x="4608826" y="3052450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정상건</a:t>
                </a:r>
                <a:endPara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2" name="그래픽 21" descr="왕관">
              <a:extLst>
                <a:ext uri="{FF2B5EF4-FFF2-40B4-BE49-F238E27FC236}">
                  <a16:creationId xmlns:a16="http://schemas.microsoft.com/office/drawing/2014/main" id="{6E305E23-7625-4EB5-8C7B-E5C56CB9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8448" y="1649665"/>
              <a:ext cx="771223" cy="771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05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9912" y="4653136"/>
            <a:ext cx="5688632" cy="1069514"/>
          </a:xfrm>
        </p:spPr>
        <p:txBody>
          <a:bodyPr/>
          <a:lstStyle/>
          <a:p>
            <a:pPr algn="ctr"/>
            <a:r>
              <a:rPr lang="ko-KR" altLang="en-US" dirty="0"/>
              <a:t>시스템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D5041-5B87-46E2-9F48-CD65329D952C}"/>
              </a:ext>
            </a:extLst>
          </p:cNvPr>
          <p:cNvSpPr/>
          <p:nvPr/>
        </p:nvSpPr>
        <p:spPr>
          <a:xfrm>
            <a:off x="4572000" y="5722650"/>
            <a:ext cx="4104456" cy="72008"/>
          </a:xfrm>
          <a:prstGeom prst="rect">
            <a:avLst/>
          </a:prstGeom>
          <a:solidFill>
            <a:srgbClr val="FAFAE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말풍선">
            <a:extLst>
              <a:ext uri="{FF2B5EF4-FFF2-40B4-BE49-F238E27FC236}">
                <a16:creationId xmlns:a16="http://schemas.microsoft.com/office/drawing/2014/main" id="{5F8B4B68-2208-4067-B8F6-ADF7CA4E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5976" y="4730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9F98732-A860-4E29-900F-F19C5126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추진 배경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4C847-3FE2-4E56-AE59-4E31766334A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공기 청정기를 구비하는 소비자들이 증가하는 추세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실내 대기 오염물질의 배출에는 관심이 미약</a:t>
            </a:r>
          </a:p>
        </p:txBody>
      </p:sp>
    </p:spTree>
    <p:extLst>
      <p:ext uri="{BB962C8B-B14F-4D97-AF65-F5344CB8AC3E}">
        <p14:creationId xmlns:p14="http://schemas.microsoft.com/office/powerpoint/2010/main" val="356516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3B30-372B-4D05-A4DC-4F5944A2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778"/>
            <a:ext cx="8229600" cy="1069514"/>
          </a:xfrm>
        </p:spPr>
        <p:txBody>
          <a:bodyPr/>
          <a:lstStyle/>
          <a:p>
            <a:r>
              <a:rPr lang="ko-KR" altLang="en-US"/>
              <a:t>프로젝트 목적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BF275-7BE2-41BF-88FF-1FC63E56E2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556792"/>
            <a:ext cx="8229600" cy="432048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/>
              <a:t>원격으로 실내의 대기오염 수준 파악 가능</a:t>
            </a:r>
            <a:endParaRPr lang="en-US" altLang="ko-KR"/>
          </a:p>
          <a:p>
            <a:pPr>
              <a:lnSpc>
                <a:spcPct val="250000"/>
              </a:lnSpc>
            </a:pPr>
            <a:r>
              <a:rPr lang="ko-KR" altLang="en-US"/>
              <a:t>수동으로 환기 시스템 작동</a:t>
            </a:r>
            <a:endParaRPr lang="en-US" altLang="ko-KR"/>
          </a:p>
          <a:p>
            <a:pPr>
              <a:lnSpc>
                <a:spcPct val="250000"/>
              </a:lnSpc>
            </a:pPr>
            <a:r>
              <a:rPr lang="ko-KR" altLang="en-US"/>
              <a:t>특정 조건을 설정</a:t>
            </a:r>
            <a:r>
              <a:rPr lang="en-US" altLang="ko-KR"/>
              <a:t>, </a:t>
            </a:r>
            <a:r>
              <a:rPr lang="ko-KR" altLang="en-US"/>
              <a:t>자동으로 실내 환기를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67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9F98732-A860-4E29-900F-F19C5126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기능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4C847-3FE2-4E56-AE59-4E31766334A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실내 대기 오염도를 사용자가 원격에서 조회 가능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수집한 실내 대기오염 정보에 대한 통계 서비스 제공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사전 설정치 초과시 사용자에게 경고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환기 팬 수동 조작</a:t>
            </a:r>
            <a:r>
              <a:rPr lang="en-US" altLang="ko-KR" dirty="0"/>
              <a:t>(</a:t>
            </a:r>
            <a:r>
              <a:rPr lang="ko-KR" altLang="en-US" dirty="0"/>
              <a:t>원격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환기 팬 자동 조작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오염도 기준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690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169</Words>
  <Application>Microsoft Office PowerPoint</Application>
  <PresentationFormat>화면 슬라이드 쇼(4:3)</PresentationFormat>
  <Paragraphs>63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한컴 바겐세일 M</vt:lpstr>
      <vt:lpstr>Arial</vt:lpstr>
      <vt:lpstr>Calibri</vt:lpstr>
      <vt:lpstr>Office Theme</vt:lpstr>
      <vt:lpstr>Custom Design</vt:lpstr>
      <vt:lpstr>PowerPoint 프레젠테이션</vt:lpstr>
      <vt:lpstr>Index</vt:lpstr>
      <vt:lpstr>팀 소개</vt:lpstr>
      <vt:lpstr>팀 소개</vt:lpstr>
      <vt:lpstr>팀 소개</vt:lpstr>
      <vt:lpstr>시스템 소개</vt:lpstr>
      <vt:lpstr>프로젝트 추진 배경</vt:lpstr>
      <vt:lpstr>프로젝트 목적</vt:lpstr>
      <vt:lpstr>시스템 기능</vt:lpstr>
      <vt:lpstr>분석 및 설계</vt:lpstr>
      <vt:lpstr>시스템 구성도</vt:lpstr>
      <vt:lpstr>사용 센서</vt:lpstr>
      <vt:lpstr>다이어그램 – Usecase</vt:lpstr>
      <vt:lpstr>다이어그램 - Class</vt:lpstr>
      <vt:lpstr>다이어그램 – Statement</vt:lpstr>
      <vt:lpstr>PowerPoint 프레젠테이션</vt:lpstr>
      <vt:lpstr>시연 영상</vt:lpstr>
      <vt:lpstr>PowerPoint 프레젠테이션</vt:lpstr>
      <vt:lpstr>질의 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정상건</dc:creator>
  <cp:lastModifiedBy> </cp:lastModifiedBy>
  <cp:revision>6</cp:revision>
  <dcterms:created xsi:type="dcterms:W3CDTF">2019-05-03T06:05:18Z</dcterms:created>
  <dcterms:modified xsi:type="dcterms:W3CDTF">2019-05-03T06:33:58Z</dcterms:modified>
</cp:coreProperties>
</file>