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0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08A0E-1A75-497F-9D73-A64D1720711D}">
          <p14:sldIdLst>
            <p14:sldId id="470"/>
            <p14:sldId id="507"/>
            <p14:sldId id="508"/>
            <p14:sldId id="509"/>
            <p14:sldId id="510"/>
          </p14:sldIdLst>
        </p14:section>
        <p14:section name="Example, Credit Card" id="{CFB84416-7255-4410-88BE-C7616CCA31D7}">
          <p14:sldIdLst>
            <p14:sldId id="511"/>
            <p14:sldId id="512"/>
            <p14:sldId id="513"/>
            <p14:sldId id="514"/>
            <p14:sldId id="515"/>
          </p14:sldIdLst>
        </p14:section>
        <p14:section name="why" id="{80E9795F-B8CF-47B8-97FC-03B06EBAC96B}">
          <p14:sldIdLst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0099"/>
    <a:srgbClr val="220066"/>
    <a:srgbClr val="FFFF00"/>
    <a:srgbClr val="FFFF99"/>
    <a:srgbClr val="00CC99"/>
    <a:srgbClr val="FF3300"/>
    <a:srgbClr val="EBFEFF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20" autoAdjust="0"/>
  </p:normalViewPr>
  <p:slideViewPr>
    <p:cSldViewPr snapToGrid="0">
      <p:cViewPr varScale="1">
        <p:scale>
          <a:sx n="87" d="100"/>
          <a:sy n="87" d="100"/>
        </p:scale>
        <p:origin x="1315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408" y="-84"/>
      </p:cViewPr>
      <p:guideLst>
        <p:guide orient="horz" pos="2211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4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2863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7" tIns="46954" rIns="93907" bIns="469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85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fld id="{37C33934-A1DB-4296-82CD-66CFE6EA8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4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6A0F4-28F1-494B-990E-ED8D6CB7934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57638" y="-1588"/>
            <a:ext cx="302736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-1588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-1588" y="-1588"/>
            <a:ext cx="3027363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957638" y="-1588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957638" y="8815388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-1588" y="8815388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1588" y="-1588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22863" cy="4178300"/>
          </a:xfrm>
          <a:noFill/>
          <a:ln/>
        </p:spPr>
        <p:txBody>
          <a:bodyPr lIns="95526" tIns="48573" rIns="95526" bIns="485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2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4pPr marL="1600200" indent="-2286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364" y="11087"/>
            <a:ext cx="7772400" cy="85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30531"/>
            <a:ext cx="7772400" cy="549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5341087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Shrinkage Methods: Ridge Regression</a:t>
            </a:r>
          </a:p>
          <a:p>
            <a:pPr algn="ctr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(ISLR, Chapter 6)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28600" y="9144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ctr">
              <a:defRPr/>
            </a:pPr>
            <a:r>
              <a:rPr lang="en-US" sz="6600" b="1" i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BUAD 5072</a:t>
            </a:r>
          </a:p>
          <a:p>
            <a:pPr marL="342900" indent="-342900" algn="ctr">
              <a:defRPr/>
            </a:pPr>
            <a:endParaRPr lang="en-US" sz="44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r>
              <a:rPr lang="en-US" sz="4000" b="1" i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Machine Learning I</a:t>
            </a:r>
          </a:p>
          <a:p>
            <a:pPr marL="342900" indent="-342900" algn="ctr">
              <a:defRPr/>
            </a:pPr>
            <a:endParaRPr lang="en-US" sz="40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17572741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2" y="6057901"/>
            <a:ext cx="2987039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Ridge Regression: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standard least squares coefficient estimates are </a:t>
                </a:r>
                <a:r>
                  <a:rPr lang="en-US" i="1" dirty="0"/>
                  <a:t>scale equivariant</a:t>
                </a:r>
                <a:r>
                  <a:rPr lang="en-US" dirty="0"/>
                  <a:t>: multiplying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by a constant </a:t>
                </a:r>
                <a:r>
                  <a:rPr lang="en-US" i="1" dirty="0"/>
                  <a:t>c </a:t>
                </a:r>
                <a:r>
                  <a:rPr lang="en-US" dirty="0"/>
                  <a:t>simply leads to a scaling of the least squares coefficient estimates by a factor of 1</a:t>
                </a:r>
                <a:r>
                  <a:rPr lang="en-US" i="1" dirty="0"/>
                  <a:t>/c</a:t>
                </a:r>
                <a:r>
                  <a:rPr lang="en-US" dirty="0"/>
                  <a:t>. In other words, regardless of how the </a:t>
                </a:r>
                <a:r>
                  <a:rPr lang="en-US" i="1" dirty="0"/>
                  <a:t>j</a:t>
                </a:r>
                <a:r>
                  <a:rPr lang="en-US" baseline="30000" dirty="0"/>
                  <a:t>th</a:t>
                </a:r>
                <a:r>
                  <a:rPr lang="en-US" dirty="0"/>
                  <a:t> predictor is scaled,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will remain the same. For this reason, we do not need to scale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j</a:t>
                </a:r>
                <a:r>
                  <a:rPr lang="en-US" dirty="0" err="1"/>
                  <a:t>‘s</a:t>
                </a:r>
                <a:r>
                  <a:rPr lang="en-US" dirty="0"/>
                  <a:t> when performing standard linear regression. </a:t>
                </a:r>
              </a:p>
              <a:p>
                <a:r>
                  <a:rPr lang="en-US" dirty="0"/>
                  <a:t>In contrast, the ridge regression coefficient estimates can change </a:t>
                </a:r>
                <a:r>
                  <a:rPr lang="en-US" i="1" dirty="0"/>
                  <a:t>substantially </a:t>
                </a:r>
                <a:r>
                  <a:rPr lang="en-US" dirty="0"/>
                  <a:t>when multiplying a given predictor by a constant. </a:t>
                </a:r>
              </a:p>
              <a:p>
                <a:pPr lvl="1"/>
                <a:r>
                  <a:rPr lang="en-US" dirty="0"/>
                  <a:t>For instance, consider the income variable, which is measured in dollars. One could reasonably have measured income in thousands of dollars, which would result in a reduction in the observed values of income by a factor of 1,000. </a:t>
                </a:r>
              </a:p>
              <a:p>
                <a:pPr lvl="1"/>
                <a:r>
                  <a:rPr lang="en-US" dirty="0"/>
                  <a:t>Now due to the sum of squared coefficients term in the ridge regression formulation, such a change in scale will not simply cause the ridge regression coefficient estimate for income to change by a factor of 1,000. Indeed,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 will depend not only on the value of </a:t>
                </a:r>
                <a:r>
                  <a:rPr lang="en-US" i="1" dirty="0"/>
                  <a:t>λ</a:t>
                </a:r>
                <a:r>
                  <a:rPr lang="en-US" dirty="0"/>
                  <a:t>, but also on the scaling of the </a:t>
                </a:r>
                <a:r>
                  <a:rPr lang="en-US" i="1" dirty="0"/>
                  <a:t>j</a:t>
                </a:r>
                <a:r>
                  <a:rPr lang="en-US" baseline="30000" dirty="0"/>
                  <a:t>th</a:t>
                </a:r>
                <a:r>
                  <a:rPr lang="en-US" dirty="0"/>
                  <a:t> predictor, and may even depend on the scaling of the </a:t>
                </a:r>
                <a:r>
                  <a:rPr lang="en-US" i="1" dirty="0"/>
                  <a:t>other </a:t>
                </a:r>
                <a:r>
                  <a:rPr lang="en-US" dirty="0"/>
                  <a:t>predictors! </a:t>
                </a:r>
              </a:p>
              <a:p>
                <a:r>
                  <a:rPr lang="en-US" dirty="0"/>
                  <a:t>Therefore, </a:t>
                </a:r>
                <a:r>
                  <a:rPr lang="en-US" sz="3500" u="sng" dirty="0">
                    <a:solidFill>
                      <a:srgbClr val="0070C0"/>
                    </a:solidFill>
                  </a:rPr>
                  <a:t>it is best to apply ridge regression after standardizing the predictors</a:t>
                </a:r>
                <a:r>
                  <a:rPr lang="en-US" dirty="0"/>
                  <a:t>, using the formula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6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717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598513"/>
          </a:xfrm>
        </p:spPr>
        <p:txBody>
          <a:bodyPr/>
          <a:lstStyle/>
          <a:p>
            <a:r>
              <a:rPr lang="en-US" sz="2800" dirty="0"/>
              <a:t>Why Does Ridge Regression Improve Over Least Squares?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4343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Ridge regression’s advantage over least squares is rooted in the </a:t>
            </a:r>
            <a:r>
              <a:rPr lang="en-US" i="1" dirty="0"/>
              <a:t>bias-variance trade-off</a:t>
            </a:r>
            <a:r>
              <a:rPr lang="en-US" dirty="0"/>
              <a:t>. As </a:t>
            </a:r>
            <a:r>
              <a:rPr lang="en-US" i="1" dirty="0"/>
              <a:t>λ </a:t>
            </a:r>
            <a:r>
              <a:rPr lang="en-US" dirty="0"/>
              <a:t>increases, the flexibility of the ridge regression fit decreases, leading to decreased variance (plotted in green, as a function of </a:t>
            </a:r>
            <a:r>
              <a:rPr lang="en-US" i="1" dirty="0"/>
              <a:t>λ</a:t>
            </a:r>
            <a:r>
              <a:rPr lang="en-US" dirty="0"/>
              <a:t>)  but increased bias (plotted in black). </a:t>
            </a:r>
          </a:p>
          <a:p>
            <a:r>
              <a:rPr lang="en-US" dirty="0"/>
              <a:t>This is illustrated in the left-hand panel of the figure above using a simulated data set containing </a:t>
            </a:r>
            <a:r>
              <a:rPr lang="en-US" i="1" dirty="0"/>
              <a:t>p </a:t>
            </a:r>
            <a:r>
              <a:rPr lang="en-US" dirty="0"/>
              <a:t>= 45 predictors and </a:t>
            </a:r>
            <a:r>
              <a:rPr lang="en-US" i="1" dirty="0"/>
              <a:t>n </a:t>
            </a:r>
            <a:r>
              <a:rPr lang="en-US" dirty="0"/>
              <a:t>= 50 observations. </a:t>
            </a:r>
          </a:p>
          <a:p>
            <a:pPr lvl="1"/>
            <a:r>
              <a:rPr lang="en-US" dirty="0"/>
              <a:t>At the least squares coefficient estimates, which correspond to ridge regression with </a:t>
            </a:r>
            <a:r>
              <a:rPr lang="en-US" i="1" dirty="0"/>
              <a:t>λ </a:t>
            </a:r>
            <a:r>
              <a:rPr lang="en-US" dirty="0"/>
              <a:t>= 0, the variance is high but there is low bias. </a:t>
            </a:r>
          </a:p>
          <a:p>
            <a:pPr lvl="1"/>
            <a:r>
              <a:rPr lang="en-US" dirty="0"/>
              <a:t>But as </a:t>
            </a:r>
            <a:r>
              <a:rPr lang="en-US" i="1" dirty="0"/>
              <a:t>λ </a:t>
            </a:r>
            <a:r>
              <a:rPr lang="en-US" dirty="0"/>
              <a:t>increases, the shrinkage of the ridge coefficient estimates leads to a substantial reduction in the variance of the predictions, at the expense of a slight increase in bias. </a:t>
            </a:r>
          </a:p>
          <a:p>
            <a:pPr lvl="2"/>
            <a:r>
              <a:rPr lang="en-US" dirty="0"/>
              <a:t>Recall that the test mean squared error (MSE), plotted in purple, is a function of the variance plus the squared bias. </a:t>
            </a:r>
          </a:p>
          <a:p>
            <a:r>
              <a:rPr lang="en-US" dirty="0"/>
              <a:t>For values of </a:t>
            </a:r>
            <a:r>
              <a:rPr lang="en-US" i="1" dirty="0"/>
              <a:t>λ </a:t>
            </a:r>
            <a:r>
              <a:rPr lang="en-US" dirty="0"/>
              <a:t>up to about 10, the variance decreases rapidly, with very little increase in bias. Consequently, the MSE drops considerably as </a:t>
            </a:r>
            <a:r>
              <a:rPr lang="en-US" i="1" dirty="0"/>
              <a:t>λ </a:t>
            </a:r>
            <a:r>
              <a:rPr lang="en-US" dirty="0"/>
              <a:t>increases from 0 to 10. </a:t>
            </a:r>
          </a:p>
          <a:p>
            <a:r>
              <a:rPr lang="en-US" dirty="0"/>
              <a:t>Beyond this point, the decrease in variance due to increasing </a:t>
            </a:r>
            <a:r>
              <a:rPr lang="en-US" i="1" dirty="0"/>
              <a:t>λ </a:t>
            </a:r>
            <a:r>
              <a:rPr lang="en-US" dirty="0"/>
              <a:t>slows, and the shrinkage on the coefficients causes them to be significantly underestimated, resulting in a large increase in the bias. The minimum MSE is achieved at approximately </a:t>
            </a:r>
            <a:r>
              <a:rPr lang="en-US" i="1" dirty="0"/>
              <a:t>λ </a:t>
            </a:r>
            <a:r>
              <a:rPr lang="en-US" dirty="0"/>
              <a:t>= 30.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759749"/>
            <a:ext cx="4619625" cy="1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9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598513"/>
          </a:xfrm>
        </p:spPr>
        <p:txBody>
          <a:bodyPr/>
          <a:lstStyle/>
          <a:p>
            <a:r>
              <a:rPr lang="en-US" sz="2800" dirty="0"/>
              <a:t>Why Does Ridge Regression Improve Over Least Squares?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514600"/>
                <a:ext cx="7772400" cy="4343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right-hand figure above displays the same curves as the left-hand figure, this time plotted as a function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Now as we move from left to right, the fits become more flexible</a:t>
                </a:r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ranges from 0 (when </a:t>
                </a:r>
                <a:r>
                  <a:rPr lang="en-US" i="1" dirty="0"/>
                  <a:t>λ </a:t>
                </a:r>
                <a:r>
                  <a:rPr lang="en-US" dirty="0"/>
                  <a:t>= </a:t>
                </a:r>
                <a:r>
                  <a:rPr lang="en-US" i="1" dirty="0"/>
                  <a:t>∞</a:t>
                </a:r>
                <a:r>
                  <a:rPr lang="en-US" dirty="0"/>
                  <a:t>, in which case the ridge regression coefficient estimate is a vector of zeros, with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norm equal to zero), to 1 (when </a:t>
                </a:r>
                <a:r>
                  <a:rPr lang="en-US" i="1" dirty="0"/>
                  <a:t>λ </a:t>
                </a:r>
                <a:r>
                  <a:rPr lang="en-US" dirty="0"/>
                  <a:t>= 0, in which case the ridge regression coefficient estimate is the same as the least squares estimate.  </a:t>
                </a:r>
              </a:p>
              <a:p>
                <a:r>
                  <a:rPr lang="en-US" dirty="0"/>
                  <a:t>As a consequence, the bias decreases and the variance increases.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514600"/>
                <a:ext cx="7772400" cy="4343400"/>
              </a:xfrm>
              <a:blipFill>
                <a:blip r:embed="rId3"/>
                <a:stretch>
                  <a:fillRect l="-1333" t="-3230" r="-1255" b="-3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5" y="759749"/>
            <a:ext cx="4619625" cy="1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40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u="sng" dirty="0">
                <a:solidFill>
                  <a:srgbClr val="0070C0"/>
                </a:solidFill>
              </a:rPr>
              <a:t>In general, in situations where the relationship between the response and the predictors is close to linear, the least squares estimates will have low bias but may have high variance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means that a small change in the training data can cause a large change in the least squares coefficient estimates. </a:t>
            </a:r>
          </a:p>
          <a:p>
            <a:r>
              <a:rPr lang="en-US" dirty="0"/>
              <a:t>In particular, when the number of variables </a:t>
            </a:r>
            <a:r>
              <a:rPr lang="en-US" i="1" dirty="0"/>
              <a:t>p </a:t>
            </a:r>
            <a:r>
              <a:rPr lang="en-US" dirty="0"/>
              <a:t>is almost as large as the number of observations </a:t>
            </a:r>
            <a:r>
              <a:rPr lang="en-US" i="1" dirty="0"/>
              <a:t>n</a:t>
            </a:r>
            <a:r>
              <a:rPr lang="en-US" dirty="0"/>
              <a:t>, as in the example above (</a:t>
            </a:r>
            <a:r>
              <a:rPr lang="en-US" i="1" dirty="0"/>
              <a:t>n</a:t>
            </a:r>
            <a:r>
              <a:rPr lang="en-US" dirty="0"/>
              <a:t> = 50, </a:t>
            </a:r>
            <a:r>
              <a:rPr lang="en-US" i="1" dirty="0"/>
              <a:t>p</a:t>
            </a:r>
            <a:r>
              <a:rPr lang="en-US" dirty="0"/>
              <a:t> = 45), the least squares estimates will be extremely variable. </a:t>
            </a:r>
          </a:p>
          <a:p>
            <a:r>
              <a:rPr lang="en-US" dirty="0"/>
              <a:t>And if </a:t>
            </a:r>
            <a:r>
              <a:rPr lang="en-US" i="1" dirty="0"/>
              <a:t>p &gt; n</a:t>
            </a:r>
            <a:r>
              <a:rPr lang="en-US" dirty="0"/>
              <a:t>, then the least squares estimates do not even have a unique solution, whereas ridge regression can still perform well by trading off a small increase in bias for a large decrease in variance. </a:t>
            </a:r>
          </a:p>
          <a:p>
            <a:r>
              <a:rPr lang="en-US" dirty="0"/>
              <a:t>Hence, </a:t>
            </a:r>
            <a:r>
              <a:rPr lang="en-US" sz="3100" u="sng" dirty="0">
                <a:solidFill>
                  <a:srgbClr val="0070C0"/>
                </a:solidFill>
              </a:rPr>
              <a:t>ridge regression works best in situations where the least squares estimates have high variance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4933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u="sng" dirty="0">
                <a:solidFill>
                  <a:srgbClr val="0070C0"/>
                </a:solidFill>
              </a:rPr>
              <a:t>Ridge regression also has substantial computational advantages over best subset selection</a:t>
            </a:r>
            <a:r>
              <a:rPr lang="en-US" dirty="0"/>
              <a:t>, which requires searching through 2</a:t>
            </a:r>
            <a:r>
              <a:rPr lang="en-US" i="1" baseline="30000" dirty="0"/>
              <a:t>p</a:t>
            </a:r>
            <a:r>
              <a:rPr lang="en-US" i="1" dirty="0"/>
              <a:t> </a:t>
            </a:r>
            <a:r>
              <a:rPr lang="en-US" dirty="0"/>
              <a:t>models. </a:t>
            </a:r>
          </a:p>
          <a:p>
            <a:pPr lvl="1"/>
            <a:r>
              <a:rPr lang="en-US" dirty="0"/>
              <a:t>As we discussed previously, even for moderate values of </a:t>
            </a:r>
            <a:r>
              <a:rPr lang="en-US" i="1" dirty="0"/>
              <a:t>p</a:t>
            </a:r>
            <a:r>
              <a:rPr lang="en-US" dirty="0"/>
              <a:t>, such a search can be computationally infeasible. </a:t>
            </a:r>
          </a:p>
          <a:p>
            <a:r>
              <a:rPr lang="en-US" dirty="0"/>
              <a:t>In contrast, for any fixed value of </a:t>
            </a:r>
            <a:r>
              <a:rPr lang="en-US" i="1" dirty="0"/>
              <a:t>λ</a:t>
            </a:r>
            <a:r>
              <a:rPr lang="en-US" dirty="0"/>
              <a:t>, ridge regression only fits a single model, and the model-fitting procedure can be performed quite quickly. </a:t>
            </a:r>
          </a:p>
          <a:p>
            <a:r>
              <a:rPr lang="en-US" dirty="0"/>
              <a:t>In fact, one can show that the computations required to solve the ridge regression formula, </a:t>
            </a:r>
            <a:r>
              <a:rPr lang="en-US" i="1" dirty="0"/>
              <a:t>simultaneously for all values of λ</a:t>
            </a:r>
            <a:r>
              <a:rPr lang="en-US" dirty="0"/>
              <a:t>, are almost identical to those for fitting a model using least squares.</a:t>
            </a:r>
          </a:p>
          <a:p>
            <a:r>
              <a:rPr lang="en-US" dirty="0"/>
              <a:t>A final point: ridge regression never eliminates predictors entirely, and is therefore not a subset selection method. The process of shrinking the coefficient estimates is instead called </a:t>
            </a:r>
            <a:r>
              <a:rPr lang="en-US" i="1" dirty="0"/>
              <a:t>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19655295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subset selection methods described above involve using least squares to fit a linear model that contains a subset of the predictors. </a:t>
            </a:r>
          </a:p>
          <a:p>
            <a:r>
              <a:rPr lang="en-US" dirty="0"/>
              <a:t>As an alternative, we can fit a model containing all </a:t>
            </a:r>
            <a:r>
              <a:rPr lang="en-US" i="1" dirty="0"/>
              <a:t>p </a:t>
            </a:r>
            <a:r>
              <a:rPr lang="en-US" dirty="0"/>
              <a:t>predictors using a technique that </a:t>
            </a:r>
            <a:r>
              <a:rPr lang="en-US" i="1" dirty="0"/>
              <a:t>constrains </a:t>
            </a:r>
            <a:r>
              <a:rPr lang="en-US" dirty="0"/>
              <a:t>or </a:t>
            </a:r>
            <a:r>
              <a:rPr lang="en-US" i="1" dirty="0"/>
              <a:t>regularizes </a:t>
            </a:r>
            <a:r>
              <a:rPr lang="en-US" dirty="0"/>
              <a:t>the coefficient estimates, or equivalently, that </a:t>
            </a:r>
            <a:r>
              <a:rPr lang="en-US" i="1" dirty="0"/>
              <a:t>shrinks </a:t>
            </a:r>
            <a:r>
              <a:rPr lang="en-US" dirty="0"/>
              <a:t>the coefficient estimates towards zero. </a:t>
            </a:r>
          </a:p>
          <a:p>
            <a:r>
              <a:rPr lang="en-US" dirty="0"/>
              <a:t>It may not be immediately obvious why such a constraint should improve the fit, but it turns out that shrinking the coefficient estimates can significantly reduce their variance.</a:t>
            </a:r>
          </a:p>
          <a:p>
            <a:r>
              <a:rPr lang="en-US" dirty="0"/>
              <a:t>The two best-known techniques for shrinking the regression coefficients towards zero are </a:t>
            </a:r>
            <a:r>
              <a:rPr lang="en-US" i="1" dirty="0"/>
              <a:t>ridge regression </a:t>
            </a:r>
            <a:r>
              <a:rPr lang="en-US" dirty="0"/>
              <a:t>and the </a:t>
            </a:r>
            <a:r>
              <a:rPr lang="en-US" i="1" dirty="0"/>
              <a:t>lasso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5057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30532"/>
                <a:ext cx="7772400" cy="52351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Recall from our early discussion of linear regression that the least squares fitting procedure estimates </a:t>
                </a:r>
                <a:r>
                  <a:rPr lang="en-US" i="1" dirty="0"/>
                  <a:t>β</a:t>
                </a:r>
                <a:r>
                  <a:rPr lang="en-US" baseline="-25000" dirty="0"/>
                  <a:t>0</a:t>
                </a:r>
                <a:r>
                  <a:rPr lang="en-US" i="1" dirty="0"/>
                  <a:t>, β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β</a:t>
                </a:r>
                <a:r>
                  <a:rPr lang="en-US" baseline="-25000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using the values that minimize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Ridge regression </a:t>
                </a:r>
                <a:r>
                  <a:rPr lang="en-US" dirty="0"/>
                  <a:t>is very similar to least squares, except that the coefficients are estimated by minimizing a slightly different quantity. The ridge regression coefficient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are the values that minimize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dirty="0"/>
                  <a:t> &gt; 0 is a tuning parameter, to be determined separately.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30532"/>
                <a:ext cx="7772400" cy="5235100"/>
              </a:xfrm>
              <a:blipFill>
                <a:blip r:embed="rId2"/>
                <a:stretch>
                  <a:fillRect l="-1098" t="-2328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055149"/>
            <a:ext cx="3124648" cy="983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567" y="4395787"/>
            <a:ext cx="5652496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46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3625"/>
            <a:ext cx="7772400" cy="4524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expression trades off two different criteria: </a:t>
            </a:r>
          </a:p>
          <a:p>
            <a:pPr lvl="1"/>
            <a:r>
              <a:rPr lang="en-US" dirty="0"/>
              <a:t>As with least squares, ridge regression seeks coefficient estimates that fit the data well, by making the RSS small. </a:t>
            </a:r>
          </a:p>
          <a:p>
            <a:pPr lvl="1"/>
            <a:r>
              <a:rPr lang="en-US" dirty="0"/>
              <a:t>However, the second term, called a </a:t>
            </a:r>
            <a:r>
              <a:rPr lang="en-US" i="1" dirty="0"/>
              <a:t>shrinkage penalty</a:t>
            </a:r>
            <a:r>
              <a:rPr lang="en-US" dirty="0"/>
              <a:t>, is small when </a:t>
            </a:r>
            <a:r>
              <a:rPr lang="en-US" i="1" dirty="0"/>
              <a:t>β</a:t>
            </a:r>
            <a:r>
              <a:rPr lang="en-US" baseline="-25000" dirty="0"/>
              <a:t>1</a:t>
            </a:r>
            <a:r>
              <a:rPr lang="en-US" i="1" dirty="0"/>
              <a:t>, . . . , β</a:t>
            </a:r>
            <a:r>
              <a:rPr lang="en-US" sz="2900" baseline="-25000" dirty="0"/>
              <a:t>p</a:t>
            </a:r>
            <a:r>
              <a:rPr lang="en-US" i="1" dirty="0"/>
              <a:t> </a:t>
            </a:r>
            <a:r>
              <a:rPr lang="en-US" dirty="0"/>
              <a:t>are close to zero, and so it has the effect of </a:t>
            </a:r>
            <a:r>
              <a:rPr lang="en-US" i="1" dirty="0"/>
              <a:t>shrinking </a:t>
            </a:r>
            <a:r>
              <a:rPr lang="en-US" dirty="0"/>
              <a:t>the estimates of </a:t>
            </a:r>
            <a:r>
              <a:rPr lang="en-US" i="1" dirty="0"/>
              <a:t>β</a:t>
            </a:r>
            <a:r>
              <a:rPr lang="en-US" sz="2900" baseline="-25000" dirty="0"/>
              <a:t>j</a:t>
            </a:r>
            <a:r>
              <a:rPr lang="en-US" i="1" dirty="0"/>
              <a:t> </a:t>
            </a:r>
            <a:r>
              <a:rPr lang="en-US" dirty="0"/>
              <a:t>towards zero. </a:t>
            </a:r>
          </a:p>
          <a:p>
            <a:r>
              <a:rPr lang="en-US" dirty="0"/>
              <a:t>The tuning parameter </a:t>
            </a:r>
            <a:r>
              <a:rPr lang="en-US" i="1" dirty="0"/>
              <a:t>λ </a:t>
            </a:r>
            <a:r>
              <a:rPr lang="en-US" dirty="0"/>
              <a:t>serves to control the relative impact of these two terms on the regression coefficient estimates: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λ </a:t>
            </a:r>
            <a:r>
              <a:rPr lang="en-US" dirty="0"/>
              <a:t>= 0, the penalty term has no effect, and ridge regression will produce the least squares estimates. </a:t>
            </a:r>
          </a:p>
          <a:p>
            <a:pPr lvl="1"/>
            <a:r>
              <a:rPr lang="en-US" dirty="0"/>
              <a:t>However, as </a:t>
            </a:r>
            <a:r>
              <a:rPr lang="en-US" i="1" dirty="0"/>
              <a:t>λ→∞</a:t>
            </a:r>
            <a:r>
              <a:rPr lang="en-US" dirty="0"/>
              <a:t>, the impact of the shrinkage penalty grows, and the ridge regression coefficient estimates will approach zero.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42" y="991855"/>
            <a:ext cx="5652496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81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Unlike least squares, which generates only one set of coefficient estimates, ridge regression will produce a different set of coefficient estimates,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, one for each value of </a:t>
                </a:r>
                <a:r>
                  <a:rPr lang="en-US" i="1" dirty="0"/>
                  <a:t>λ</a:t>
                </a:r>
                <a:r>
                  <a:rPr lang="en-US" dirty="0"/>
                  <a:t>. </a:t>
                </a:r>
              </a:p>
              <a:p>
                <a:r>
                  <a:rPr lang="en-US" b="1" dirty="0"/>
                  <a:t>Selecting a good value for </a:t>
                </a:r>
                <a:r>
                  <a:rPr lang="en-US" b="1" i="1" dirty="0"/>
                  <a:t>λ </a:t>
                </a:r>
                <a:r>
                  <a:rPr lang="en-US" b="1" dirty="0"/>
                  <a:t>is critical; we will use cross validation for this purpose, to be described shortly.</a:t>
                </a:r>
              </a:p>
              <a:p>
                <a:r>
                  <a:rPr lang="en-US" dirty="0"/>
                  <a:t>Note that in the Ridge Regression expression, the shrinkage penalty is applied to </a:t>
                </a:r>
                <a:r>
                  <a:rPr lang="en-US" i="1" dirty="0"/>
                  <a:t>β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β</a:t>
                </a:r>
                <a:r>
                  <a:rPr lang="en-US" sz="2900" baseline="-25000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, but not to the intercept </a:t>
                </a:r>
                <a:r>
                  <a:rPr lang="en-US" i="1" dirty="0"/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. We want to shrink the estimated association of each variable with the response; however, </a:t>
                </a:r>
                <a:r>
                  <a:rPr lang="en-US" u="sng" dirty="0">
                    <a:solidFill>
                      <a:srgbClr val="0070C0"/>
                    </a:solidFill>
                  </a:rPr>
                  <a:t>we do not want to shrink the intercept</a:t>
                </a:r>
                <a:r>
                  <a:rPr lang="en-US" dirty="0"/>
                  <a:t>, which is simply a measure of the mean value of the response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If we assume that the variables - that is, the columns of the data matrix </a:t>
                </a:r>
                <a:r>
                  <a:rPr lang="en-US" b="1" dirty="0"/>
                  <a:t>X</a:t>
                </a:r>
                <a:r>
                  <a:rPr lang="en-US" dirty="0"/>
                  <a:t> - have been centered to have mean zero before ridge regression is performed,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and the estimated intercept will take the form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883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638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76480"/>
            <a:ext cx="7772400" cy="37815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left-hand figure above, the standardized ridge regression coefficient estimates for the Credit data set are displayed. </a:t>
            </a:r>
          </a:p>
          <a:p>
            <a:pPr lvl="1"/>
            <a:r>
              <a:rPr lang="en-US" dirty="0"/>
              <a:t>Each curve corresponds to the standardized ridge regression coefficient estimate for one of the ten variables, plotted as a function of </a:t>
            </a:r>
            <a:r>
              <a:rPr lang="en-US" i="1" dirty="0"/>
              <a:t>λ</a:t>
            </a:r>
            <a:r>
              <a:rPr lang="en-US" dirty="0"/>
              <a:t>. </a:t>
            </a:r>
          </a:p>
          <a:p>
            <a:r>
              <a:rPr lang="en-US" dirty="0"/>
              <a:t>At the extreme left-hand side of the plot, </a:t>
            </a:r>
            <a:r>
              <a:rPr lang="en-US" i="1" dirty="0"/>
              <a:t>λ </a:t>
            </a:r>
            <a:r>
              <a:rPr lang="en-US" dirty="0"/>
              <a:t>is essentially zero, and so the corresponding ridge coefficient estimates are the same as the usual least squares estimates.</a:t>
            </a:r>
          </a:p>
          <a:p>
            <a:r>
              <a:rPr lang="en-US" dirty="0"/>
              <a:t>But as </a:t>
            </a:r>
            <a:r>
              <a:rPr lang="en-US" i="1" dirty="0"/>
              <a:t>λ </a:t>
            </a:r>
            <a:r>
              <a:rPr lang="en-US" dirty="0"/>
              <a:t>increases, the ridge coefficient estimates shrink towards zero. When </a:t>
            </a:r>
            <a:r>
              <a:rPr lang="en-US" i="1" dirty="0"/>
              <a:t>λ </a:t>
            </a:r>
            <a:r>
              <a:rPr lang="en-US" dirty="0"/>
              <a:t>is extremely large, then all of the ridge coefficient estimates are basically zero; this corresponds to the </a:t>
            </a:r>
            <a:r>
              <a:rPr lang="en-US" i="1" dirty="0"/>
              <a:t>null model </a:t>
            </a:r>
            <a:r>
              <a:rPr lang="en-US" dirty="0"/>
              <a:t>that contains no predictors.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62" y="947005"/>
            <a:ext cx="7094581" cy="30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415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76480"/>
            <a:ext cx="7772400" cy="35529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plot, the income, limit, rating, and student variables are displayed in distinct colors, since these variables tend to have by far the largest coefficient estimates. </a:t>
            </a:r>
          </a:p>
          <a:p>
            <a:r>
              <a:rPr lang="en-US" dirty="0"/>
              <a:t>While the ridge coefficient estimates tend to decrease in aggregate as </a:t>
            </a:r>
            <a:r>
              <a:rPr lang="en-US" i="1" dirty="0"/>
              <a:t>λ </a:t>
            </a:r>
            <a:r>
              <a:rPr lang="en-US" dirty="0"/>
              <a:t>increases, individual  coefficients, such as rating and income, may occasionally increase as </a:t>
            </a:r>
            <a:r>
              <a:rPr lang="en-US" i="1" dirty="0"/>
              <a:t>λ </a:t>
            </a:r>
            <a:r>
              <a:rPr lang="en-US" dirty="0"/>
              <a:t>increases.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938213"/>
            <a:ext cx="4838700" cy="20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17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5" y="3076480"/>
                <a:ext cx="8220075" cy="35529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right-hand figure above displays the same ridge coefficient estimates as the left-hand figure, but instead of displaying </a:t>
                </a:r>
                <a:r>
                  <a:rPr lang="en-US" i="1" dirty="0"/>
                  <a:t>λ </a:t>
                </a:r>
                <a:r>
                  <a:rPr lang="en-US" dirty="0"/>
                  <a:t>on the </a:t>
                </a:r>
                <a:r>
                  <a:rPr lang="en-US" i="1" dirty="0"/>
                  <a:t>x</a:t>
                </a:r>
                <a:r>
                  <a:rPr lang="en-US" dirty="0"/>
                  <a:t>-axis, it displays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denotes the vector of least squares coefficient estimates. </a:t>
                </a:r>
              </a:p>
              <a:p>
                <a:pPr lvl="1"/>
                <a:r>
                  <a:rPr lang="en-US" dirty="0"/>
                  <a:t>The notation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denotes the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en-US" i="1" dirty="0"/>
                  <a:t>norm </a:t>
                </a:r>
                <a:r>
                  <a:rPr lang="en-US" dirty="0"/>
                  <a:t>(pronounced “ell 2”) of a</a:t>
                </a:r>
                <a:br>
                  <a:rPr lang="en-US" dirty="0"/>
                </a:br>
                <a:br>
                  <a:rPr lang="en-US" sz="900" dirty="0"/>
                </a:br>
                <a:r>
                  <a:rPr lang="en-US" dirty="0"/>
                  <a:t>vector, and is defined as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/>
                  <a:t>. It measures the distance of </a:t>
                </a:r>
                <a:r>
                  <a:rPr lang="en-US" i="1" dirty="0"/>
                  <a:t>β </a:t>
                </a:r>
                <a:r>
                  <a:rPr lang="en-US" dirty="0"/>
                  <a:t>from zero. </a:t>
                </a:r>
              </a:p>
              <a:p>
                <a:r>
                  <a:rPr lang="en-US" dirty="0"/>
                  <a:t>As </a:t>
                </a:r>
                <a:r>
                  <a:rPr lang="en-US" i="1" dirty="0"/>
                  <a:t>λ </a:t>
                </a:r>
                <a:r>
                  <a:rPr lang="en-US" dirty="0"/>
                  <a:t>increases, the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will </a:t>
                </a:r>
                <a:r>
                  <a:rPr lang="en-US" i="1" dirty="0"/>
                  <a:t>always </a:t>
                </a:r>
                <a:r>
                  <a:rPr lang="en-US" dirty="0"/>
                  <a:t>decrease, and so will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3076480"/>
                <a:ext cx="8220075" cy="3552920"/>
              </a:xfrm>
              <a:blipFill>
                <a:blip r:embed="rId2"/>
                <a:stretch>
                  <a:fillRect l="-1039" t="-3602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938213"/>
            <a:ext cx="4838700" cy="20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823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5" y="3076480"/>
                <a:ext cx="8220075" cy="35529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quantity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ranges from 1 (when </a:t>
                </a:r>
                <a:r>
                  <a:rPr lang="en-US" i="1" dirty="0"/>
                  <a:t>λ </a:t>
                </a:r>
                <a:r>
                  <a:rPr lang="en-US" dirty="0"/>
                  <a:t>= 0, in which case the ridge regression coefficient estimate is the same as the least squares estimate, and so their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norms are the same) to 0 (when </a:t>
                </a:r>
                <a:r>
                  <a:rPr lang="en-US" i="1" dirty="0"/>
                  <a:t>λ </a:t>
                </a:r>
                <a:r>
                  <a:rPr lang="en-US" dirty="0"/>
                  <a:t>= </a:t>
                </a:r>
                <a:r>
                  <a:rPr lang="en-US" i="1" dirty="0"/>
                  <a:t>∞</a:t>
                </a:r>
                <a:r>
                  <a:rPr lang="en-US" dirty="0"/>
                  <a:t>, in which case the ridge regression coefficient estimate is a vector of zeros, with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norm equal to zero). </a:t>
                </a:r>
              </a:p>
              <a:p>
                <a:r>
                  <a:rPr lang="en-US" dirty="0"/>
                  <a:t>Therefore, we can think of the </a:t>
                </a:r>
                <a:r>
                  <a:rPr lang="en-US" i="1" dirty="0"/>
                  <a:t>x</a:t>
                </a:r>
                <a:r>
                  <a:rPr lang="en-US" dirty="0"/>
                  <a:t>-axis in the right-hand figure above as the amount that the ridge regression coefficient estimates have been shrunken towards zero; a small value indicates that they have been shrunken very close to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3076480"/>
                <a:ext cx="8220075" cy="3552920"/>
              </a:xfrm>
              <a:blipFill>
                <a:blip r:embed="rId2"/>
                <a:stretch>
                  <a:fillRect l="-816" t="-21612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938213"/>
            <a:ext cx="4838700" cy="20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908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myVisitedLinksBlackScheme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000000"/>
      </a:hlink>
      <a:folHlink>
        <a:srgbClr val="0000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28721</TotalTime>
  <Words>1728</Words>
  <Application>Microsoft Office PowerPoint</Application>
  <PresentationFormat>On-screen Show (4:3)</PresentationFormat>
  <Paragraphs>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Script MT Bold</vt:lpstr>
      <vt:lpstr>Symbol</vt:lpstr>
      <vt:lpstr>Times New Roman</vt:lpstr>
      <vt:lpstr>BLANK</vt:lpstr>
      <vt:lpstr>PowerPoint Presentation</vt:lpstr>
      <vt:lpstr>Shrinkage Methods</vt:lpstr>
      <vt:lpstr>Ridge Regression</vt:lpstr>
      <vt:lpstr>Ridge Regression</vt:lpstr>
      <vt:lpstr>Ridge Regression</vt:lpstr>
      <vt:lpstr>Ridge Regression: Example</vt:lpstr>
      <vt:lpstr>Ridge Regression: Example</vt:lpstr>
      <vt:lpstr>Ridge Regression: Example</vt:lpstr>
      <vt:lpstr>Ridge Regression: Example</vt:lpstr>
      <vt:lpstr>Ridge Regression: Example</vt:lpstr>
      <vt:lpstr>Why Does Ridge Regression Improve Over Least Squares?</vt:lpstr>
      <vt:lpstr>Why Does Ridge Regression Improve Over Least Squares?</vt:lpstr>
      <vt:lpstr>Ridge Regression</vt:lpstr>
      <vt:lpstr>Ridge Regression</vt:lpstr>
    </vt:vector>
  </TitlesOfParts>
  <Company>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School of Business</dc:creator>
  <cp:lastModifiedBy>叶天楚</cp:lastModifiedBy>
  <cp:revision>773</cp:revision>
  <cp:lastPrinted>1997-09-10T13:55:20Z</cp:lastPrinted>
  <dcterms:created xsi:type="dcterms:W3CDTF">1999-08-21T13:27:39Z</dcterms:created>
  <dcterms:modified xsi:type="dcterms:W3CDTF">2017-11-09T17:45:14Z</dcterms:modified>
</cp:coreProperties>
</file>