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6"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A554EE-27F1-4C3A-ADA6-56A28640E318}"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8AF95-2391-4E5A-A19C-AD22ED3A7EBD}" type="slidenum">
              <a:rPr lang="en-US" smtClean="0"/>
              <a:t>‹#›</a:t>
            </a:fld>
            <a:endParaRPr lang="en-US"/>
          </a:p>
        </p:txBody>
      </p:sp>
    </p:spTree>
    <p:extLst>
      <p:ext uri="{BB962C8B-B14F-4D97-AF65-F5344CB8AC3E}">
        <p14:creationId xmlns:p14="http://schemas.microsoft.com/office/powerpoint/2010/main" val="140662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A554EE-27F1-4C3A-ADA6-56A28640E318}"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8AF95-2391-4E5A-A19C-AD22ED3A7EBD}" type="slidenum">
              <a:rPr lang="en-US" smtClean="0"/>
              <a:t>‹#›</a:t>
            </a:fld>
            <a:endParaRPr lang="en-US"/>
          </a:p>
        </p:txBody>
      </p:sp>
    </p:spTree>
    <p:extLst>
      <p:ext uri="{BB962C8B-B14F-4D97-AF65-F5344CB8AC3E}">
        <p14:creationId xmlns:p14="http://schemas.microsoft.com/office/powerpoint/2010/main" val="176001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A554EE-27F1-4C3A-ADA6-56A28640E318}"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8AF95-2391-4E5A-A19C-AD22ED3A7EBD}" type="slidenum">
              <a:rPr lang="en-US" smtClean="0"/>
              <a:t>‹#›</a:t>
            </a:fld>
            <a:endParaRPr lang="en-US"/>
          </a:p>
        </p:txBody>
      </p:sp>
    </p:spTree>
    <p:extLst>
      <p:ext uri="{BB962C8B-B14F-4D97-AF65-F5344CB8AC3E}">
        <p14:creationId xmlns:p14="http://schemas.microsoft.com/office/powerpoint/2010/main" val="225392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A554EE-27F1-4C3A-ADA6-56A28640E318}"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8AF95-2391-4E5A-A19C-AD22ED3A7EBD}" type="slidenum">
              <a:rPr lang="en-US" smtClean="0"/>
              <a:t>‹#›</a:t>
            </a:fld>
            <a:endParaRPr lang="en-US"/>
          </a:p>
        </p:txBody>
      </p:sp>
    </p:spTree>
    <p:extLst>
      <p:ext uri="{BB962C8B-B14F-4D97-AF65-F5344CB8AC3E}">
        <p14:creationId xmlns:p14="http://schemas.microsoft.com/office/powerpoint/2010/main" val="2359036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A554EE-27F1-4C3A-ADA6-56A28640E318}"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8AF95-2391-4E5A-A19C-AD22ED3A7EBD}" type="slidenum">
              <a:rPr lang="en-US" smtClean="0"/>
              <a:t>‹#›</a:t>
            </a:fld>
            <a:endParaRPr lang="en-US"/>
          </a:p>
        </p:txBody>
      </p:sp>
    </p:spTree>
    <p:extLst>
      <p:ext uri="{BB962C8B-B14F-4D97-AF65-F5344CB8AC3E}">
        <p14:creationId xmlns:p14="http://schemas.microsoft.com/office/powerpoint/2010/main" val="330490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A554EE-27F1-4C3A-ADA6-56A28640E318}"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8AF95-2391-4E5A-A19C-AD22ED3A7EBD}" type="slidenum">
              <a:rPr lang="en-US" smtClean="0"/>
              <a:t>‹#›</a:t>
            </a:fld>
            <a:endParaRPr lang="en-US"/>
          </a:p>
        </p:txBody>
      </p:sp>
    </p:spTree>
    <p:extLst>
      <p:ext uri="{BB962C8B-B14F-4D97-AF65-F5344CB8AC3E}">
        <p14:creationId xmlns:p14="http://schemas.microsoft.com/office/powerpoint/2010/main" val="428640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A554EE-27F1-4C3A-ADA6-56A28640E318}"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D8AF95-2391-4E5A-A19C-AD22ED3A7EBD}" type="slidenum">
              <a:rPr lang="en-US" smtClean="0"/>
              <a:t>‹#›</a:t>
            </a:fld>
            <a:endParaRPr lang="en-US"/>
          </a:p>
        </p:txBody>
      </p:sp>
    </p:spTree>
    <p:extLst>
      <p:ext uri="{BB962C8B-B14F-4D97-AF65-F5344CB8AC3E}">
        <p14:creationId xmlns:p14="http://schemas.microsoft.com/office/powerpoint/2010/main" val="314507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A554EE-27F1-4C3A-ADA6-56A28640E318}"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D8AF95-2391-4E5A-A19C-AD22ED3A7EBD}" type="slidenum">
              <a:rPr lang="en-US" smtClean="0"/>
              <a:t>‹#›</a:t>
            </a:fld>
            <a:endParaRPr lang="en-US"/>
          </a:p>
        </p:txBody>
      </p:sp>
    </p:spTree>
    <p:extLst>
      <p:ext uri="{BB962C8B-B14F-4D97-AF65-F5344CB8AC3E}">
        <p14:creationId xmlns:p14="http://schemas.microsoft.com/office/powerpoint/2010/main" val="92253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554EE-27F1-4C3A-ADA6-56A28640E318}"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D8AF95-2391-4E5A-A19C-AD22ED3A7EBD}" type="slidenum">
              <a:rPr lang="en-US" smtClean="0"/>
              <a:t>‹#›</a:t>
            </a:fld>
            <a:endParaRPr lang="en-US"/>
          </a:p>
        </p:txBody>
      </p:sp>
    </p:spTree>
    <p:extLst>
      <p:ext uri="{BB962C8B-B14F-4D97-AF65-F5344CB8AC3E}">
        <p14:creationId xmlns:p14="http://schemas.microsoft.com/office/powerpoint/2010/main" val="379982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A554EE-27F1-4C3A-ADA6-56A28640E318}"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8AF95-2391-4E5A-A19C-AD22ED3A7EBD}" type="slidenum">
              <a:rPr lang="en-US" smtClean="0"/>
              <a:t>‹#›</a:t>
            </a:fld>
            <a:endParaRPr lang="en-US"/>
          </a:p>
        </p:txBody>
      </p:sp>
    </p:spTree>
    <p:extLst>
      <p:ext uri="{BB962C8B-B14F-4D97-AF65-F5344CB8AC3E}">
        <p14:creationId xmlns:p14="http://schemas.microsoft.com/office/powerpoint/2010/main" val="179633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A554EE-27F1-4C3A-ADA6-56A28640E318}"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8AF95-2391-4E5A-A19C-AD22ED3A7EBD}" type="slidenum">
              <a:rPr lang="en-US" smtClean="0"/>
              <a:t>‹#›</a:t>
            </a:fld>
            <a:endParaRPr lang="en-US"/>
          </a:p>
        </p:txBody>
      </p:sp>
    </p:spTree>
    <p:extLst>
      <p:ext uri="{BB962C8B-B14F-4D97-AF65-F5344CB8AC3E}">
        <p14:creationId xmlns:p14="http://schemas.microsoft.com/office/powerpoint/2010/main" val="95465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554EE-27F1-4C3A-ADA6-56A28640E318}"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AF95-2391-4E5A-A19C-AD22ED3A7EBD}" type="slidenum">
              <a:rPr lang="en-US" smtClean="0"/>
              <a:t>‹#›</a:t>
            </a:fld>
            <a:endParaRPr lang="en-US"/>
          </a:p>
        </p:txBody>
      </p:sp>
    </p:spTree>
    <p:extLst>
      <p:ext uri="{BB962C8B-B14F-4D97-AF65-F5344CB8AC3E}">
        <p14:creationId xmlns:p14="http://schemas.microsoft.com/office/powerpoint/2010/main" val="31650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mrc.uidaho.edu/mrc/people/jff/digital/MIPSi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mrc.uidaho.edu/mrc/people/jff/digital/MIPSi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of a MIPS Machine Simulator</a:t>
            </a:r>
            <a:endParaRPr lang="en-US" dirty="0"/>
          </a:p>
        </p:txBody>
      </p:sp>
      <p:sp>
        <p:nvSpPr>
          <p:cNvPr id="3" name="Subtitle 2"/>
          <p:cNvSpPr>
            <a:spLocks noGrp="1"/>
          </p:cNvSpPr>
          <p:nvPr>
            <p:ph type="subTitle" idx="1"/>
          </p:nvPr>
        </p:nvSpPr>
        <p:spPr/>
        <p:txBody>
          <a:bodyPr/>
          <a:lstStyle/>
          <a:p>
            <a:r>
              <a:rPr lang="en-US" dirty="0" smtClean="0"/>
              <a:t>By Mike Zhong</a:t>
            </a:r>
          </a:p>
          <a:p>
            <a:r>
              <a:rPr lang="en-US" dirty="0" smtClean="0"/>
              <a:t>CS575 Operating Systems</a:t>
            </a:r>
          </a:p>
          <a:p>
            <a:r>
              <a:rPr lang="en-US" dirty="0" smtClean="0"/>
              <a:t>Professor Zhang</a:t>
            </a:r>
            <a:endParaRPr lang="en-US" dirty="0"/>
          </a:p>
        </p:txBody>
      </p:sp>
    </p:spTree>
    <p:extLst>
      <p:ext uri="{BB962C8B-B14F-4D97-AF65-F5344CB8AC3E}">
        <p14:creationId xmlns:p14="http://schemas.microsoft.com/office/powerpoint/2010/main" val="2282825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Content Placeholder 2"/>
          <p:cNvSpPr>
            <a:spLocks noGrp="1"/>
          </p:cNvSpPr>
          <p:nvPr>
            <p:ph idx="1"/>
          </p:nvPr>
        </p:nvSpPr>
        <p:spPr>
          <a:xfrm>
            <a:off x="520117" y="1535185"/>
            <a:ext cx="11098635" cy="5322815"/>
          </a:xfrm>
        </p:spPr>
        <p:txBody>
          <a:bodyPr>
            <a:normAutofit fontScale="85000" lnSpcReduction="10000"/>
          </a:bodyPr>
          <a:lstStyle/>
          <a:p>
            <a:r>
              <a:rPr lang="en-US" dirty="0" smtClean="0"/>
              <a:t>All instructions implemented using information from the URL below:</a:t>
            </a:r>
          </a:p>
          <a:p>
            <a:r>
              <a:rPr lang="en-US" dirty="0">
                <a:hlinkClick r:id="rId2"/>
              </a:rPr>
              <a:t>http://</a:t>
            </a:r>
            <a:r>
              <a:rPr lang="en-US" dirty="0" smtClean="0">
                <a:hlinkClick r:id="rId2"/>
              </a:rPr>
              <a:t>www.mrc.uidaho.edu/mrc/people/jff/digital/MIPSir.html</a:t>
            </a:r>
            <a:endParaRPr lang="en-US" dirty="0" smtClean="0"/>
          </a:p>
          <a:p>
            <a:r>
              <a:rPr lang="en-US" dirty="0" smtClean="0"/>
              <a:t>NOTE: system calls not implemented</a:t>
            </a:r>
          </a:p>
          <a:p>
            <a:r>
              <a:rPr lang="en-US" dirty="0"/>
              <a:t>Programs to be loaded are not actually machine code files derived from MIPS assembly source code, rather, it is just text files with 0’s and 1’s representing the text and data portions of actual </a:t>
            </a:r>
            <a:r>
              <a:rPr lang="en-US" dirty="0" smtClean="0"/>
              <a:t>programs, this was done to test the functionality of the instructions as well as easily provide instructions of the users choice</a:t>
            </a:r>
          </a:p>
          <a:p>
            <a:r>
              <a:rPr lang="en-US" dirty="0" smtClean="0"/>
              <a:t>Main() will start by </a:t>
            </a:r>
            <a:r>
              <a:rPr lang="en-US" dirty="0" err="1" smtClean="0"/>
              <a:t>malloc’ing</a:t>
            </a:r>
            <a:r>
              <a:rPr lang="en-US" dirty="0" smtClean="0"/>
              <a:t> space for the machines memory and setting all bits to 0</a:t>
            </a:r>
            <a:endParaRPr lang="en-US" dirty="0"/>
          </a:p>
          <a:p>
            <a:r>
              <a:rPr lang="en-US" dirty="0" smtClean="0"/>
              <a:t>Then, it will load the program by reading in lines of 32 chars (0 or 1), each line will then be converted into a uint32_t, encoding one instruction</a:t>
            </a:r>
          </a:p>
          <a:p>
            <a:r>
              <a:rPr lang="en-US" dirty="0" smtClean="0"/>
              <a:t>Next, the program counter will iterate through memory until it reaches an instruction of 0x00, indicating the end of the instructions</a:t>
            </a:r>
          </a:p>
          <a:p>
            <a:r>
              <a:rPr lang="en-US" dirty="0" smtClean="0"/>
              <a:t>Currently still in testing so after each instruction, the contents of the register will print out and the user must press “enter” to fetch and execute the next instruction</a:t>
            </a:r>
            <a:endParaRPr lang="en-US" dirty="0"/>
          </a:p>
        </p:txBody>
      </p:sp>
    </p:spTree>
    <p:extLst>
      <p:ext uri="{BB962C8B-B14F-4D97-AF65-F5344CB8AC3E}">
        <p14:creationId xmlns:p14="http://schemas.microsoft.com/office/powerpoint/2010/main" val="184137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cont’d</a:t>
            </a:r>
            <a:endParaRPr lang="en-US" dirty="0"/>
          </a:p>
        </p:txBody>
      </p:sp>
      <p:sp>
        <p:nvSpPr>
          <p:cNvPr id="3" name="Content Placeholder 2"/>
          <p:cNvSpPr>
            <a:spLocks noGrp="1"/>
          </p:cNvSpPr>
          <p:nvPr>
            <p:ph idx="1"/>
          </p:nvPr>
        </p:nvSpPr>
        <p:spPr>
          <a:xfrm>
            <a:off x="486561" y="1825624"/>
            <a:ext cx="11258026" cy="4742955"/>
          </a:xfrm>
        </p:spPr>
        <p:txBody>
          <a:bodyPr/>
          <a:lstStyle/>
          <a:p>
            <a:r>
              <a:rPr lang="en-US" dirty="0" smtClean="0"/>
              <a:t>Basic fetch/execute cycle:</a:t>
            </a:r>
          </a:p>
          <a:p>
            <a:r>
              <a:rPr lang="en-US" dirty="0" smtClean="0"/>
              <a:t>1) fetch instruction, if instruction == 0x00, end program</a:t>
            </a:r>
          </a:p>
          <a:p>
            <a:r>
              <a:rPr lang="en-US" dirty="0" smtClean="0"/>
              <a:t>2) declare </a:t>
            </a:r>
            <a:r>
              <a:rPr lang="en-US" dirty="0" err="1" smtClean="0"/>
              <a:t>f_ptr</a:t>
            </a:r>
            <a:r>
              <a:rPr lang="en-US" dirty="0" smtClean="0"/>
              <a:t> and assign the return value of </a:t>
            </a:r>
            <a:r>
              <a:rPr lang="en-US" dirty="0" err="1" smtClean="0"/>
              <a:t>get_instruction</a:t>
            </a:r>
            <a:r>
              <a:rPr lang="en-US" dirty="0" smtClean="0"/>
              <a:t>() to it</a:t>
            </a:r>
          </a:p>
          <a:p>
            <a:r>
              <a:rPr lang="en-US" dirty="0" smtClean="0"/>
              <a:t>3) </a:t>
            </a:r>
            <a:r>
              <a:rPr lang="en-US" dirty="0" err="1" smtClean="0"/>
              <a:t>get_instruction</a:t>
            </a:r>
            <a:r>
              <a:rPr lang="en-US" dirty="0" smtClean="0"/>
              <a:t>() will check the opcode and call the </a:t>
            </a:r>
            <a:r>
              <a:rPr lang="en-US" dirty="0" err="1" smtClean="0"/>
              <a:t>get_x_instruction</a:t>
            </a:r>
            <a:r>
              <a:rPr lang="en-US" dirty="0" smtClean="0"/>
              <a:t>() with the opcode/function as argument</a:t>
            </a:r>
          </a:p>
          <a:p>
            <a:r>
              <a:rPr lang="en-US" dirty="0" smtClean="0"/>
              <a:t>4) </a:t>
            </a:r>
            <a:r>
              <a:rPr lang="en-US" dirty="0" err="1" smtClean="0"/>
              <a:t>get_x_instruction</a:t>
            </a:r>
            <a:r>
              <a:rPr lang="en-US" dirty="0" smtClean="0"/>
              <a:t>() where x = R, I, J will then return a pointer to the function which performs the basic instruction, which gets assigned to </a:t>
            </a:r>
            <a:r>
              <a:rPr lang="en-US" dirty="0" err="1" smtClean="0"/>
              <a:t>f_ptr</a:t>
            </a:r>
            <a:endParaRPr lang="en-US" dirty="0" smtClean="0"/>
          </a:p>
          <a:p>
            <a:r>
              <a:rPr lang="en-US" dirty="0" smtClean="0"/>
              <a:t>5) call </a:t>
            </a:r>
            <a:r>
              <a:rPr lang="en-US" dirty="0" err="1" smtClean="0"/>
              <a:t>f_ptr</a:t>
            </a:r>
            <a:r>
              <a:rPr lang="en-US" dirty="0" smtClean="0"/>
              <a:t>(instruction, memory*) to execute instruction</a:t>
            </a:r>
            <a:endParaRPr lang="en-US" dirty="0"/>
          </a:p>
        </p:txBody>
      </p:sp>
    </p:spTree>
    <p:extLst>
      <p:ext uri="{BB962C8B-B14F-4D97-AF65-F5344CB8AC3E}">
        <p14:creationId xmlns:p14="http://schemas.microsoft.com/office/powerpoint/2010/main" val="386248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Concluding Remarks and Next Steps</a:t>
            </a:r>
            <a:endParaRPr lang="en-US" dirty="0"/>
          </a:p>
        </p:txBody>
      </p:sp>
      <p:sp>
        <p:nvSpPr>
          <p:cNvPr id="3" name="Content Placeholder 2"/>
          <p:cNvSpPr>
            <a:spLocks noGrp="1"/>
          </p:cNvSpPr>
          <p:nvPr>
            <p:ph idx="1"/>
          </p:nvPr>
        </p:nvSpPr>
        <p:spPr/>
        <p:txBody>
          <a:bodyPr/>
          <a:lstStyle/>
          <a:p>
            <a:r>
              <a:rPr lang="en-US" dirty="0" smtClean="0"/>
              <a:t>Still need to test it using strings of ‘0’ and ‘1’ to mimic machine code</a:t>
            </a:r>
          </a:p>
          <a:p>
            <a:r>
              <a:rPr lang="en-US" dirty="0" smtClean="0"/>
              <a:t>Ideally would write unit tests for each instruction but ran out of time</a:t>
            </a:r>
          </a:p>
          <a:p>
            <a:r>
              <a:rPr lang="en-US" dirty="0" smtClean="0"/>
              <a:t>Stack pointer, and other specialized registers are not implemented</a:t>
            </a:r>
            <a:endParaRPr lang="en-US" dirty="0"/>
          </a:p>
        </p:txBody>
      </p:sp>
    </p:spTree>
    <p:extLst>
      <p:ext uri="{BB962C8B-B14F-4D97-AF65-F5344CB8AC3E}">
        <p14:creationId xmlns:p14="http://schemas.microsoft.com/office/powerpoint/2010/main" val="361379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Code</a:t>
            </a:r>
            <a:endParaRPr lang="en-US" dirty="0"/>
          </a:p>
        </p:txBody>
      </p:sp>
      <p:sp>
        <p:nvSpPr>
          <p:cNvPr id="3" name="Content Placeholder 2"/>
          <p:cNvSpPr>
            <a:spLocks noGrp="1"/>
          </p:cNvSpPr>
          <p:nvPr>
            <p:ph idx="1"/>
          </p:nvPr>
        </p:nvSpPr>
        <p:spPr>
          <a:xfrm>
            <a:off x="268447" y="1837189"/>
            <a:ext cx="11576807" cy="4339774"/>
          </a:xfrm>
        </p:spPr>
        <p:txBody>
          <a:bodyPr>
            <a:normAutofit/>
          </a:bodyPr>
          <a:lstStyle/>
          <a:p>
            <a:r>
              <a:rPr lang="en-US" sz="2200" dirty="0"/>
              <a:t>void </a:t>
            </a:r>
            <a:r>
              <a:rPr lang="en-US" sz="2200" dirty="0" err="1"/>
              <a:t>lw</a:t>
            </a:r>
            <a:r>
              <a:rPr lang="en-US" sz="2200" dirty="0"/>
              <a:t>(instruction </a:t>
            </a:r>
            <a:r>
              <a:rPr lang="en-US" sz="2200" dirty="0" err="1"/>
              <a:t>i</a:t>
            </a:r>
            <a:r>
              <a:rPr lang="en-US" sz="2200" dirty="0"/>
              <a:t>, memory* p</a:t>
            </a:r>
            <a:r>
              <a:rPr lang="en-US" sz="2200" dirty="0" smtClean="0"/>
              <a:t>); // I-TYPE</a:t>
            </a:r>
          </a:p>
          <a:p>
            <a:r>
              <a:rPr lang="en-US" sz="2200" dirty="0"/>
              <a:t>void add(instruction </a:t>
            </a:r>
            <a:r>
              <a:rPr lang="en-US" sz="2200" dirty="0" err="1"/>
              <a:t>i</a:t>
            </a:r>
            <a:r>
              <a:rPr lang="en-US" sz="2200" dirty="0"/>
              <a:t>, memory* p</a:t>
            </a:r>
            <a:r>
              <a:rPr lang="en-US" sz="2200" dirty="0" smtClean="0"/>
              <a:t>); // R-TYPE</a:t>
            </a:r>
          </a:p>
          <a:p>
            <a:r>
              <a:rPr lang="en-US" sz="2200" dirty="0" smtClean="0"/>
              <a:t>void </a:t>
            </a:r>
            <a:r>
              <a:rPr lang="en-US" sz="2200" dirty="0" err="1"/>
              <a:t>jal</a:t>
            </a:r>
            <a:r>
              <a:rPr lang="en-US" sz="2200" dirty="0"/>
              <a:t>(instruction </a:t>
            </a:r>
            <a:r>
              <a:rPr lang="en-US" sz="2200" dirty="0" err="1"/>
              <a:t>i</a:t>
            </a:r>
            <a:r>
              <a:rPr lang="en-US" sz="2200" dirty="0"/>
              <a:t>, memory* p</a:t>
            </a:r>
            <a:r>
              <a:rPr lang="en-US" sz="2200" dirty="0" smtClean="0"/>
              <a:t>); // J-TYPE</a:t>
            </a:r>
          </a:p>
          <a:p>
            <a:r>
              <a:rPr lang="en-US" sz="2200" dirty="0"/>
              <a:t>static inline void (*</a:t>
            </a:r>
            <a:r>
              <a:rPr lang="en-US" sz="2200" dirty="0" err="1"/>
              <a:t>get_instruction</a:t>
            </a:r>
            <a:r>
              <a:rPr lang="en-US" sz="2200" dirty="0"/>
              <a:t>(instruction </a:t>
            </a:r>
            <a:r>
              <a:rPr lang="en-US" sz="2200" dirty="0" err="1"/>
              <a:t>i</a:t>
            </a:r>
            <a:r>
              <a:rPr lang="en-US" sz="2200" dirty="0"/>
              <a:t>))(instruction, memory</a:t>
            </a:r>
            <a:r>
              <a:rPr lang="en-US" sz="2200" dirty="0" smtClean="0"/>
              <a:t>*) // given an instruction, checks opcode and calls </a:t>
            </a:r>
            <a:r>
              <a:rPr lang="en-US" sz="2200" dirty="0" err="1" smtClean="0"/>
              <a:t>get_x_instruction</a:t>
            </a:r>
            <a:r>
              <a:rPr lang="en-US" sz="2200" dirty="0" smtClean="0"/>
              <a:t>, returns the RV of </a:t>
            </a:r>
            <a:r>
              <a:rPr lang="en-US" sz="2200" dirty="0" err="1" smtClean="0"/>
              <a:t>get_x_instruction</a:t>
            </a:r>
            <a:endParaRPr lang="en-US" sz="2200" dirty="0" smtClean="0"/>
          </a:p>
          <a:p>
            <a:r>
              <a:rPr lang="en-US" sz="2200" dirty="0"/>
              <a:t>static inline void (*</a:t>
            </a:r>
            <a:r>
              <a:rPr lang="en-US" sz="2200" dirty="0" err="1" smtClean="0"/>
              <a:t>get_r_instruction</a:t>
            </a:r>
            <a:r>
              <a:rPr lang="en-US" sz="2200" dirty="0" smtClean="0"/>
              <a:t>(uint32_t </a:t>
            </a:r>
            <a:r>
              <a:rPr lang="en-US" sz="2200" dirty="0"/>
              <a:t>opcode))(instruction, memory</a:t>
            </a:r>
            <a:r>
              <a:rPr lang="en-US" sz="2200" dirty="0" smtClean="0"/>
              <a:t>*) // returns function pointer to specific R-type instruction</a:t>
            </a:r>
          </a:p>
          <a:p>
            <a:pPr marL="0" indent="0">
              <a:buNone/>
            </a:pPr>
            <a:endParaRPr lang="en-US" sz="2200" dirty="0"/>
          </a:p>
          <a:p>
            <a:endParaRPr lang="en-US" sz="2200" dirty="0" smtClean="0"/>
          </a:p>
          <a:p>
            <a:endParaRPr lang="en-US" sz="2200" dirty="0"/>
          </a:p>
        </p:txBody>
      </p:sp>
    </p:spTree>
    <p:extLst>
      <p:ext uri="{BB962C8B-B14F-4D97-AF65-F5344CB8AC3E}">
        <p14:creationId xmlns:p14="http://schemas.microsoft.com/office/powerpoint/2010/main" val="302476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a:t>
            </a:r>
            <a:endParaRPr lang="en-US" dirty="0"/>
          </a:p>
        </p:txBody>
      </p:sp>
      <p:sp>
        <p:nvSpPr>
          <p:cNvPr id="3" name="Content Placeholder 2"/>
          <p:cNvSpPr>
            <a:spLocks noGrp="1"/>
          </p:cNvSpPr>
          <p:nvPr>
            <p:ph idx="1"/>
          </p:nvPr>
        </p:nvSpPr>
        <p:spPr/>
        <p:txBody>
          <a:bodyPr/>
          <a:lstStyle/>
          <a:p>
            <a:r>
              <a:rPr lang="en-US" dirty="0" smtClean="0"/>
              <a:t>Best way to understand the machine is to build one</a:t>
            </a:r>
          </a:p>
          <a:p>
            <a:r>
              <a:rPr lang="en-US" dirty="0" smtClean="0"/>
              <a:t>Previously took a course on Computer Architecture and Assembly Language, MIPS was the language used</a:t>
            </a:r>
          </a:p>
          <a:p>
            <a:r>
              <a:rPr lang="en-US" dirty="0" smtClean="0"/>
              <a:t>Used MIPS to write application level programs, not fun, but gain valuable insight into basic machine level instructions</a:t>
            </a:r>
          </a:p>
          <a:p>
            <a:r>
              <a:rPr lang="en-US" dirty="0" smtClean="0"/>
              <a:t>MIPS is a great assembly language for learning because all instructions are the same size (32-bit) and is easier to understand than x86</a:t>
            </a:r>
            <a:endParaRPr lang="en-US" dirty="0"/>
          </a:p>
        </p:txBody>
      </p:sp>
    </p:spTree>
    <p:extLst>
      <p:ext uri="{BB962C8B-B14F-4D97-AF65-F5344CB8AC3E}">
        <p14:creationId xmlns:p14="http://schemas.microsoft.com/office/powerpoint/2010/main" val="273052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Instruction Set Architecture</a:t>
            </a:r>
            <a:endParaRPr lang="en-US" dirty="0"/>
          </a:p>
        </p:txBody>
      </p:sp>
      <p:sp>
        <p:nvSpPr>
          <p:cNvPr id="3" name="Content Placeholder 2"/>
          <p:cNvSpPr>
            <a:spLocks noGrp="1"/>
          </p:cNvSpPr>
          <p:nvPr>
            <p:ph idx="1"/>
          </p:nvPr>
        </p:nvSpPr>
        <p:spPr/>
        <p:txBody>
          <a:bodyPr/>
          <a:lstStyle/>
          <a:p>
            <a:r>
              <a:rPr lang="en-US" dirty="0" smtClean="0">
                <a:hlinkClick r:id="rId2"/>
              </a:rPr>
              <a:t>http://www.mrc.uidaho.edu/mrc/people/jff/digital/MIPSir.html</a:t>
            </a:r>
            <a:endParaRPr lang="en-US" dirty="0" smtClean="0"/>
          </a:p>
          <a:p>
            <a:r>
              <a:rPr lang="en-US" dirty="0" smtClean="0"/>
              <a:t>Not going to implement every instruction, just some</a:t>
            </a:r>
          </a:p>
          <a:p>
            <a:r>
              <a:rPr lang="en-US" dirty="0" smtClean="0"/>
              <a:t>Three types of instructions, R-type, I-type, and J-type</a:t>
            </a:r>
          </a:p>
          <a:p>
            <a:r>
              <a:rPr lang="en-US" dirty="0" smtClean="0"/>
              <a:t>All instructions are 32-bit</a:t>
            </a:r>
            <a:endParaRPr lang="en-US" dirty="0"/>
          </a:p>
        </p:txBody>
      </p:sp>
    </p:spTree>
    <p:extLst>
      <p:ext uri="{BB962C8B-B14F-4D97-AF65-F5344CB8AC3E}">
        <p14:creationId xmlns:p14="http://schemas.microsoft.com/office/powerpoint/2010/main" val="223683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Registers</a:t>
            </a:r>
            <a:endParaRPr lang="en-US" dirty="0"/>
          </a:p>
        </p:txBody>
      </p:sp>
      <p:sp>
        <p:nvSpPr>
          <p:cNvPr id="3" name="Content Placeholder 2"/>
          <p:cNvSpPr>
            <a:spLocks noGrp="1"/>
          </p:cNvSpPr>
          <p:nvPr>
            <p:ph idx="1"/>
          </p:nvPr>
        </p:nvSpPr>
        <p:spPr>
          <a:xfrm>
            <a:off x="511029" y="1543574"/>
            <a:ext cx="11200002" cy="4557888"/>
          </a:xfrm>
        </p:spPr>
        <p:txBody>
          <a:bodyPr/>
          <a:lstStyle/>
          <a:p>
            <a:r>
              <a:rPr lang="en-US" dirty="0" smtClean="0"/>
              <a:t>32 registers, $0 - $31</a:t>
            </a:r>
          </a:p>
          <a:p>
            <a:r>
              <a:rPr lang="en-US" dirty="0" smtClean="0"/>
              <a:t>Registers are addressed by their number, </a:t>
            </a:r>
            <a:r>
              <a:rPr lang="en-US" dirty="0" err="1" smtClean="0"/>
              <a:t>e.g</a:t>
            </a:r>
            <a:r>
              <a:rPr lang="en-US" dirty="0" smtClean="0"/>
              <a:t>- register 0x10 is register $16</a:t>
            </a:r>
          </a:p>
          <a:p>
            <a:r>
              <a:rPr lang="en-US" dirty="0" smtClean="0"/>
              <a:t>http://www.skidmore.edu/~pvonk/mips/lessons/registers.html</a:t>
            </a:r>
            <a:endParaRPr lang="en-US" dirty="0"/>
          </a:p>
        </p:txBody>
      </p:sp>
      <p:pic>
        <p:nvPicPr>
          <p:cNvPr id="1026" name="Picture 2" descr="My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92362"/>
            <a:ext cx="599122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R-type Instructions</a:t>
            </a:r>
            <a:endParaRPr lang="en-US" dirty="0"/>
          </a:p>
        </p:txBody>
      </p:sp>
      <p:sp>
        <p:nvSpPr>
          <p:cNvPr id="3" name="Content Placeholder 2"/>
          <p:cNvSpPr>
            <a:spLocks noGrp="1"/>
          </p:cNvSpPr>
          <p:nvPr>
            <p:ph idx="1"/>
          </p:nvPr>
        </p:nvSpPr>
        <p:spPr>
          <a:xfrm>
            <a:off x="494949" y="1825625"/>
            <a:ext cx="11400639" cy="4351338"/>
          </a:xfrm>
        </p:spPr>
        <p:txBody>
          <a:bodyPr>
            <a:normAutofit fontScale="85000" lnSpcReduction="20000"/>
          </a:bodyPr>
          <a:lstStyle/>
          <a:p>
            <a:r>
              <a:rPr lang="en-US" dirty="0" smtClean="0"/>
              <a:t>R-type instructions have the following format: (bits)</a:t>
            </a:r>
          </a:p>
          <a:p>
            <a:pPr marL="0" indent="0">
              <a:buNone/>
            </a:pPr>
            <a:r>
              <a:rPr lang="en-US" dirty="0" smtClean="0"/>
              <a:t>Opcode (6), Source 1 (5), Source 2 (5), Destination (5), Shift (5), Function (6)</a:t>
            </a:r>
          </a:p>
          <a:p>
            <a:r>
              <a:rPr lang="en-US" dirty="0" err="1" smtClean="0"/>
              <a:t>E.g</a:t>
            </a:r>
            <a:r>
              <a:rPr lang="en-US" dirty="0" smtClean="0"/>
              <a:t> – </a:t>
            </a:r>
            <a:r>
              <a:rPr lang="en-US" dirty="0"/>
              <a:t>0</a:t>
            </a:r>
            <a:r>
              <a:rPr lang="en-US" dirty="0" smtClean="0"/>
              <a:t>00000 01000 01001 01000 00000 100000</a:t>
            </a:r>
          </a:p>
          <a:p>
            <a:r>
              <a:rPr lang="en-US" dirty="0" smtClean="0"/>
              <a:t>How do we read this?</a:t>
            </a:r>
          </a:p>
          <a:p>
            <a:r>
              <a:rPr lang="en-US" dirty="0" smtClean="0"/>
              <a:t>000000 – opcode for ALU, the function specifies operation</a:t>
            </a:r>
          </a:p>
          <a:p>
            <a:r>
              <a:rPr lang="en-US" dirty="0" smtClean="0"/>
              <a:t>01000 – First source register, register $8</a:t>
            </a:r>
          </a:p>
          <a:p>
            <a:r>
              <a:rPr lang="en-US" dirty="0" smtClean="0"/>
              <a:t>01001 – Second source register, register $9</a:t>
            </a:r>
          </a:p>
          <a:p>
            <a:r>
              <a:rPr lang="en-US" dirty="0" smtClean="0"/>
              <a:t>01000 – Destination register, register $8</a:t>
            </a:r>
          </a:p>
          <a:p>
            <a:r>
              <a:rPr lang="en-US" dirty="0" smtClean="0"/>
              <a:t>Shift – 0, since this is not a shift operation</a:t>
            </a:r>
          </a:p>
          <a:p>
            <a:r>
              <a:rPr lang="en-US" dirty="0" smtClean="0"/>
              <a:t>100000 – ‘add’ operation</a:t>
            </a:r>
          </a:p>
          <a:p>
            <a:r>
              <a:rPr lang="en-US" dirty="0" smtClean="0"/>
              <a:t>add $8, $8, $9  =&gt; $8 = $8 + $9</a:t>
            </a:r>
            <a:endParaRPr lang="en-US" dirty="0"/>
          </a:p>
        </p:txBody>
      </p:sp>
    </p:spTree>
    <p:extLst>
      <p:ext uri="{BB962C8B-B14F-4D97-AF65-F5344CB8AC3E}">
        <p14:creationId xmlns:p14="http://schemas.microsoft.com/office/powerpoint/2010/main" val="98178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I-type Instructions</a:t>
            </a:r>
            <a:endParaRPr lang="en-US" dirty="0"/>
          </a:p>
        </p:txBody>
      </p:sp>
      <p:sp>
        <p:nvSpPr>
          <p:cNvPr id="3" name="Content Placeholder 2"/>
          <p:cNvSpPr>
            <a:spLocks noGrp="1"/>
          </p:cNvSpPr>
          <p:nvPr>
            <p:ph idx="1"/>
          </p:nvPr>
        </p:nvSpPr>
        <p:spPr>
          <a:xfrm>
            <a:off x="578840" y="1825625"/>
            <a:ext cx="10774960" cy="4667454"/>
          </a:xfrm>
        </p:spPr>
        <p:txBody>
          <a:bodyPr>
            <a:normAutofit fontScale="77500" lnSpcReduction="20000"/>
          </a:bodyPr>
          <a:lstStyle/>
          <a:p>
            <a:r>
              <a:rPr lang="en-US" dirty="0" smtClean="0"/>
              <a:t>I-type instructions have the following format: (bits)</a:t>
            </a:r>
          </a:p>
          <a:p>
            <a:r>
              <a:rPr lang="en-US" dirty="0" smtClean="0"/>
              <a:t>No function needed since each I-type instruction has its unique opcode</a:t>
            </a:r>
          </a:p>
          <a:p>
            <a:r>
              <a:rPr lang="en-US" dirty="0" smtClean="0"/>
              <a:t>16-bit field for can be used for addressing or </a:t>
            </a:r>
            <a:r>
              <a:rPr lang="en-US" dirty="0" err="1" smtClean="0"/>
              <a:t>immediates</a:t>
            </a:r>
            <a:r>
              <a:rPr lang="en-US" dirty="0" smtClean="0"/>
              <a:t> depending on the instruction</a:t>
            </a:r>
          </a:p>
          <a:p>
            <a:pPr marL="0" indent="0">
              <a:buNone/>
            </a:pPr>
            <a:r>
              <a:rPr lang="en-US" dirty="0" smtClean="0"/>
              <a:t>Opcode (6), Source (5), Target (5), Address Offset/</a:t>
            </a:r>
            <a:r>
              <a:rPr lang="en-US" dirty="0" err="1" smtClean="0"/>
              <a:t>Imm</a:t>
            </a:r>
            <a:r>
              <a:rPr lang="en-US" dirty="0" smtClean="0"/>
              <a:t> (16)</a:t>
            </a:r>
            <a:endParaRPr lang="en-US" dirty="0"/>
          </a:p>
          <a:p>
            <a:r>
              <a:rPr lang="en-US" dirty="0" err="1" smtClean="0"/>
              <a:t>E.g</a:t>
            </a:r>
            <a:r>
              <a:rPr lang="en-US" dirty="0" smtClean="0"/>
              <a:t> – 001000 01000 01000 0000000000000011</a:t>
            </a:r>
          </a:p>
          <a:p>
            <a:r>
              <a:rPr lang="en-US" dirty="0" smtClean="0"/>
              <a:t>How do we read this?</a:t>
            </a:r>
          </a:p>
          <a:p>
            <a:r>
              <a:rPr lang="en-US" dirty="0" smtClean="0"/>
              <a:t>001000 – Opcode for </a:t>
            </a:r>
            <a:r>
              <a:rPr lang="en-US" dirty="0" err="1" smtClean="0"/>
              <a:t>addi</a:t>
            </a:r>
            <a:r>
              <a:rPr lang="en-US" dirty="0" smtClean="0"/>
              <a:t> (add intermediate)</a:t>
            </a:r>
          </a:p>
          <a:p>
            <a:r>
              <a:rPr lang="en-US" dirty="0" smtClean="0"/>
              <a:t>01000 – source register $8</a:t>
            </a:r>
          </a:p>
          <a:p>
            <a:r>
              <a:rPr lang="en-US" dirty="0" smtClean="0"/>
              <a:t>01000 – target register $8</a:t>
            </a:r>
          </a:p>
          <a:p>
            <a:r>
              <a:rPr lang="en-US" dirty="0" smtClean="0"/>
              <a:t>0000000000000011 – immediate value, this gets sign extended to 32 bits and added to the value in register $8, then result stored in register $8</a:t>
            </a:r>
          </a:p>
          <a:p>
            <a:r>
              <a:rPr lang="en-US" dirty="0" smtClean="0"/>
              <a:t>This instruction type is also used for the common load word (</a:t>
            </a:r>
            <a:r>
              <a:rPr lang="en-US" dirty="0" err="1" smtClean="0"/>
              <a:t>lw</a:t>
            </a:r>
            <a:r>
              <a:rPr lang="en-US" dirty="0" smtClean="0"/>
              <a:t>) and store word (</a:t>
            </a:r>
            <a:r>
              <a:rPr lang="en-US" dirty="0" err="1" smtClean="0"/>
              <a:t>sw</a:t>
            </a:r>
            <a:r>
              <a:rPr lang="en-US" dirty="0" smtClean="0"/>
              <a:t>) operations, where the address offset is used to specify location in memory</a:t>
            </a:r>
          </a:p>
          <a:p>
            <a:endParaRPr lang="en-US" dirty="0"/>
          </a:p>
        </p:txBody>
      </p:sp>
    </p:spTree>
    <p:extLst>
      <p:ext uri="{BB962C8B-B14F-4D97-AF65-F5344CB8AC3E}">
        <p14:creationId xmlns:p14="http://schemas.microsoft.com/office/powerpoint/2010/main" val="329119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J-type Instructions</a:t>
            </a:r>
            <a:endParaRPr lang="en-US" dirty="0"/>
          </a:p>
        </p:txBody>
      </p:sp>
      <p:sp>
        <p:nvSpPr>
          <p:cNvPr id="3" name="Content Placeholder 2"/>
          <p:cNvSpPr>
            <a:spLocks noGrp="1"/>
          </p:cNvSpPr>
          <p:nvPr>
            <p:ph idx="1"/>
          </p:nvPr>
        </p:nvSpPr>
        <p:spPr>
          <a:xfrm>
            <a:off x="503339" y="1825625"/>
            <a:ext cx="10850461" cy="4351338"/>
          </a:xfrm>
        </p:spPr>
        <p:txBody>
          <a:bodyPr/>
          <a:lstStyle/>
          <a:p>
            <a:r>
              <a:rPr lang="en-US" dirty="0" smtClean="0"/>
              <a:t>J-type instructions have the following format: (bits)</a:t>
            </a:r>
          </a:p>
          <a:p>
            <a:r>
              <a:rPr lang="en-US" dirty="0" smtClean="0"/>
              <a:t>Only two instructions are J-type</a:t>
            </a:r>
          </a:p>
          <a:p>
            <a:pPr marL="0" indent="0">
              <a:buNone/>
            </a:pPr>
            <a:r>
              <a:rPr lang="en-US" dirty="0" smtClean="0"/>
              <a:t>Opcode (6), target (26)</a:t>
            </a:r>
          </a:p>
          <a:p>
            <a:r>
              <a:rPr lang="en-US" dirty="0" err="1" smtClean="0"/>
              <a:t>Eg</a:t>
            </a:r>
            <a:r>
              <a:rPr lang="en-US" dirty="0" smtClean="0"/>
              <a:t>. 000010 00000000000000000000000001</a:t>
            </a:r>
          </a:p>
          <a:p>
            <a:r>
              <a:rPr lang="en-US" dirty="0" smtClean="0"/>
              <a:t>How do we read this?</a:t>
            </a:r>
          </a:p>
          <a:p>
            <a:r>
              <a:rPr lang="en-US" dirty="0" smtClean="0"/>
              <a:t>000010 – opcode for j (opcode for </a:t>
            </a:r>
            <a:r>
              <a:rPr lang="en-US" dirty="0" err="1" smtClean="0"/>
              <a:t>jal</a:t>
            </a:r>
            <a:r>
              <a:rPr lang="en-US" dirty="0" smtClean="0"/>
              <a:t> is 000011)</a:t>
            </a:r>
          </a:p>
          <a:p>
            <a:r>
              <a:rPr lang="en-US" dirty="0" smtClean="0"/>
              <a:t>00000000000000000000000001 – coded address of the label</a:t>
            </a:r>
          </a:p>
        </p:txBody>
      </p:sp>
    </p:spTree>
    <p:extLst>
      <p:ext uri="{BB962C8B-B14F-4D97-AF65-F5344CB8AC3E}">
        <p14:creationId xmlns:p14="http://schemas.microsoft.com/office/powerpoint/2010/main" val="98977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Addressing Modes in MIPS</a:t>
            </a:r>
            <a:endParaRPr lang="en-US" dirty="0"/>
          </a:p>
        </p:txBody>
      </p:sp>
      <p:sp>
        <p:nvSpPr>
          <p:cNvPr id="3" name="Content Placeholder 2"/>
          <p:cNvSpPr>
            <a:spLocks noGrp="1"/>
          </p:cNvSpPr>
          <p:nvPr>
            <p:ph idx="1"/>
          </p:nvPr>
        </p:nvSpPr>
        <p:spPr>
          <a:xfrm>
            <a:off x="385893" y="1493240"/>
            <a:ext cx="11392249" cy="5226341"/>
          </a:xfrm>
        </p:spPr>
        <p:txBody>
          <a:bodyPr/>
          <a:lstStyle/>
          <a:p>
            <a:r>
              <a:rPr lang="en-US" dirty="0" smtClean="0"/>
              <a:t>What are the different ways to access an operand?</a:t>
            </a:r>
          </a:p>
          <a:p>
            <a:r>
              <a:rPr lang="en-US" dirty="0" smtClean="0"/>
              <a:t>Register addressing: simplest way, operand exists in a register and can be addressed by the name/number of the register</a:t>
            </a:r>
          </a:p>
          <a:p>
            <a:r>
              <a:rPr lang="en-US" dirty="0" err="1" smtClean="0"/>
              <a:t>E.g</a:t>
            </a:r>
            <a:r>
              <a:rPr lang="en-US" dirty="0" smtClean="0"/>
              <a:t> </a:t>
            </a:r>
            <a:r>
              <a:rPr lang="en-US" dirty="0"/>
              <a:t>– add $s0, $s1, $s2 </a:t>
            </a:r>
            <a:r>
              <a:rPr lang="en-US" dirty="0">
                <a:sym typeface="Wingdings" panose="05000000000000000000" pitchFamily="2" charset="2"/>
              </a:rPr>
              <a:t> $s0 = $s1 + $</a:t>
            </a:r>
            <a:r>
              <a:rPr lang="en-US" dirty="0" smtClean="0">
                <a:sym typeface="Wingdings" panose="05000000000000000000" pitchFamily="2" charset="2"/>
              </a:rPr>
              <a:t>s2</a:t>
            </a:r>
            <a:endParaRPr lang="en-US" dirty="0" smtClean="0"/>
          </a:p>
          <a:p>
            <a:r>
              <a:rPr lang="en-US" dirty="0" smtClean="0"/>
              <a:t>Base addressing: operand is in memory, the address is located at the sum of the value in the register and a constant, can be direct or indirect</a:t>
            </a:r>
          </a:p>
          <a:p>
            <a:r>
              <a:rPr lang="en-US" dirty="0" err="1"/>
              <a:t>E.g</a:t>
            </a:r>
            <a:r>
              <a:rPr lang="en-US" dirty="0"/>
              <a:t> – </a:t>
            </a:r>
            <a:r>
              <a:rPr lang="en-US" dirty="0" err="1"/>
              <a:t>lw</a:t>
            </a:r>
            <a:r>
              <a:rPr lang="en-US" dirty="0"/>
              <a:t> $s1, 32($s2) </a:t>
            </a:r>
            <a:r>
              <a:rPr lang="en-US" dirty="0">
                <a:sym typeface="Wingdings" panose="05000000000000000000" pitchFamily="2" charset="2"/>
              </a:rPr>
              <a:t> $s1 = memory[$s2 + 32</a:t>
            </a:r>
            <a:r>
              <a:rPr lang="en-US" dirty="0" smtClean="0">
                <a:sym typeface="Wingdings" panose="05000000000000000000" pitchFamily="2" charset="2"/>
              </a:rPr>
              <a:t>]</a:t>
            </a:r>
            <a:endParaRPr lang="en-US" dirty="0" smtClean="0"/>
          </a:p>
          <a:p>
            <a:r>
              <a:rPr lang="en-US" dirty="0" smtClean="0"/>
              <a:t>Immediate addressing: operand is an immediate. NOTE: in this type of instruction, the immediate (7) is actually a part of the instruction</a:t>
            </a:r>
          </a:p>
          <a:p>
            <a:r>
              <a:rPr lang="en-US" dirty="0" err="1" smtClean="0"/>
              <a:t>E.g</a:t>
            </a:r>
            <a:r>
              <a:rPr lang="en-US" dirty="0" smtClean="0"/>
              <a:t> – </a:t>
            </a:r>
            <a:r>
              <a:rPr lang="en-US" dirty="0" err="1" smtClean="0"/>
              <a:t>addi</a:t>
            </a:r>
            <a:r>
              <a:rPr lang="en-US" dirty="0" smtClean="0"/>
              <a:t> $s0, $s0, 7 </a:t>
            </a:r>
            <a:r>
              <a:rPr lang="en-US" dirty="0" smtClean="0">
                <a:sym typeface="Wingdings" panose="05000000000000000000" pitchFamily="2" charset="2"/>
              </a:rPr>
              <a:t> $s0 = $s0 + 7</a:t>
            </a:r>
          </a:p>
          <a:p>
            <a:r>
              <a:rPr lang="en-US" dirty="0" smtClean="0">
                <a:sym typeface="Wingdings" panose="05000000000000000000" pitchFamily="2" charset="2"/>
              </a:rPr>
              <a:t>Program counter relative addressing: operand is pc + offset</a:t>
            </a:r>
            <a:endParaRPr lang="en-US" dirty="0" smtClean="0"/>
          </a:p>
          <a:p>
            <a:pPr marL="0" indent="0">
              <a:buNone/>
            </a:pPr>
            <a:endParaRPr lang="en-US" dirty="0"/>
          </a:p>
        </p:txBody>
      </p:sp>
    </p:spTree>
    <p:extLst>
      <p:ext uri="{BB962C8B-B14F-4D97-AF65-F5344CB8AC3E}">
        <p14:creationId xmlns:p14="http://schemas.microsoft.com/office/powerpoint/2010/main" val="418768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a:t>
            </a:r>
            <a:endParaRPr lang="en-US" dirty="0"/>
          </a:p>
        </p:txBody>
      </p:sp>
      <p:sp>
        <p:nvSpPr>
          <p:cNvPr id="3" name="Content Placeholder 2"/>
          <p:cNvSpPr>
            <a:spLocks noGrp="1"/>
          </p:cNvSpPr>
          <p:nvPr>
            <p:ph idx="1"/>
          </p:nvPr>
        </p:nvSpPr>
        <p:spPr>
          <a:xfrm>
            <a:off x="629174" y="1350628"/>
            <a:ext cx="10724626" cy="5251507"/>
          </a:xfrm>
        </p:spPr>
        <p:txBody>
          <a:bodyPr>
            <a:normAutofit fontScale="77500" lnSpcReduction="20000"/>
          </a:bodyPr>
          <a:lstStyle/>
          <a:p>
            <a:r>
              <a:rPr lang="en-US" dirty="0" smtClean="0"/>
              <a:t>Create </a:t>
            </a:r>
            <a:r>
              <a:rPr lang="en-US" dirty="0" err="1" smtClean="0"/>
              <a:t>structs</a:t>
            </a:r>
            <a:r>
              <a:rPr lang="en-US" dirty="0" smtClean="0"/>
              <a:t> and unions to represent machine’s memory and registers</a:t>
            </a:r>
          </a:p>
          <a:p>
            <a:r>
              <a:rPr lang="en-US" dirty="0" smtClean="0"/>
              <a:t>Create functions to implement the instructions. All instructions have the same function prototype (in terms return type, number of arguments, and argument type</a:t>
            </a:r>
          </a:p>
          <a:p>
            <a:r>
              <a:rPr lang="en-US" dirty="0" smtClean="0"/>
              <a:t>void instruction (instruction, memory*)</a:t>
            </a:r>
          </a:p>
          <a:p>
            <a:r>
              <a:rPr lang="en-US" dirty="0" smtClean="0"/>
              <a:t>Since all instructions are 32-bit, we can use a union to store any type of instruction, we break down the union into one of three possible </a:t>
            </a:r>
            <a:r>
              <a:rPr lang="en-US" dirty="0" err="1" smtClean="0"/>
              <a:t>structs</a:t>
            </a:r>
            <a:r>
              <a:rPr lang="en-US" dirty="0" smtClean="0"/>
              <a:t>, corresponding to the 3 instruction types</a:t>
            </a:r>
          </a:p>
          <a:p>
            <a:r>
              <a:rPr lang="en-US" dirty="0" smtClean="0"/>
              <a:t>Main program is very basic: specify program to run in </a:t>
            </a:r>
            <a:r>
              <a:rPr lang="en-US" dirty="0" err="1" smtClean="0"/>
              <a:t>argv</a:t>
            </a:r>
            <a:r>
              <a:rPr lang="en-US" dirty="0" smtClean="0"/>
              <a:t>[1], main will load the program into memory, then begin fetching instructions, decoding instructions, and executing</a:t>
            </a:r>
          </a:p>
          <a:p>
            <a:r>
              <a:rPr lang="en-US" dirty="0" smtClean="0"/>
              <a:t>Because all instructions share the same function prototype, function pointers can be used </a:t>
            </a:r>
          </a:p>
          <a:p>
            <a:r>
              <a:rPr lang="en-US" dirty="0" smtClean="0"/>
              <a:t>Void </a:t>
            </a:r>
            <a:r>
              <a:rPr lang="en-US" dirty="0" smtClean="0"/>
              <a:t>(*</a:t>
            </a:r>
            <a:r>
              <a:rPr lang="en-US" dirty="0" err="1" smtClean="0"/>
              <a:t>get_instruction</a:t>
            </a:r>
            <a:r>
              <a:rPr lang="en-US" dirty="0" smtClean="0"/>
              <a:t> </a:t>
            </a:r>
            <a:r>
              <a:rPr lang="en-US" dirty="0" smtClean="0"/>
              <a:t>(instruction)) (instruction, memory*)</a:t>
            </a:r>
          </a:p>
          <a:p>
            <a:r>
              <a:rPr lang="en-US" dirty="0" smtClean="0"/>
              <a:t>Function takes an argument instruction, this instruction is used in the argument and returns a function pointer which takes an instruction and memory* as arguments and returns void &lt;whew&gt;</a:t>
            </a:r>
          </a:p>
          <a:p>
            <a:r>
              <a:rPr lang="en-US" dirty="0" smtClean="0"/>
              <a:t>void (*</a:t>
            </a:r>
            <a:r>
              <a:rPr lang="en-US" dirty="0" err="1" smtClean="0"/>
              <a:t>specific_instruction</a:t>
            </a:r>
            <a:r>
              <a:rPr lang="en-US" dirty="0" smtClean="0"/>
              <a:t> (opcode)) (instruction, memory*)</a:t>
            </a:r>
          </a:p>
          <a:p>
            <a:r>
              <a:rPr lang="en-US" dirty="0" err="1" smtClean="0"/>
              <a:t>Specific_instruction</a:t>
            </a:r>
            <a:r>
              <a:rPr lang="en-US" dirty="0" smtClean="0"/>
              <a:t> is a </a:t>
            </a:r>
            <a:r>
              <a:rPr lang="en-US" smtClean="0"/>
              <a:t>function </a:t>
            </a:r>
            <a:r>
              <a:rPr lang="en-US" smtClean="0"/>
              <a:t>which </a:t>
            </a:r>
            <a:r>
              <a:rPr lang="en-US" dirty="0" smtClean="0"/>
              <a:t>takes opcode and returns a function pointer which takes instruction and memory* and returns void</a:t>
            </a:r>
          </a:p>
        </p:txBody>
      </p:sp>
    </p:spTree>
    <p:extLst>
      <p:ext uri="{BB962C8B-B14F-4D97-AF65-F5344CB8AC3E}">
        <p14:creationId xmlns:p14="http://schemas.microsoft.com/office/powerpoint/2010/main" val="2644383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1231</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Development of a MIPS Machine Simulator</vt:lpstr>
      <vt:lpstr>Motivation</vt:lpstr>
      <vt:lpstr>Instruction Set Architecture</vt:lpstr>
      <vt:lpstr>Registers</vt:lpstr>
      <vt:lpstr>R-type Instructions</vt:lpstr>
      <vt:lpstr>I-type Instructions</vt:lpstr>
      <vt:lpstr>J-type Instructions</vt:lpstr>
      <vt:lpstr>Addressing Modes in MIPS</vt:lpstr>
      <vt:lpstr>Design</vt:lpstr>
      <vt:lpstr>Implementation</vt:lpstr>
      <vt:lpstr>Implementation cont’d</vt:lpstr>
      <vt:lpstr>Concluding Remarks and Next Steps</vt:lpstr>
      <vt:lpstr>Sample 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MIPS Machine Simulator</dc:title>
  <dc:creator>Mike Zhong</dc:creator>
  <cp:lastModifiedBy>Mike Zhong</cp:lastModifiedBy>
  <cp:revision>121</cp:revision>
  <dcterms:created xsi:type="dcterms:W3CDTF">2016-12-05T16:45:27Z</dcterms:created>
  <dcterms:modified xsi:type="dcterms:W3CDTF">2016-12-08T22:09:23Z</dcterms:modified>
</cp:coreProperties>
</file>