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4" r:id="rId5"/>
    <p:sldId id="258" r:id="rId6"/>
    <p:sldId id="259" r:id="rId7"/>
    <p:sldId id="263" r:id="rId8"/>
    <p:sldId id="262" r:id="rId9"/>
    <p:sldId id="261"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4/19/2020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4/19/2020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F8A-C582-42B7-A71D-FF9F8E3316F7}"/>
              </a:ext>
            </a:extLst>
          </p:cNvPr>
          <p:cNvSpPr>
            <a:spLocks noGrp="1"/>
          </p:cNvSpPr>
          <p:nvPr>
            <p:ph type="ctrTitle"/>
          </p:nvPr>
        </p:nvSpPr>
        <p:spPr/>
        <p:txBody>
          <a:bodyPr/>
          <a:lstStyle/>
          <a:p>
            <a:r>
              <a:rPr lang="en-US" sz="4000" dirty="0"/>
              <a:t>CS699 Project Presentation: </a:t>
            </a:r>
            <a:br>
              <a:rPr lang="en-US" sz="4000" dirty="0"/>
            </a:br>
            <a:r>
              <a:rPr lang="en-US" sz="4000" dirty="0"/>
              <a:t>Redfin Housing Listings</a:t>
            </a:r>
          </a:p>
        </p:txBody>
      </p:sp>
      <p:sp>
        <p:nvSpPr>
          <p:cNvPr id="3" name="Subtitle 2">
            <a:extLst>
              <a:ext uri="{FF2B5EF4-FFF2-40B4-BE49-F238E27FC236}">
                <a16:creationId xmlns:a16="http://schemas.microsoft.com/office/drawing/2014/main" id="{75B14FD5-6798-40A2-B0DF-7A9A355CB54F}"/>
              </a:ext>
            </a:extLst>
          </p:cNvPr>
          <p:cNvSpPr>
            <a:spLocks noGrp="1"/>
          </p:cNvSpPr>
          <p:nvPr>
            <p:ph type="subTitle" idx="1"/>
          </p:nvPr>
        </p:nvSpPr>
        <p:spPr/>
        <p:txBody>
          <a:bodyPr>
            <a:normAutofit lnSpcReduction="10000"/>
          </a:bodyPr>
          <a:lstStyle/>
          <a:p>
            <a:r>
              <a:rPr lang="en-US" dirty="0"/>
              <a:t>Authors: Mike Zhong</a:t>
            </a:r>
          </a:p>
          <a:p>
            <a:r>
              <a:rPr lang="en-US" dirty="0"/>
              <a:t>Jan Alleman</a:t>
            </a:r>
          </a:p>
          <a:p>
            <a:r>
              <a:rPr lang="en-US" dirty="0"/>
              <a:t>4/22/20</a:t>
            </a:r>
          </a:p>
        </p:txBody>
      </p:sp>
    </p:spTree>
    <p:extLst>
      <p:ext uri="{BB962C8B-B14F-4D97-AF65-F5344CB8AC3E}">
        <p14:creationId xmlns:p14="http://schemas.microsoft.com/office/powerpoint/2010/main" val="66867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1A1-A790-4716-823D-E162AD615639}"/>
              </a:ext>
            </a:extLst>
          </p:cNvPr>
          <p:cNvSpPr>
            <a:spLocks noGrp="1"/>
          </p:cNvSpPr>
          <p:nvPr>
            <p:ph type="title"/>
          </p:nvPr>
        </p:nvSpPr>
        <p:spPr/>
        <p:txBody>
          <a:bodyPr/>
          <a:lstStyle/>
          <a:p>
            <a:r>
              <a:rPr lang="en-US" dirty="0"/>
              <a:t>Classification Models Tested</a:t>
            </a:r>
          </a:p>
        </p:txBody>
      </p:sp>
      <p:sp>
        <p:nvSpPr>
          <p:cNvPr id="3" name="Content Placeholder 2">
            <a:extLst>
              <a:ext uri="{FF2B5EF4-FFF2-40B4-BE49-F238E27FC236}">
                <a16:creationId xmlns:a16="http://schemas.microsoft.com/office/drawing/2014/main" id="{8C8B4E6E-DABB-4B97-9802-F73DB4ACF1DE}"/>
              </a:ext>
            </a:extLst>
          </p:cNvPr>
          <p:cNvSpPr>
            <a:spLocks noGrp="1"/>
          </p:cNvSpPr>
          <p:nvPr>
            <p:ph idx="1"/>
          </p:nvPr>
        </p:nvSpPr>
        <p:spPr>
          <a:xfrm>
            <a:off x="149431" y="2291938"/>
            <a:ext cx="11893137" cy="3947072"/>
          </a:xfrm>
        </p:spPr>
        <p:txBody>
          <a:bodyPr>
            <a:normAutofit fontScale="70000" lnSpcReduction="20000"/>
          </a:bodyPr>
          <a:lstStyle/>
          <a:p>
            <a:r>
              <a:rPr lang="en-US" dirty="0"/>
              <a:t>5 data mining algorithms are chosen to model on each of the 5 subsets described in chapter 5. </a:t>
            </a:r>
          </a:p>
          <a:p>
            <a:r>
              <a:rPr lang="en-US" dirty="0"/>
              <a:t>	</a:t>
            </a:r>
            <a:r>
              <a:rPr lang="en-US" dirty="0" err="1"/>
              <a:t>RandomForestClassifier</a:t>
            </a:r>
            <a:endParaRPr lang="en-US" dirty="0"/>
          </a:p>
          <a:p>
            <a:r>
              <a:rPr lang="en-US" dirty="0"/>
              <a:t>	</a:t>
            </a:r>
            <a:r>
              <a:rPr lang="en-US" dirty="0" err="1"/>
              <a:t>MLPClassifier</a:t>
            </a:r>
            <a:endParaRPr lang="en-US" dirty="0"/>
          </a:p>
          <a:p>
            <a:r>
              <a:rPr lang="en-US" dirty="0"/>
              <a:t>	</a:t>
            </a:r>
            <a:r>
              <a:rPr lang="en-US" dirty="0" err="1"/>
              <a:t>GradientBoostingClassifier</a:t>
            </a:r>
            <a:endParaRPr lang="en-US" dirty="0"/>
          </a:p>
          <a:p>
            <a:r>
              <a:rPr lang="en-US" dirty="0"/>
              <a:t>	</a:t>
            </a:r>
            <a:r>
              <a:rPr lang="en-US" dirty="0" err="1"/>
              <a:t>LogisticRegression</a:t>
            </a:r>
            <a:endParaRPr lang="en-US" dirty="0"/>
          </a:p>
          <a:p>
            <a:r>
              <a:rPr lang="en-US" dirty="0"/>
              <a:t>	</a:t>
            </a:r>
            <a:r>
              <a:rPr lang="en-US" dirty="0" err="1"/>
              <a:t>DummyClassifier</a:t>
            </a:r>
            <a:endParaRPr lang="en-US" dirty="0"/>
          </a:p>
          <a:p>
            <a:r>
              <a:rPr lang="en-US" dirty="0"/>
              <a:t>The combination of the data mining algorithm and attribute selection methods leads to 25 different models. The following pages show detailed results of all the 25 models.</a:t>
            </a:r>
          </a:p>
          <a:p>
            <a:r>
              <a:rPr lang="en-US" dirty="0"/>
              <a:t>The F-score takes both TP as well as FP into account and is considered as the most meaningful measure. The best model is therefore chosen based on the F-score.</a:t>
            </a:r>
          </a:p>
          <a:p>
            <a:r>
              <a:rPr lang="en-US" dirty="0"/>
              <a:t>The </a:t>
            </a:r>
            <a:r>
              <a:rPr lang="en-US" dirty="0" err="1"/>
              <a:t>OneR</a:t>
            </a:r>
            <a:r>
              <a:rPr lang="en-US" dirty="0"/>
              <a:t> Attribute Selection Method performs best in average.</a:t>
            </a:r>
          </a:p>
          <a:p>
            <a:r>
              <a:rPr lang="en-US" dirty="0"/>
              <a:t>The </a:t>
            </a:r>
            <a:r>
              <a:rPr lang="en-US" dirty="0" err="1"/>
              <a:t>RandomForest</a:t>
            </a:r>
            <a:r>
              <a:rPr lang="en-US" dirty="0"/>
              <a:t> Data Mining algorithm performs best in average</a:t>
            </a:r>
          </a:p>
          <a:p>
            <a:r>
              <a:rPr lang="en-US" dirty="0"/>
              <a:t>The combination from Classifier Attribute Selection and </a:t>
            </a:r>
            <a:r>
              <a:rPr lang="en-US" dirty="0" err="1"/>
              <a:t>RandomForest</a:t>
            </a:r>
            <a:r>
              <a:rPr lang="en-US" dirty="0"/>
              <a:t> performs best out of all models.</a:t>
            </a:r>
          </a:p>
          <a:p>
            <a:endParaRPr lang="en-US" dirty="0"/>
          </a:p>
        </p:txBody>
      </p:sp>
    </p:spTree>
    <p:extLst>
      <p:ext uri="{BB962C8B-B14F-4D97-AF65-F5344CB8AC3E}">
        <p14:creationId xmlns:p14="http://schemas.microsoft.com/office/powerpoint/2010/main" val="413103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4B69-B7F4-49A2-BAA6-D14E260CE865}"/>
              </a:ext>
            </a:extLst>
          </p:cNvPr>
          <p:cNvSpPr>
            <a:spLocks noGrp="1"/>
          </p:cNvSpPr>
          <p:nvPr>
            <p:ph type="title"/>
          </p:nvPr>
        </p:nvSpPr>
        <p:spPr/>
        <p:txBody>
          <a:bodyPr/>
          <a:lstStyle/>
          <a:p>
            <a:r>
              <a:rPr lang="en-US" dirty="0"/>
              <a:t>Classification Models Compared</a:t>
            </a:r>
          </a:p>
        </p:txBody>
      </p:sp>
      <p:pic>
        <p:nvPicPr>
          <p:cNvPr id="4" name="Content Placeholder 3">
            <a:extLst>
              <a:ext uri="{FF2B5EF4-FFF2-40B4-BE49-F238E27FC236}">
                <a16:creationId xmlns:a16="http://schemas.microsoft.com/office/drawing/2014/main" id="{06868DF9-161E-4C7F-AD9E-6DAA0D8C0815}"/>
              </a:ext>
            </a:extLst>
          </p:cNvPr>
          <p:cNvPicPr>
            <a:picLocks noGrp="1" noChangeAspect="1"/>
          </p:cNvPicPr>
          <p:nvPr>
            <p:ph idx="1"/>
          </p:nvPr>
        </p:nvPicPr>
        <p:blipFill>
          <a:blip r:embed="rId2"/>
          <a:stretch>
            <a:fillRect/>
          </a:stretch>
        </p:blipFill>
        <p:spPr>
          <a:xfrm>
            <a:off x="1802636" y="2336800"/>
            <a:ext cx="7620085" cy="3598863"/>
          </a:xfrm>
          <a:prstGeom prst="rect">
            <a:avLst/>
          </a:prstGeom>
        </p:spPr>
      </p:pic>
    </p:spTree>
    <p:extLst>
      <p:ext uri="{BB962C8B-B14F-4D97-AF65-F5344CB8AC3E}">
        <p14:creationId xmlns:p14="http://schemas.microsoft.com/office/powerpoint/2010/main" val="188466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F805-7E47-42B6-B550-5048C7F96E3B}"/>
              </a:ext>
            </a:extLst>
          </p:cNvPr>
          <p:cNvSpPr>
            <a:spLocks noGrp="1"/>
          </p:cNvSpPr>
          <p:nvPr>
            <p:ph type="title"/>
          </p:nvPr>
        </p:nvSpPr>
        <p:spPr/>
        <p:txBody>
          <a:bodyPr/>
          <a:lstStyle/>
          <a:p>
            <a:r>
              <a:rPr lang="en-US" dirty="0"/>
              <a:t>The Best Performing Model</a:t>
            </a:r>
          </a:p>
        </p:txBody>
      </p:sp>
      <p:sp>
        <p:nvSpPr>
          <p:cNvPr id="3" name="Content Placeholder 2">
            <a:extLst>
              <a:ext uri="{FF2B5EF4-FFF2-40B4-BE49-F238E27FC236}">
                <a16:creationId xmlns:a16="http://schemas.microsoft.com/office/drawing/2014/main" id="{A9146BEA-6502-483B-B1A1-EB4E5500E1FA}"/>
              </a:ext>
            </a:extLst>
          </p:cNvPr>
          <p:cNvSpPr>
            <a:spLocks noGrp="1"/>
          </p:cNvSpPr>
          <p:nvPr>
            <p:ph idx="1"/>
          </p:nvPr>
        </p:nvSpPr>
        <p:spPr>
          <a:xfrm>
            <a:off x="680321" y="2229995"/>
            <a:ext cx="9613861" cy="3599316"/>
          </a:xfrm>
        </p:spPr>
        <p:txBody>
          <a:bodyPr/>
          <a:lstStyle/>
          <a:p>
            <a:r>
              <a:rPr lang="en-US" dirty="0"/>
              <a:t>The </a:t>
            </a:r>
            <a:r>
              <a:rPr lang="en-US" dirty="0" err="1"/>
              <a:t>OneR</a:t>
            </a:r>
            <a:r>
              <a:rPr lang="en-US" dirty="0"/>
              <a:t> Attribute selection method with the Random Forest performed best</a:t>
            </a:r>
          </a:p>
        </p:txBody>
      </p:sp>
      <p:pic>
        <p:nvPicPr>
          <p:cNvPr id="4" name="Picture 3">
            <a:extLst>
              <a:ext uri="{FF2B5EF4-FFF2-40B4-BE49-F238E27FC236}">
                <a16:creationId xmlns:a16="http://schemas.microsoft.com/office/drawing/2014/main" id="{554E7B9A-01B4-46ED-9A61-F6AEB82D0DD2}"/>
              </a:ext>
            </a:extLst>
          </p:cNvPr>
          <p:cNvPicPr>
            <a:picLocks noChangeAspect="1"/>
          </p:cNvPicPr>
          <p:nvPr/>
        </p:nvPicPr>
        <p:blipFill>
          <a:blip r:embed="rId2"/>
          <a:stretch>
            <a:fillRect/>
          </a:stretch>
        </p:blipFill>
        <p:spPr>
          <a:xfrm>
            <a:off x="5544890" y="3884471"/>
            <a:ext cx="5325695" cy="2863932"/>
          </a:xfrm>
          <a:prstGeom prst="rect">
            <a:avLst/>
          </a:prstGeom>
        </p:spPr>
      </p:pic>
      <p:pic>
        <p:nvPicPr>
          <p:cNvPr id="5" name="Picture 4">
            <a:extLst>
              <a:ext uri="{FF2B5EF4-FFF2-40B4-BE49-F238E27FC236}">
                <a16:creationId xmlns:a16="http://schemas.microsoft.com/office/drawing/2014/main" id="{45B538D2-EF13-4308-A72D-152ED75334A1}"/>
              </a:ext>
            </a:extLst>
          </p:cNvPr>
          <p:cNvPicPr>
            <a:picLocks noChangeAspect="1"/>
          </p:cNvPicPr>
          <p:nvPr/>
        </p:nvPicPr>
        <p:blipFill>
          <a:blip r:embed="rId3"/>
          <a:stretch>
            <a:fillRect/>
          </a:stretch>
        </p:blipFill>
        <p:spPr>
          <a:xfrm>
            <a:off x="276111" y="2973529"/>
            <a:ext cx="9673649" cy="819264"/>
          </a:xfrm>
          <a:prstGeom prst="rect">
            <a:avLst/>
          </a:prstGeom>
        </p:spPr>
      </p:pic>
      <p:pic>
        <p:nvPicPr>
          <p:cNvPr id="6" name="Picture 5">
            <a:extLst>
              <a:ext uri="{FF2B5EF4-FFF2-40B4-BE49-F238E27FC236}">
                <a16:creationId xmlns:a16="http://schemas.microsoft.com/office/drawing/2014/main" id="{1388C05D-88C4-45E4-960A-F9CD31EE815C}"/>
              </a:ext>
            </a:extLst>
          </p:cNvPr>
          <p:cNvPicPr>
            <a:picLocks noChangeAspect="1"/>
          </p:cNvPicPr>
          <p:nvPr/>
        </p:nvPicPr>
        <p:blipFill>
          <a:blip r:embed="rId4"/>
          <a:stretch>
            <a:fillRect/>
          </a:stretch>
        </p:blipFill>
        <p:spPr>
          <a:xfrm>
            <a:off x="276111" y="3884471"/>
            <a:ext cx="5096586" cy="2867425"/>
          </a:xfrm>
          <a:prstGeom prst="rect">
            <a:avLst/>
          </a:prstGeom>
        </p:spPr>
      </p:pic>
    </p:spTree>
    <p:extLst>
      <p:ext uri="{BB962C8B-B14F-4D97-AF65-F5344CB8AC3E}">
        <p14:creationId xmlns:p14="http://schemas.microsoft.com/office/powerpoint/2010/main" val="107206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C3C-F71A-4370-BE03-5E940DBC3CFC}"/>
              </a:ext>
            </a:extLst>
          </p:cNvPr>
          <p:cNvSpPr>
            <a:spLocks noGrp="1"/>
          </p:cNvSpPr>
          <p:nvPr>
            <p:ph type="title"/>
          </p:nvPr>
        </p:nvSpPr>
        <p:spPr/>
        <p:txBody>
          <a:bodyPr/>
          <a:lstStyle/>
          <a:p>
            <a:r>
              <a:rPr lang="en-US" dirty="0"/>
              <a:t>Conclusions and Future Opportunities</a:t>
            </a:r>
          </a:p>
        </p:txBody>
      </p:sp>
      <p:sp>
        <p:nvSpPr>
          <p:cNvPr id="3" name="Content Placeholder 2">
            <a:extLst>
              <a:ext uri="{FF2B5EF4-FFF2-40B4-BE49-F238E27FC236}">
                <a16:creationId xmlns:a16="http://schemas.microsoft.com/office/drawing/2014/main" id="{AFC97487-AE74-4D0C-8D74-9FAEC6B8916F}"/>
              </a:ext>
            </a:extLst>
          </p:cNvPr>
          <p:cNvSpPr>
            <a:spLocks noGrp="1"/>
          </p:cNvSpPr>
          <p:nvPr>
            <p:ph idx="1"/>
          </p:nvPr>
        </p:nvSpPr>
        <p:spPr>
          <a:xfrm>
            <a:off x="201881" y="2084119"/>
            <a:ext cx="11851574" cy="4589812"/>
          </a:xfrm>
        </p:spPr>
        <p:txBody>
          <a:bodyPr>
            <a:noAutofit/>
          </a:bodyPr>
          <a:lstStyle/>
          <a:p>
            <a:r>
              <a:rPr lang="en-US" sz="1800" dirty="0"/>
              <a:t>In conclusion, none of the attribute selection methods and models performed very well. This is likely a result of missing insights in the input data set</a:t>
            </a:r>
          </a:p>
          <a:p>
            <a:pPr lvl="1"/>
            <a:r>
              <a:rPr lang="en-US" sz="1800" dirty="0"/>
              <a:t>A lot of attributes were dropped</a:t>
            </a:r>
          </a:p>
          <a:p>
            <a:pPr lvl="1"/>
            <a:r>
              <a:rPr lang="en-US" sz="1800" dirty="0"/>
              <a:t>Lack of understanding in outliers</a:t>
            </a:r>
          </a:p>
          <a:p>
            <a:r>
              <a:rPr lang="en-US" sz="1800" dirty="0"/>
              <a:t>Possible opportunities for improvement:</a:t>
            </a:r>
          </a:p>
          <a:p>
            <a:pPr lvl="1"/>
            <a:r>
              <a:rPr lang="en-US" sz="1800" dirty="0"/>
              <a:t>Better curate the data or partition the data and train one model per property type</a:t>
            </a:r>
          </a:p>
          <a:p>
            <a:pPr lvl="1"/>
            <a:r>
              <a:rPr lang="en-US" sz="1800" dirty="0"/>
              <a:t>Tune model hyperparameters</a:t>
            </a:r>
          </a:p>
          <a:p>
            <a:pPr lvl="1"/>
            <a:r>
              <a:rPr lang="en-US" sz="1800" dirty="0"/>
              <a:t>Spend more time optimizing one model rather than training a bunch</a:t>
            </a:r>
          </a:p>
          <a:p>
            <a:r>
              <a:rPr lang="en-US" sz="1800" dirty="0"/>
              <a:t>Applications:</a:t>
            </a:r>
          </a:p>
          <a:p>
            <a:pPr lvl="1"/>
            <a:r>
              <a:rPr lang="en-US" sz="1800" dirty="0"/>
              <a:t>A trained model could easily be exported as pickle file and a tool developed which would give seller’s a suitable price range to list their house at based on the attributes of their lot and property.</a:t>
            </a:r>
          </a:p>
          <a:p>
            <a:pPr lvl="1"/>
            <a:r>
              <a:rPr lang="en-US" sz="1800" dirty="0"/>
              <a:t>Realistically, several models would need to be trained or a real-time training process would occur where houses similar to the one being sold are used for training</a:t>
            </a:r>
          </a:p>
        </p:txBody>
      </p:sp>
    </p:spTree>
    <p:extLst>
      <p:ext uri="{BB962C8B-B14F-4D97-AF65-F5344CB8AC3E}">
        <p14:creationId xmlns:p14="http://schemas.microsoft.com/office/powerpoint/2010/main" val="85540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D03C-32FE-4BAE-AA04-6EBA21DA38E6}"/>
              </a:ext>
            </a:extLst>
          </p:cNvPr>
          <p:cNvSpPr>
            <a:spLocks noGrp="1"/>
          </p:cNvSpPr>
          <p:nvPr>
            <p:ph type="title"/>
          </p:nvPr>
        </p:nvSpPr>
        <p:spPr/>
        <p:txBody>
          <a:bodyPr/>
          <a:lstStyle/>
          <a:p>
            <a:r>
              <a:rPr lang="en-US" dirty="0"/>
              <a:t>The Data Source</a:t>
            </a:r>
          </a:p>
        </p:txBody>
      </p:sp>
      <p:sp>
        <p:nvSpPr>
          <p:cNvPr id="3" name="Content Placeholder 2">
            <a:extLst>
              <a:ext uri="{FF2B5EF4-FFF2-40B4-BE49-F238E27FC236}">
                <a16:creationId xmlns:a16="http://schemas.microsoft.com/office/drawing/2014/main" id="{7AFA0AAF-43EF-4F48-99FF-AB75E58E7209}"/>
              </a:ext>
            </a:extLst>
          </p:cNvPr>
          <p:cNvSpPr>
            <a:spLocks noGrp="1"/>
          </p:cNvSpPr>
          <p:nvPr>
            <p:ph idx="1"/>
          </p:nvPr>
        </p:nvSpPr>
        <p:spPr>
          <a:xfrm>
            <a:off x="680322" y="2336872"/>
            <a:ext cx="4972333" cy="3998613"/>
          </a:xfrm>
        </p:spPr>
        <p:txBody>
          <a:bodyPr>
            <a:normAutofit/>
          </a:bodyPr>
          <a:lstStyle/>
          <a:p>
            <a:r>
              <a:rPr lang="en-US" dirty="0"/>
              <a:t>Redfin.com is a popular website that aggregates real estate listings.</a:t>
            </a:r>
          </a:p>
          <a:p>
            <a:r>
              <a:rPr lang="en-US" dirty="0"/>
              <a:t>Redfin allows for complex querying of the available listings and also allows for downloading queries into csv format</a:t>
            </a:r>
          </a:p>
          <a:p>
            <a:pPr marL="0" indent="0">
              <a:buNone/>
            </a:pPr>
            <a:endParaRPr lang="en-US" dirty="0"/>
          </a:p>
        </p:txBody>
      </p:sp>
      <p:pic>
        <p:nvPicPr>
          <p:cNvPr id="4" name="Picture 3">
            <a:extLst>
              <a:ext uri="{FF2B5EF4-FFF2-40B4-BE49-F238E27FC236}">
                <a16:creationId xmlns:a16="http://schemas.microsoft.com/office/drawing/2014/main" id="{C21484FF-0A70-4558-990F-5729043009BE}"/>
              </a:ext>
            </a:extLst>
          </p:cNvPr>
          <p:cNvPicPr>
            <a:picLocks noChangeAspect="1"/>
          </p:cNvPicPr>
          <p:nvPr/>
        </p:nvPicPr>
        <p:blipFill>
          <a:blip r:embed="rId2"/>
          <a:stretch>
            <a:fillRect/>
          </a:stretch>
        </p:blipFill>
        <p:spPr>
          <a:xfrm>
            <a:off x="5876307" y="2336872"/>
            <a:ext cx="5092378" cy="3891736"/>
          </a:xfrm>
          <a:prstGeom prst="rect">
            <a:avLst/>
          </a:prstGeom>
        </p:spPr>
      </p:pic>
    </p:spTree>
    <p:extLst>
      <p:ext uri="{BB962C8B-B14F-4D97-AF65-F5344CB8AC3E}">
        <p14:creationId xmlns:p14="http://schemas.microsoft.com/office/powerpoint/2010/main" val="151025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FC9D-65EA-4541-82A6-FE35717295CB}"/>
              </a:ext>
            </a:extLst>
          </p:cNvPr>
          <p:cNvSpPr>
            <a:spLocks noGrp="1"/>
          </p:cNvSpPr>
          <p:nvPr>
            <p:ph type="title"/>
          </p:nvPr>
        </p:nvSpPr>
        <p:spPr/>
        <p:txBody>
          <a:bodyPr/>
          <a:lstStyle/>
          <a:p>
            <a:r>
              <a:rPr lang="en-US" dirty="0"/>
              <a:t>The Raw Data Set</a:t>
            </a:r>
          </a:p>
        </p:txBody>
      </p:sp>
      <p:sp>
        <p:nvSpPr>
          <p:cNvPr id="3" name="Content Placeholder 2">
            <a:extLst>
              <a:ext uri="{FF2B5EF4-FFF2-40B4-BE49-F238E27FC236}">
                <a16:creationId xmlns:a16="http://schemas.microsoft.com/office/drawing/2014/main" id="{2CE5FFE3-2904-4F32-A01F-8273BC7F5710}"/>
              </a:ext>
            </a:extLst>
          </p:cNvPr>
          <p:cNvSpPr>
            <a:spLocks noGrp="1"/>
          </p:cNvSpPr>
          <p:nvPr>
            <p:ph idx="1"/>
          </p:nvPr>
        </p:nvSpPr>
        <p:spPr>
          <a:xfrm>
            <a:off x="680321" y="2336873"/>
            <a:ext cx="9613861" cy="1034977"/>
          </a:xfrm>
        </p:spPr>
        <p:txBody>
          <a:bodyPr/>
          <a:lstStyle/>
          <a:p>
            <a:r>
              <a:rPr lang="en-US" dirty="0"/>
              <a:t>A query was performed to get all listings in the MA area (a few from RI snuck in)</a:t>
            </a:r>
          </a:p>
          <a:p>
            <a:endParaRPr lang="en-US" dirty="0"/>
          </a:p>
        </p:txBody>
      </p:sp>
      <p:pic>
        <p:nvPicPr>
          <p:cNvPr id="6" name="Picture 5">
            <a:extLst>
              <a:ext uri="{FF2B5EF4-FFF2-40B4-BE49-F238E27FC236}">
                <a16:creationId xmlns:a16="http://schemas.microsoft.com/office/drawing/2014/main" id="{AB3E701E-7F33-42AF-B1EE-70B62D104113}"/>
              </a:ext>
            </a:extLst>
          </p:cNvPr>
          <p:cNvPicPr>
            <a:picLocks noChangeAspect="1"/>
          </p:cNvPicPr>
          <p:nvPr/>
        </p:nvPicPr>
        <p:blipFill>
          <a:blip r:embed="rId2"/>
          <a:stretch>
            <a:fillRect/>
          </a:stretch>
        </p:blipFill>
        <p:spPr>
          <a:xfrm>
            <a:off x="223363" y="3486151"/>
            <a:ext cx="11745273" cy="1186134"/>
          </a:xfrm>
          <a:prstGeom prst="rect">
            <a:avLst/>
          </a:prstGeom>
        </p:spPr>
      </p:pic>
    </p:spTree>
    <p:extLst>
      <p:ext uri="{BB962C8B-B14F-4D97-AF65-F5344CB8AC3E}">
        <p14:creationId xmlns:p14="http://schemas.microsoft.com/office/powerpoint/2010/main" val="103652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05DD-FF73-4627-8474-59B707576D50}"/>
              </a:ext>
            </a:extLst>
          </p:cNvPr>
          <p:cNvSpPr>
            <a:spLocks noGrp="1"/>
          </p:cNvSpPr>
          <p:nvPr>
            <p:ph type="title"/>
          </p:nvPr>
        </p:nvSpPr>
        <p:spPr/>
        <p:txBody>
          <a:bodyPr/>
          <a:lstStyle/>
          <a:p>
            <a:r>
              <a:rPr lang="en-US" dirty="0"/>
              <a:t>Project Goals	</a:t>
            </a:r>
          </a:p>
        </p:txBody>
      </p:sp>
      <p:sp>
        <p:nvSpPr>
          <p:cNvPr id="3" name="Content Placeholder 2">
            <a:extLst>
              <a:ext uri="{FF2B5EF4-FFF2-40B4-BE49-F238E27FC236}">
                <a16:creationId xmlns:a16="http://schemas.microsoft.com/office/drawing/2014/main" id="{0A4A8D36-5244-4E94-A906-34760FAED0CF}"/>
              </a:ext>
            </a:extLst>
          </p:cNvPr>
          <p:cNvSpPr>
            <a:spLocks noGrp="1"/>
          </p:cNvSpPr>
          <p:nvPr>
            <p:ph idx="1"/>
          </p:nvPr>
        </p:nvSpPr>
        <p:spPr>
          <a:xfrm>
            <a:off x="166180" y="2173990"/>
            <a:ext cx="11859640" cy="3102026"/>
          </a:xfrm>
        </p:spPr>
        <p:txBody>
          <a:bodyPr>
            <a:normAutofit/>
          </a:bodyPr>
          <a:lstStyle/>
          <a:p>
            <a:r>
              <a:rPr lang="en-US" dirty="0"/>
              <a:t>Our goal is to predict appropriate list prices for new houses going on the market based on their properties</a:t>
            </a:r>
          </a:p>
          <a:p>
            <a:r>
              <a:rPr lang="en-US" dirty="0"/>
              <a:t>The list price is a continuous variable and we need to discretize it into a “Class Attribute”</a:t>
            </a:r>
          </a:p>
        </p:txBody>
      </p:sp>
      <p:pic>
        <p:nvPicPr>
          <p:cNvPr id="4" name="Picture 3">
            <a:extLst>
              <a:ext uri="{FF2B5EF4-FFF2-40B4-BE49-F238E27FC236}">
                <a16:creationId xmlns:a16="http://schemas.microsoft.com/office/drawing/2014/main" id="{42A5D6F9-5CFC-4A94-B8EE-4A054B41B478}"/>
              </a:ext>
            </a:extLst>
          </p:cNvPr>
          <p:cNvPicPr>
            <a:picLocks noChangeAspect="1"/>
          </p:cNvPicPr>
          <p:nvPr/>
        </p:nvPicPr>
        <p:blipFill>
          <a:blip r:embed="rId2"/>
          <a:stretch>
            <a:fillRect/>
          </a:stretch>
        </p:blipFill>
        <p:spPr>
          <a:xfrm>
            <a:off x="1280141" y="3725003"/>
            <a:ext cx="4308051" cy="2713513"/>
          </a:xfrm>
          <a:prstGeom prst="rect">
            <a:avLst/>
          </a:prstGeom>
        </p:spPr>
      </p:pic>
      <p:pic>
        <p:nvPicPr>
          <p:cNvPr id="5" name="Picture 4">
            <a:extLst>
              <a:ext uri="{FF2B5EF4-FFF2-40B4-BE49-F238E27FC236}">
                <a16:creationId xmlns:a16="http://schemas.microsoft.com/office/drawing/2014/main" id="{7D25A01E-23DC-441A-9AC1-FEDB8ADBDC34}"/>
              </a:ext>
            </a:extLst>
          </p:cNvPr>
          <p:cNvPicPr/>
          <p:nvPr/>
        </p:nvPicPr>
        <p:blipFill>
          <a:blip r:embed="rId3"/>
          <a:stretch>
            <a:fillRect/>
          </a:stretch>
        </p:blipFill>
        <p:spPr>
          <a:xfrm>
            <a:off x="6357835" y="3521758"/>
            <a:ext cx="3158490" cy="3068320"/>
          </a:xfrm>
          <a:prstGeom prst="rect">
            <a:avLst/>
          </a:prstGeom>
        </p:spPr>
      </p:pic>
    </p:spTree>
    <p:extLst>
      <p:ext uri="{BB962C8B-B14F-4D97-AF65-F5344CB8AC3E}">
        <p14:creationId xmlns:p14="http://schemas.microsoft.com/office/powerpoint/2010/main" val="43095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5191-6217-4324-8101-61122B2979EA}"/>
              </a:ext>
            </a:extLst>
          </p:cNvPr>
          <p:cNvSpPr>
            <a:spLocks noGrp="1"/>
          </p:cNvSpPr>
          <p:nvPr>
            <p:ph type="title"/>
          </p:nvPr>
        </p:nvSpPr>
        <p:spPr/>
        <p:txBody>
          <a:bodyPr/>
          <a:lstStyle/>
          <a:p>
            <a:r>
              <a:rPr lang="en-US" dirty="0"/>
              <a:t>Data Exploration</a:t>
            </a:r>
          </a:p>
        </p:txBody>
      </p:sp>
      <p:pic>
        <p:nvPicPr>
          <p:cNvPr id="4" name="Picture 3">
            <a:extLst>
              <a:ext uri="{FF2B5EF4-FFF2-40B4-BE49-F238E27FC236}">
                <a16:creationId xmlns:a16="http://schemas.microsoft.com/office/drawing/2014/main" id="{EB2DC56F-C8D2-4351-98CA-7110C82A7764}"/>
              </a:ext>
            </a:extLst>
          </p:cNvPr>
          <p:cNvPicPr>
            <a:picLocks noChangeAspect="1"/>
          </p:cNvPicPr>
          <p:nvPr/>
        </p:nvPicPr>
        <p:blipFill>
          <a:blip r:embed="rId2"/>
          <a:stretch>
            <a:fillRect/>
          </a:stretch>
        </p:blipFill>
        <p:spPr>
          <a:xfrm>
            <a:off x="173772" y="2349238"/>
            <a:ext cx="3646055" cy="2063234"/>
          </a:xfrm>
          <a:prstGeom prst="rect">
            <a:avLst/>
          </a:prstGeom>
        </p:spPr>
      </p:pic>
      <p:sp>
        <p:nvSpPr>
          <p:cNvPr id="6" name="TextBox 5">
            <a:extLst>
              <a:ext uri="{FF2B5EF4-FFF2-40B4-BE49-F238E27FC236}">
                <a16:creationId xmlns:a16="http://schemas.microsoft.com/office/drawing/2014/main" id="{B5D390BE-6807-46BB-91E7-5DE8232D52A6}"/>
              </a:ext>
            </a:extLst>
          </p:cNvPr>
          <p:cNvSpPr txBox="1"/>
          <p:nvPr/>
        </p:nvSpPr>
        <p:spPr>
          <a:xfrm>
            <a:off x="202045" y="1987034"/>
            <a:ext cx="1600200" cy="369332"/>
          </a:xfrm>
          <a:prstGeom prst="rect">
            <a:avLst/>
          </a:prstGeom>
          <a:noFill/>
        </p:spPr>
        <p:txBody>
          <a:bodyPr wrap="square" rtlCol="0">
            <a:spAutoFit/>
          </a:bodyPr>
          <a:lstStyle/>
          <a:p>
            <a:r>
              <a:rPr lang="en-US" dirty="0"/>
              <a:t>Property Type</a:t>
            </a:r>
          </a:p>
        </p:txBody>
      </p:sp>
      <p:pic>
        <p:nvPicPr>
          <p:cNvPr id="7" name="Picture 6">
            <a:extLst>
              <a:ext uri="{FF2B5EF4-FFF2-40B4-BE49-F238E27FC236}">
                <a16:creationId xmlns:a16="http://schemas.microsoft.com/office/drawing/2014/main" id="{8CA823B2-8CC8-490E-8375-16C53F2975F9}"/>
              </a:ext>
            </a:extLst>
          </p:cNvPr>
          <p:cNvPicPr>
            <a:picLocks noChangeAspect="1"/>
          </p:cNvPicPr>
          <p:nvPr/>
        </p:nvPicPr>
        <p:blipFill>
          <a:blip r:embed="rId3"/>
          <a:stretch>
            <a:fillRect/>
          </a:stretch>
        </p:blipFill>
        <p:spPr>
          <a:xfrm>
            <a:off x="3962952" y="2361278"/>
            <a:ext cx="3866598" cy="2063234"/>
          </a:xfrm>
          <a:prstGeom prst="rect">
            <a:avLst/>
          </a:prstGeom>
        </p:spPr>
      </p:pic>
      <p:pic>
        <p:nvPicPr>
          <p:cNvPr id="8" name="Picture 7">
            <a:extLst>
              <a:ext uri="{FF2B5EF4-FFF2-40B4-BE49-F238E27FC236}">
                <a16:creationId xmlns:a16="http://schemas.microsoft.com/office/drawing/2014/main" id="{2DDAD28E-BA83-4AB2-8CD2-91DBFFFF9E97}"/>
              </a:ext>
            </a:extLst>
          </p:cNvPr>
          <p:cNvPicPr>
            <a:picLocks noChangeAspect="1"/>
          </p:cNvPicPr>
          <p:nvPr/>
        </p:nvPicPr>
        <p:blipFill>
          <a:blip r:embed="rId4"/>
          <a:stretch>
            <a:fillRect/>
          </a:stretch>
        </p:blipFill>
        <p:spPr>
          <a:xfrm>
            <a:off x="7944402" y="2349238"/>
            <a:ext cx="3646055" cy="2070362"/>
          </a:xfrm>
          <a:prstGeom prst="rect">
            <a:avLst/>
          </a:prstGeom>
        </p:spPr>
      </p:pic>
      <p:sp>
        <p:nvSpPr>
          <p:cNvPr id="9" name="TextBox 8">
            <a:extLst>
              <a:ext uri="{FF2B5EF4-FFF2-40B4-BE49-F238E27FC236}">
                <a16:creationId xmlns:a16="http://schemas.microsoft.com/office/drawing/2014/main" id="{7539F75D-84F1-4CB3-944E-3BE1B0E331CD}"/>
              </a:ext>
            </a:extLst>
          </p:cNvPr>
          <p:cNvSpPr txBox="1"/>
          <p:nvPr/>
        </p:nvSpPr>
        <p:spPr>
          <a:xfrm>
            <a:off x="4044950" y="1987034"/>
            <a:ext cx="1073150" cy="369332"/>
          </a:xfrm>
          <a:prstGeom prst="rect">
            <a:avLst/>
          </a:prstGeom>
          <a:noFill/>
        </p:spPr>
        <p:txBody>
          <a:bodyPr wrap="square" rtlCol="0">
            <a:spAutoFit/>
          </a:bodyPr>
          <a:lstStyle/>
          <a:p>
            <a:r>
              <a:rPr lang="en-US" dirty="0"/>
              <a:t>Beds</a:t>
            </a:r>
          </a:p>
        </p:txBody>
      </p:sp>
      <p:sp>
        <p:nvSpPr>
          <p:cNvPr id="10" name="TextBox 9">
            <a:extLst>
              <a:ext uri="{FF2B5EF4-FFF2-40B4-BE49-F238E27FC236}">
                <a16:creationId xmlns:a16="http://schemas.microsoft.com/office/drawing/2014/main" id="{547F3101-43AD-4724-82E9-39AD969A921E}"/>
              </a:ext>
            </a:extLst>
          </p:cNvPr>
          <p:cNvSpPr txBox="1"/>
          <p:nvPr/>
        </p:nvSpPr>
        <p:spPr>
          <a:xfrm>
            <a:off x="8070850" y="1982122"/>
            <a:ext cx="977900" cy="367116"/>
          </a:xfrm>
          <a:prstGeom prst="rect">
            <a:avLst/>
          </a:prstGeom>
          <a:noFill/>
        </p:spPr>
        <p:txBody>
          <a:bodyPr wrap="square" rtlCol="0">
            <a:spAutoFit/>
          </a:bodyPr>
          <a:lstStyle/>
          <a:p>
            <a:r>
              <a:rPr lang="en-US" dirty="0"/>
              <a:t>Baths</a:t>
            </a:r>
          </a:p>
        </p:txBody>
      </p:sp>
    </p:spTree>
    <p:extLst>
      <p:ext uri="{BB962C8B-B14F-4D97-AF65-F5344CB8AC3E}">
        <p14:creationId xmlns:p14="http://schemas.microsoft.com/office/powerpoint/2010/main" val="261225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BE63-44E7-4B1C-B803-C8FB657CA72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BD6C699C-1851-43E5-86DE-D86EE092D669}"/>
              </a:ext>
            </a:extLst>
          </p:cNvPr>
          <p:cNvSpPr>
            <a:spLocks noGrp="1"/>
          </p:cNvSpPr>
          <p:nvPr>
            <p:ph idx="1"/>
          </p:nvPr>
        </p:nvSpPr>
        <p:spPr>
          <a:xfrm>
            <a:off x="680321" y="2336873"/>
            <a:ext cx="9613861" cy="4111428"/>
          </a:xfrm>
        </p:spPr>
        <p:txBody>
          <a:bodyPr>
            <a:normAutofit/>
          </a:bodyPr>
          <a:lstStyle/>
          <a:p>
            <a:r>
              <a:rPr lang="en-US" dirty="0"/>
              <a:t>Certain attributes could be filtered out immediately:</a:t>
            </a:r>
          </a:p>
          <a:p>
            <a:pPr lvl="1"/>
            <a:r>
              <a:rPr lang="en-US" dirty="0"/>
              <a:t>“Sold Date” is blank because these are all active listings</a:t>
            </a:r>
          </a:p>
          <a:p>
            <a:pPr lvl="1"/>
            <a:r>
              <a:rPr lang="en-US" dirty="0"/>
              <a:t>“State” All non-MA Listings were Dropped</a:t>
            </a:r>
          </a:p>
          <a:p>
            <a:pPr lvl="1"/>
            <a:r>
              <a:rPr lang="en-US" dirty="0"/>
              <a:t>“Sale Type” is all MLS Listing (after filtering on MA listings)</a:t>
            </a:r>
          </a:p>
          <a:p>
            <a:pPr lvl="1"/>
            <a:r>
              <a:rPr lang="en-US" dirty="0"/>
              <a:t>“Interested” and “Favorited” are user-specific Boolean fields</a:t>
            </a:r>
          </a:p>
          <a:p>
            <a:pPr lvl="1"/>
            <a:r>
              <a:rPr lang="en-US" dirty="0"/>
              <a:t>“Address” is unique for each tuple and dropped to avoid overfitting</a:t>
            </a:r>
          </a:p>
          <a:p>
            <a:pPr lvl="1"/>
            <a:r>
              <a:rPr lang="en-US" dirty="0"/>
              <a:t>“Status” is all “Active” so it was dropped</a:t>
            </a:r>
          </a:p>
          <a:p>
            <a:pPr lvl="1"/>
            <a:r>
              <a:rPr lang="en-US" dirty="0"/>
              <a:t>“URL” is unique for each tuple and was dropped</a:t>
            </a:r>
          </a:p>
          <a:p>
            <a:pPr lvl="1"/>
            <a:r>
              <a:rPr lang="en-US" dirty="0"/>
              <a:t>“Open House Date/times” was dropped</a:t>
            </a:r>
          </a:p>
          <a:p>
            <a:pPr lvl="1"/>
            <a:r>
              <a:rPr lang="en-US" dirty="0"/>
              <a:t>Any fields not related to the actual physical characteristics of the land/additions were dropped</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82586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4E93-BFB7-487F-830C-644403C1ACEA}"/>
              </a:ext>
            </a:extLst>
          </p:cNvPr>
          <p:cNvSpPr>
            <a:spLocks noGrp="1"/>
          </p:cNvSpPr>
          <p:nvPr>
            <p:ph type="title"/>
          </p:nvPr>
        </p:nvSpPr>
        <p:spPr/>
        <p:txBody>
          <a:bodyPr/>
          <a:lstStyle/>
          <a:p>
            <a:r>
              <a:rPr lang="en-US" dirty="0"/>
              <a:t>More Data Exploration</a:t>
            </a:r>
          </a:p>
        </p:txBody>
      </p:sp>
      <p:pic>
        <p:nvPicPr>
          <p:cNvPr id="5" name="Picture 4">
            <a:extLst>
              <a:ext uri="{FF2B5EF4-FFF2-40B4-BE49-F238E27FC236}">
                <a16:creationId xmlns:a16="http://schemas.microsoft.com/office/drawing/2014/main" id="{76EC9188-01CD-4BE3-8AAA-D1FFBD09A9F1}"/>
              </a:ext>
            </a:extLst>
          </p:cNvPr>
          <p:cNvPicPr>
            <a:picLocks noChangeAspect="1"/>
          </p:cNvPicPr>
          <p:nvPr/>
        </p:nvPicPr>
        <p:blipFill>
          <a:blip r:embed="rId2"/>
          <a:stretch>
            <a:fillRect/>
          </a:stretch>
        </p:blipFill>
        <p:spPr>
          <a:xfrm>
            <a:off x="4074016" y="2578997"/>
            <a:ext cx="4043968" cy="2427885"/>
          </a:xfrm>
          <a:prstGeom prst="rect">
            <a:avLst/>
          </a:prstGeom>
        </p:spPr>
      </p:pic>
      <p:pic>
        <p:nvPicPr>
          <p:cNvPr id="6" name="Picture 5">
            <a:extLst>
              <a:ext uri="{FF2B5EF4-FFF2-40B4-BE49-F238E27FC236}">
                <a16:creationId xmlns:a16="http://schemas.microsoft.com/office/drawing/2014/main" id="{72B3EDC3-74D7-4406-922A-1F1BBB96D03F}"/>
              </a:ext>
            </a:extLst>
          </p:cNvPr>
          <p:cNvPicPr>
            <a:picLocks noChangeAspect="1"/>
          </p:cNvPicPr>
          <p:nvPr/>
        </p:nvPicPr>
        <p:blipFill>
          <a:blip r:embed="rId3"/>
          <a:stretch>
            <a:fillRect/>
          </a:stretch>
        </p:blipFill>
        <p:spPr>
          <a:xfrm>
            <a:off x="101310" y="2578997"/>
            <a:ext cx="3905053" cy="2444838"/>
          </a:xfrm>
          <a:prstGeom prst="rect">
            <a:avLst/>
          </a:prstGeom>
        </p:spPr>
      </p:pic>
      <p:pic>
        <p:nvPicPr>
          <p:cNvPr id="7" name="Picture 6">
            <a:extLst>
              <a:ext uri="{FF2B5EF4-FFF2-40B4-BE49-F238E27FC236}">
                <a16:creationId xmlns:a16="http://schemas.microsoft.com/office/drawing/2014/main" id="{6B5B128D-A45B-4263-9720-0F644B4F8805}"/>
              </a:ext>
            </a:extLst>
          </p:cNvPr>
          <p:cNvPicPr>
            <a:picLocks noChangeAspect="1"/>
          </p:cNvPicPr>
          <p:nvPr/>
        </p:nvPicPr>
        <p:blipFill>
          <a:blip r:embed="rId4"/>
          <a:stretch>
            <a:fillRect/>
          </a:stretch>
        </p:blipFill>
        <p:spPr>
          <a:xfrm>
            <a:off x="8223099" y="2578997"/>
            <a:ext cx="3867591" cy="2427885"/>
          </a:xfrm>
          <a:prstGeom prst="rect">
            <a:avLst/>
          </a:prstGeom>
        </p:spPr>
      </p:pic>
      <p:sp>
        <p:nvSpPr>
          <p:cNvPr id="9" name="TextBox 8">
            <a:extLst>
              <a:ext uri="{FF2B5EF4-FFF2-40B4-BE49-F238E27FC236}">
                <a16:creationId xmlns:a16="http://schemas.microsoft.com/office/drawing/2014/main" id="{67DA3DBC-6C3D-40CB-B452-941738316A46}"/>
              </a:ext>
            </a:extLst>
          </p:cNvPr>
          <p:cNvSpPr txBox="1"/>
          <p:nvPr/>
        </p:nvSpPr>
        <p:spPr>
          <a:xfrm>
            <a:off x="878774" y="2036618"/>
            <a:ext cx="2315688" cy="369332"/>
          </a:xfrm>
          <a:prstGeom prst="rect">
            <a:avLst/>
          </a:prstGeom>
          <a:noFill/>
        </p:spPr>
        <p:txBody>
          <a:bodyPr wrap="square" rtlCol="0">
            <a:spAutoFit/>
          </a:bodyPr>
          <a:lstStyle/>
          <a:p>
            <a:r>
              <a:rPr lang="en-US" dirty="0"/>
              <a:t>SQUARE FEET</a:t>
            </a:r>
          </a:p>
        </p:txBody>
      </p:sp>
      <p:sp>
        <p:nvSpPr>
          <p:cNvPr id="10" name="TextBox 9">
            <a:extLst>
              <a:ext uri="{FF2B5EF4-FFF2-40B4-BE49-F238E27FC236}">
                <a16:creationId xmlns:a16="http://schemas.microsoft.com/office/drawing/2014/main" id="{63B1A057-2195-4193-8912-81CB9209821B}"/>
              </a:ext>
            </a:extLst>
          </p:cNvPr>
          <p:cNvSpPr txBox="1"/>
          <p:nvPr/>
        </p:nvSpPr>
        <p:spPr>
          <a:xfrm>
            <a:off x="8310747" y="2070037"/>
            <a:ext cx="1735777" cy="369332"/>
          </a:xfrm>
          <a:prstGeom prst="rect">
            <a:avLst/>
          </a:prstGeom>
          <a:noFill/>
        </p:spPr>
        <p:txBody>
          <a:bodyPr wrap="square" rtlCol="0">
            <a:spAutoFit/>
          </a:bodyPr>
          <a:lstStyle/>
          <a:p>
            <a:r>
              <a:rPr lang="en-US" dirty="0"/>
              <a:t>YEAR BUILT</a:t>
            </a:r>
          </a:p>
        </p:txBody>
      </p:sp>
      <p:sp>
        <p:nvSpPr>
          <p:cNvPr id="11" name="TextBox 10">
            <a:extLst>
              <a:ext uri="{FF2B5EF4-FFF2-40B4-BE49-F238E27FC236}">
                <a16:creationId xmlns:a16="http://schemas.microsoft.com/office/drawing/2014/main" id="{8FEF5804-0CD7-4CA1-94B3-717E861C9643}"/>
              </a:ext>
            </a:extLst>
          </p:cNvPr>
          <p:cNvSpPr txBox="1"/>
          <p:nvPr/>
        </p:nvSpPr>
        <p:spPr>
          <a:xfrm>
            <a:off x="4211782" y="2070037"/>
            <a:ext cx="1884218" cy="369332"/>
          </a:xfrm>
          <a:prstGeom prst="rect">
            <a:avLst/>
          </a:prstGeom>
          <a:noFill/>
        </p:spPr>
        <p:txBody>
          <a:bodyPr wrap="square" rtlCol="0">
            <a:spAutoFit/>
          </a:bodyPr>
          <a:lstStyle/>
          <a:p>
            <a:r>
              <a:rPr lang="en-US" dirty="0"/>
              <a:t>LOT SIZE</a:t>
            </a:r>
          </a:p>
        </p:txBody>
      </p:sp>
      <p:sp>
        <p:nvSpPr>
          <p:cNvPr id="12" name="TextBox 11">
            <a:extLst>
              <a:ext uri="{FF2B5EF4-FFF2-40B4-BE49-F238E27FC236}">
                <a16:creationId xmlns:a16="http://schemas.microsoft.com/office/drawing/2014/main" id="{B38DDCAE-7D1D-41E6-9882-BE60EA2E1CCA}"/>
              </a:ext>
            </a:extLst>
          </p:cNvPr>
          <p:cNvSpPr txBox="1"/>
          <p:nvPr/>
        </p:nvSpPr>
        <p:spPr>
          <a:xfrm>
            <a:off x="6790289" y="5023835"/>
            <a:ext cx="1395350" cy="276999"/>
          </a:xfrm>
          <a:prstGeom prst="rect">
            <a:avLst/>
          </a:prstGeom>
          <a:noFill/>
        </p:spPr>
        <p:txBody>
          <a:bodyPr wrap="square" rtlCol="0">
            <a:spAutoFit/>
          </a:bodyPr>
          <a:lstStyle/>
          <a:p>
            <a:r>
              <a:rPr lang="en-US" sz="1200" dirty="0"/>
              <a:t>*note this outlier</a:t>
            </a:r>
          </a:p>
        </p:txBody>
      </p:sp>
    </p:spTree>
    <p:extLst>
      <p:ext uri="{BB962C8B-B14F-4D97-AF65-F5344CB8AC3E}">
        <p14:creationId xmlns:p14="http://schemas.microsoft.com/office/powerpoint/2010/main" val="26893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8C67-8F72-4B72-B7D5-B0459734BA45}"/>
              </a:ext>
            </a:extLst>
          </p:cNvPr>
          <p:cNvSpPr>
            <a:spLocks noGrp="1"/>
          </p:cNvSpPr>
          <p:nvPr>
            <p:ph type="title"/>
          </p:nvPr>
        </p:nvSpPr>
        <p:spPr/>
        <p:txBody>
          <a:bodyPr/>
          <a:lstStyle/>
          <a:p>
            <a:r>
              <a:rPr lang="en-US" dirty="0"/>
              <a:t>More Data Pre-processing</a:t>
            </a:r>
          </a:p>
        </p:txBody>
      </p:sp>
      <p:sp>
        <p:nvSpPr>
          <p:cNvPr id="3" name="Content Placeholder 2">
            <a:extLst>
              <a:ext uri="{FF2B5EF4-FFF2-40B4-BE49-F238E27FC236}">
                <a16:creationId xmlns:a16="http://schemas.microsoft.com/office/drawing/2014/main" id="{44891D0C-1CDF-4074-9EE7-DD304A23E1D2}"/>
              </a:ext>
            </a:extLst>
          </p:cNvPr>
          <p:cNvSpPr>
            <a:spLocks noGrp="1"/>
          </p:cNvSpPr>
          <p:nvPr>
            <p:ph idx="1"/>
          </p:nvPr>
        </p:nvSpPr>
        <p:spPr>
          <a:xfrm>
            <a:off x="77190" y="1977243"/>
            <a:ext cx="12029703" cy="2749136"/>
          </a:xfrm>
        </p:spPr>
        <p:txBody>
          <a:bodyPr>
            <a:normAutofit/>
          </a:bodyPr>
          <a:lstStyle/>
          <a:p>
            <a:r>
              <a:rPr lang="en-US" sz="1800" dirty="0"/>
              <a:t>Several pre-processing steps were taken before the data were ready to actual analyze</a:t>
            </a:r>
          </a:p>
          <a:p>
            <a:r>
              <a:rPr lang="en-US" sz="1800" dirty="0"/>
              <a:t>HOA fee was set to 0 when </a:t>
            </a:r>
            <a:r>
              <a:rPr lang="en-US" sz="1800" dirty="0" err="1"/>
              <a:t>NaN</a:t>
            </a:r>
            <a:endParaRPr lang="en-US" sz="1800" dirty="0"/>
          </a:p>
          <a:p>
            <a:r>
              <a:rPr lang="en-US" sz="1800" dirty="0"/>
              <a:t>One property had a lot size of </a:t>
            </a:r>
            <a:r>
              <a:rPr lang="en-US" sz="1800" b="1" dirty="0"/>
              <a:t>1682722</a:t>
            </a:r>
            <a:r>
              <a:rPr lang="en-US" sz="1800" dirty="0"/>
              <a:t> and was a clear outlier so it was dropped</a:t>
            </a:r>
          </a:p>
          <a:p>
            <a:r>
              <a:rPr lang="en-US" sz="1800" dirty="0"/>
              <a:t>Several properties were missing either lot size of square footage. If a property was missing both, it was dropped. Otherwise, a linear regression model relating lot size to square feet was produced using listings with both and used to interpolate the missing data</a:t>
            </a:r>
          </a:p>
          <a:p>
            <a:r>
              <a:rPr lang="en-US" sz="1800" dirty="0"/>
              <a:t>LOT SIZE = 4561.77 + 13.63*(SQUARE FEET)</a:t>
            </a:r>
          </a:p>
          <a:p>
            <a:r>
              <a:rPr lang="en-US" sz="1800" dirty="0"/>
              <a:t>Recalculate $/</a:t>
            </a:r>
            <a:r>
              <a:rPr lang="en-US" sz="1800" dirty="0" err="1"/>
              <a:t>sq</a:t>
            </a:r>
            <a:r>
              <a:rPr lang="en-US" sz="1800" dirty="0"/>
              <a:t> ft using the new interpolated values</a:t>
            </a:r>
          </a:p>
          <a:p>
            <a:endParaRPr lang="en-US" sz="1800" dirty="0"/>
          </a:p>
          <a:p>
            <a:endParaRPr lang="en-US" sz="1800" dirty="0"/>
          </a:p>
          <a:p>
            <a:endParaRPr lang="en-US" sz="1800" dirty="0"/>
          </a:p>
          <a:p>
            <a:endParaRPr lang="en-US" sz="1800" dirty="0"/>
          </a:p>
        </p:txBody>
      </p:sp>
      <p:pic>
        <p:nvPicPr>
          <p:cNvPr id="4" name="Picture 3">
            <a:extLst>
              <a:ext uri="{FF2B5EF4-FFF2-40B4-BE49-F238E27FC236}">
                <a16:creationId xmlns:a16="http://schemas.microsoft.com/office/drawing/2014/main" id="{38928C35-76DC-4854-AF7B-96A9C59EBAF9}"/>
              </a:ext>
            </a:extLst>
          </p:cNvPr>
          <p:cNvPicPr>
            <a:picLocks noChangeAspect="1"/>
          </p:cNvPicPr>
          <p:nvPr/>
        </p:nvPicPr>
        <p:blipFill>
          <a:blip r:embed="rId2"/>
          <a:stretch>
            <a:fillRect/>
          </a:stretch>
        </p:blipFill>
        <p:spPr>
          <a:xfrm>
            <a:off x="7858954" y="3961472"/>
            <a:ext cx="3821834" cy="2455658"/>
          </a:xfrm>
          <a:prstGeom prst="rect">
            <a:avLst/>
          </a:prstGeom>
        </p:spPr>
      </p:pic>
      <p:sp>
        <p:nvSpPr>
          <p:cNvPr id="5" name="TextBox 4">
            <a:extLst>
              <a:ext uri="{FF2B5EF4-FFF2-40B4-BE49-F238E27FC236}">
                <a16:creationId xmlns:a16="http://schemas.microsoft.com/office/drawing/2014/main" id="{E635DDF0-541E-4AF1-BD05-8AA664052897}"/>
              </a:ext>
            </a:extLst>
          </p:cNvPr>
          <p:cNvSpPr txBox="1"/>
          <p:nvPr/>
        </p:nvSpPr>
        <p:spPr>
          <a:xfrm>
            <a:off x="9317598" y="6417130"/>
            <a:ext cx="2428504" cy="369332"/>
          </a:xfrm>
          <a:prstGeom prst="rect">
            <a:avLst/>
          </a:prstGeom>
          <a:noFill/>
        </p:spPr>
        <p:txBody>
          <a:bodyPr wrap="square" rtlCol="0">
            <a:spAutoFit/>
          </a:bodyPr>
          <a:lstStyle/>
          <a:p>
            <a:r>
              <a:rPr lang="en-US" dirty="0"/>
              <a:t>square feet</a:t>
            </a:r>
          </a:p>
        </p:txBody>
      </p:sp>
      <p:sp>
        <p:nvSpPr>
          <p:cNvPr id="6" name="TextBox 5">
            <a:extLst>
              <a:ext uri="{FF2B5EF4-FFF2-40B4-BE49-F238E27FC236}">
                <a16:creationId xmlns:a16="http://schemas.microsoft.com/office/drawing/2014/main" id="{C4DCF6C1-00A3-40D5-A9CC-DA511F6EF26E}"/>
              </a:ext>
            </a:extLst>
          </p:cNvPr>
          <p:cNvSpPr txBox="1"/>
          <p:nvPr/>
        </p:nvSpPr>
        <p:spPr>
          <a:xfrm>
            <a:off x="6889094" y="4904580"/>
            <a:ext cx="2428504" cy="369332"/>
          </a:xfrm>
          <a:prstGeom prst="rect">
            <a:avLst/>
          </a:prstGeom>
          <a:noFill/>
        </p:spPr>
        <p:txBody>
          <a:bodyPr wrap="square" rtlCol="0">
            <a:spAutoFit/>
          </a:bodyPr>
          <a:lstStyle/>
          <a:p>
            <a:r>
              <a:rPr lang="en-US" dirty="0"/>
              <a:t>lot size</a:t>
            </a:r>
          </a:p>
        </p:txBody>
      </p:sp>
      <p:sp>
        <p:nvSpPr>
          <p:cNvPr id="11" name="TextBox 10">
            <a:extLst>
              <a:ext uri="{FF2B5EF4-FFF2-40B4-BE49-F238E27FC236}">
                <a16:creationId xmlns:a16="http://schemas.microsoft.com/office/drawing/2014/main" id="{95ED9B06-EB4F-4125-B360-5E74DE6D7B8F}"/>
              </a:ext>
            </a:extLst>
          </p:cNvPr>
          <p:cNvSpPr txBox="1"/>
          <p:nvPr/>
        </p:nvSpPr>
        <p:spPr>
          <a:xfrm>
            <a:off x="65315" y="4662804"/>
            <a:ext cx="683565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Equal width and equal depth binning on list price were both attempted, due to sparseness of data in the high end of the list price range, the resulting distribution of listings per bin was very skewed.</a:t>
            </a:r>
          </a:p>
          <a:p>
            <a:pPr marL="285750" indent="-285750">
              <a:buFont typeface="Arial" panose="020B0604020202020204" pitchFamily="34" charset="0"/>
              <a:buChar char="•"/>
            </a:pPr>
            <a:r>
              <a:rPr lang="en-US" dirty="0"/>
              <a:t>We ultimately settled on equal depth binning for discretizing our class attribute (LIST PRICE)</a:t>
            </a:r>
          </a:p>
        </p:txBody>
      </p:sp>
    </p:spTree>
    <p:extLst>
      <p:ext uri="{BB962C8B-B14F-4D97-AF65-F5344CB8AC3E}">
        <p14:creationId xmlns:p14="http://schemas.microsoft.com/office/powerpoint/2010/main" val="191119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54DE-FA07-4923-A418-B1F0FB655045}"/>
              </a:ext>
            </a:extLst>
          </p:cNvPr>
          <p:cNvSpPr>
            <a:spLocks noGrp="1"/>
          </p:cNvSpPr>
          <p:nvPr>
            <p:ph type="title"/>
          </p:nvPr>
        </p:nvSpPr>
        <p:spPr/>
        <p:txBody>
          <a:bodyPr/>
          <a:lstStyle/>
          <a:p>
            <a:r>
              <a:rPr lang="en-US" dirty="0"/>
              <a:t>Attribute Selection in Weka</a:t>
            </a:r>
          </a:p>
        </p:txBody>
      </p:sp>
      <p:sp>
        <p:nvSpPr>
          <p:cNvPr id="3" name="Content Placeholder 2">
            <a:extLst>
              <a:ext uri="{FF2B5EF4-FFF2-40B4-BE49-F238E27FC236}">
                <a16:creationId xmlns:a16="http://schemas.microsoft.com/office/drawing/2014/main" id="{196CABB1-3F7C-4163-B101-6AE304E96C06}"/>
              </a:ext>
            </a:extLst>
          </p:cNvPr>
          <p:cNvSpPr>
            <a:spLocks noGrp="1"/>
          </p:cNvSpPr>
          <p:nvPr>
            <p:ph idx="1"/>
          </p:nvPr>
        </p:nvSpPr>
        <p:spPr>
          <a:xfrm>
            <a:off x="145931" y="2084120"/>
            <a:ext cx="9613861" cy="3768942"/>
          </a:xfrm>
        </p:spPr>
        <p:txBody>
          <a:bodyPr/>
          <a:lstStyle/>
          <a:p>
            <a:r>
              <a:rPr lang="en-US" dirty="0"/>
              <a:t>Four attribute selection methods were chosen from the Weka Explorer.</a:t>
            </a:r>
          </a:p>
          <a:p>
            <a:endParaRPr lang="en-US" dirty="0"/>
          </a:p>
          <a:p>
            <a:endParaRPr lang="en-US" dirty="0"/>
          </a:p>
        </p:txBody>
      </p:sp>
      <p:pic>
        <p:nvPicPr>
          <p:cNvPr id="5" name="Picture 4">
            <a:extLst>
              <a:ext uri="{FF2B5EF4-FFF2-40B4-BE49-F238E27FC236}">
                <a16:creationId xmlns:a16="http://schemas.microsoft.com/office/drawing/2014/main" id="{4DE65FF5-AD44-47F0-A536-16B5FEA4AD70}"/>
              </a:ext>
            </a:extLst>
          </p:cNvPr>
          <p:cNvPicPr>
            <a:picLocks noChangeAspect="1"/>
          </p:cNvPicPr>
          <p:nvPr/>
        </p:nvPicPr>
        <p:blipFill>
          <a:blip r:embed="rId2"/>
          <a:stretch>
            <a:fillRect/>
          </a:stretch>
        </p:blipFill>
        <p:spPr>
          <a:xfrm>
            <a:off x="9277417" y="2137006"/>
            <a:ext cx="2591162" cy="1705213"/>
          </a:xfrm>
          <a:prstGeom prst="rect">
            <a:avLst/>
          </a:prstGeom>
        </p:spPr>
      </p:pic>
      <p:pic>
        <p:nvPicPr>
          <p:cNvPr id="6" name="Picture 5">
            <a:extLst>
              <a:ext uri="{FF2B5EF4-FFF2-40B4-BE49-F238E27FC236}">
                <a16:creationId xmlns:a16="http://schemas.microsoft.com/office/drawing/2014/main" id="{A5104399-45CA-414B-888D-45F0A2F38A18}"/>
              </a:ext>
            </a:extLst>
          </p:cNvPr>
          <p:cNvPicPr>
            <a:picLocks noChangeAspect="1"/>
          </p:cNvPicPr>
          <p:nvPr/>
        </p:nvPicPr>
        <p:blipFill>
          <a:blip r:embed="rId3"/>
          <a:stretch>
            <a:fillRect/>
          </a:stretch>
        </p:blipFill>
        <p:spPr>
          <a:xfrm>
            <a:off x="220444" y="2989612"/>
            <a:ext cx="4648694" cy="3674981"/>
          </a:xfrm>
          <a:prstGeom prst="rect">
            <a:avLst/>
          </a:prstGeom>
        </p:spPr>
      </p:pic>
      <p:sp>
        <p:nvSpPr>
          <p:cNvPr id="7" name="TextBox 6">
            <a:extLst>
              <a:ext uri="{FF2B5EF4-FFF2-40B4-BE49-F238E27FC236}">
                <a16:creationId xmlns:a16="http://schemas.microsoft.com/office/drawing/2014/main" id="{0B2068A4-17EC-409B-883A-D5E546F79500}"/>
              </a:ext>
            </a:extLst>
          </p:cNvPr>
          <p:cNvSpPr txBox="1"/>
          <p:nvPr/>
        </p:nvSpPr>
        <p:spPr>
          <a:xfrm>
            <a:off x="5094515" y="4077702"/>
            <a:ext cx="669093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top 5 attributes from each attribute selection method were chosen for model building.</a:t>
            </a:r>
          </a:p>
          <a:p>
            <a:pPr marL="285750" indent="-285750">
              <a:buFont typeface="Arial" panose="020B0604020202020204" pitchFamily="34" charset="0"/>
              <a:buChar char="•"/>
            </a:pPr>
            <a:r>
              <a:rPr lang="en-US" sz="2400" dirty="0"/>
              <a:t>Our own custom attribute selection method was based purely on heuristics </a:t>
            </a:r>
          </a:p>
        </p:txBody>
      </p:sp>
    </p:spTree>
    <p:extLst>
      <p:ext uri="{BB962C8B-B14F-4D97-AF65-F5344CB8AC3E}">
        <p14:creationId xmlns:p14="http://schemas.microsoft.com/office/powerpoint/2010/main" val="9174953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59</TotalTime>
  <Words>637</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CS699 Project Presentation:  Redfin Housing Listings</vt:lpstr>
      <vt:lpstr>The Data Source</vt:lpstr>
      <vt:lpstr>The Raw Data Set</vt:lpstr>
      <vt:lpstr>Project Goals </vt:lpstr>
      <vt:lpstr>Data Exploration</vt:lpstr>
      <vt:lpstr>Data Pre-processing</vt:lpstr>
      <vt:lpstr>More Data Exploration</vt:lpstr>
      <vt:lpstr>More Data Pre-processing</vt:lpstr>
      <vt:lpstr>Attribute Selection in Weka</vt:lpstr>
      <vt:lpstr>Classification Models Tested</vt:lpstr>
      <vt:lpstr>Classification Models Compared</vt:lpstr>
      <vt:lpstr>The Best Performing Model</vt:lpstr>
      <vt:lpstr>Conclusions and 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CS699 Project Presentation:  Redfin Housing Listings</dc:title>
  <dc:creator>Mike Zhong</dc:creator>
  <cp:lastModifiedBy>Mike Zhong</cp:lastModifiedBy>
  <cp:revision>46</cp:revision>
  <dcterms:created xsi:type="dcterms:W3CDTF">2020-04-19T14:02:38Z</dcterms:created>
  <dcterms:modified xsi:type="dcterms:W3CDTF">2020-04-19T15:01:59Z</dcterms:modified>
</cp:coreProperties>
</file>