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4" r:id="rId5"/>
    <p:sldId id="258" r:id="rId6"/>
    <p:sldId id="259" r:id="rId7"/>
    <p:sldId id="263" r:id="rId8"/>
    <p:sldId id="262" r:id="rId9"/>
    <p:sldId id="261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9F8A-C582-42B7-A71D-FF9F8E331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CS699 Project Presentation: </a:t>
            </a:r>
            <a:br>
              <a:rPr lang="en-US" sz="4000" dirty="0"/>
            </a:br>
            <a:r>
              <a:rPr lang="en-US" sz="4000" dirty="0"/>
              <a:t>Redfin Housing Listings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14FD5-6798-40A2-B0DF-7A9A355CB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Authors: Mike Zhong</a:t>
            </a:r>
          </a:p>
          <a:p>
            <a:r>
              <a:rPr lang="en-US" dirty="0"/>
              <a:t>Jan Alleman</a:t>
            </a:r>
          </a:p>
          <a:p>
            <a:r>
              <a:rPr lang="en-US" dirty="0"/>
              <a:t>4/22/20</a:t>
            </a:r>
          </a:p>
        </p:txBody>
      </p:sp>
    </p:spTree>
    <p:extLst>
      <p:ext uri="{BB962C8B-B14F-4D97-AF65-F5344CB8AC3E}">
        <p14:creationId xmlns:p14="http://schemas.microsoft.com/office/powerpoint/2010/main" val="668676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D1A1-A790-4716-823D-E162AD61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B4E6E-DABB-4B97-9802-F73DB4ACF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31" y="2291938"/>
            <a:ext cx="11893137" cy="394707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5 data mining algorithms are chosen to model on each of the 5 subsets described in chapter 5. </a:t>
            </a:r>
          </a:p>
          <a:p>
            <a:r>
              <a:rPr lang="en-US" dirty="0"/>
              <a:t>	</a:t>
            </a:r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/>
              <a:t>	</a:t>
            </a:r>
            <a:r>
              <a:rPr lang="en-US" dirty="0" err="1"/>
              <a:t>MLPClassifier</a:t>
            </a:r>
            <a:endParaRPr lang="en-US" dirty="0"/>
          </a:p>
          <a:p>
            <a:r>
              <a:rPr lang="en-US" dirty="0"/>
              <a:t>	</a:t>
            </a:r>
            <a:r>
              <a:rPr lang="en-US" dirty="0" err="1"/>
              <a:t>GradientBoostingClassifier</a:t>
            </a:r>
            <a:endParaRPr lang="en-US" dirty="0"/>
          </a:p>
          <a:p>
            <a:r>
              <a:rPr lang="en-US" dirty="0"/>
              <a:t>	</a:t>
            </a:r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/>
              <a:t>	</a:t>
            </a:r>
            <a:r>
              <a:rPr lang="en-US" dirty="0" err="1"/>
              <a:t>DummyClassifier</a:t>
            </a:r>
            <a:endParaRPr lang="en-US" dirty="0"/>
          </a:p>
          <a:p>
            <a:r>
              <a:rPr lang="en-US" dirty="0"/>
              <a:t>The combination of the data mining algorithm and attribute selection methods leads to 25 different models. The following pages show detailed results of all the 25 models.</a:t>
            </a:r>
          </a:p>
          <a:p>
            <a:r>
              <a:rPr lang="en-US" dirty="0"/>
              <a:t>The F-score takes both TP as well as FP into account and is considered as the most meaningful measure. The best model is therefore chosen based on the F-score.</a:t>
            </a:r>
          </a:p>
          <a:p>
            <a:r>
              <a:rPr lang="en-US" dirty="0"/>
              <a:t>The </a:t>
            </a:r>
            <a:r>
              <a:rPr lang="en-US" dirty="0" err="1"/>
              <a:t>OneR</a:t>
            </a:r>
            <a:r>
              <a:rPr lang="en-US" dirty="0"/>
              <a:t> Attribute Selection Method performs best in average.</a:t>
            </a:r>
          </a:p>
          <a:p>
            <a:r>
              <a:rPr lang="en-US" dirty="0"/>
              <a:t>The </a:t>
            </a:r>
            <a:r>
              <a:rPr lang="en-US" dirty="0" err="1"/>
              <a:t>RandomForest</a:t>
            </a:r>
            <a:r>
              <a:rPr lang="en-US" dirty="0"/>
              <a:t> Data Mining algorithm performs best in average</a:t>
            </a:r>
          </a:p>
          <a:p>
            <a:r>
              <a:rPr lang="en-US" dirty="0"/>
              <a:t>The combination from Classifier Attribute Selection and </a:t>
            </a:r>
            <a:r>
              <a:rPr lang="en-US" dirty="0" err="1"/>
              <a:t>RandomForest</a:t>
            </a:r>
            <a:r>
              <a:rPr lang="en-US" dirty="0"/>
              <a:t> performs best out of all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37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4B69-B7F4-49A2-BAA6-D14E260C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 Compared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868DF9-161E-4C7F-AD9E-6DAA0D8C0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636" y="2336800"/>
            <a:ext cx="762008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6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F805-7E47-42B6-B550-5048C7F9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Performing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46BEA-6502-483B-B1A1-EB4E5500E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29995"/>
            <a:ext cx="9613861" cy="359931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OneR</a:t>
            </a:r>
            <a:r>
              <a:rPr lang="en-US" dirty="0"/>
              <a:t> Attribute selection method with the Random Forest performed best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E7B9A-01B4-46ED-9A61-F6AEB82D0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890" y="3884471"/>
            <a:ext cx="5325695" cy="2863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B538D2-EF13-4308-A72D-152ED7533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11" y="2973529"/>
            <a:ext cx="9673649" cy="819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88C05D-88C4-45E4-960A-F9CD31EE8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11" y="3884471"/>
            <a:ext cx="5096586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6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AC3C-F71A-4370-BE03-5E940DBC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97487-AE74-4D0C-8D74-9FAEC6B89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81" y="2084119"/>
            <a:ext cx="11851574" cy="4589812"/>
          </a:xfrm>
        </p:spPr>
        <p:txBody>
          <a:bodyPr>
            <a:noAutofit/>
          </a:bodyPr>
          <a:lstStyle/>
          <a:p>
            <a:r>
              <a:rPr lang="en-US" sz="1800" dirty="0"/>
              <a:t>In conclusion, none of the attribute selection methods and models performed very well. This is likely a result of missing insights in the input data set</a:t>
            </a:r>
          </a:p>
          <a:p>
            <a:pPr lvl="1"/>
            <a:r>
              <a:rPr lang="en-US" sz="1800" dirty="0"/>
              <a:t>A lot of attributes were dropped</a:t>
            </a:r>
          </a:p>
          <a:p>
            <a:pPr lvl="1"/>
            <a:r>
              <a:rPr lang="en-US" sz="1800" dirty="0"/>
              <a:t>Lack of understanding in outliers</a:t>
            </a:r>
          </a:p>
          <a:p>
            <a:r>
              <a:rPr lang="en-US" sz="1800" dirty="0"/>
              <a:t>Possible opportunities for improvement:</a:t>
            </a:r>
          </a:p>
          <a:p>
            <a:pPr lvl="1"/>
            <a:r>
              <a:rPr lang="en-US" sz="1800" dirty="0"/>
              <a:t>Better curate the data or partition the data and train one model per property type</a:t>
            </a:r>
          </a:p>
          <a:p>
            <a:pPr lvl="1"/>
            <a:r>
              <a:rPr lang="en-US" sz="1800" dirty="0"/>
              <a:t>Tune model hyperparameters</a:t>
            </a:r>
          </a:p>
          <a:p>
            <a:pPr lvl="1"/>
            <a:r>
              <a:rPr lang="en-US" sz="1800" dirty="0"/>
              <a:t>Spend more time optimizing one model rather than training a bunch</a:t>
            </a:r>
          </a:p>
          <a:p>
            <a:r>
              <a:rPr lang="en-US" sz="1800" dirty="0"/>
              <a:t>Applications:</a:t>
            </a:r>
          </a:p>
          <a:p>
            <a:pPr lvl="1"/>
            <a:r>
              <a:rPr lang="en-US" sz="1800" dirty="0"/>
              <a:t>A trained model could easily be exported as pickle file and a tool developed which would give seller’s a suitable price range to list their house at based on the attributes of their lot and property.</a:t>
            </a:r>
          </a:p>
          <a:p>
            <a:pPr lvl="1"/>
            <a:r>
              <a:rPr lang="en-US" sz="1800" dirty="0"/>
              <a:t>Realistically, several models would need to be trained or a real-time training process would occur where houses similar to the one being sold are used for training</a:t>
            </a:r>
          </a:p>
        </p:txBody>
      </p:sp>
    </p:spTree>
    <p:extLst>
      <p:ext uri="{BB962C8B-B14F-4D97-AF65-F5344CB8AC3E}">
        <p14:creationId xmlns:p14="http://schemas.microsoft.com/office/powerpoint/2010/main" val="85540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D03C-32FE-4BAE-AA04-6EBA21DA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A0AAF-43EF-4F48-99FF-AB75E58E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4972333" cy="3998613"/>
          </a:xfrm>
        </p:spPr>
        <p:txBody>
          <a:bodyPr>
            <a:normAutofit/>
          </a:bodyPr>
          <a:lstStyle/>
          <a:p>
            <a:r>
              <a:rPr lang="en-US" dirty="0"/>
              <a:t>Redfin.com is a popular website that aggregates real estate listings.</a:t>
            </a:r>
          </a:p>
          <a:p>
            <a:r>
              <a:rPr lang="en-US" dirty="0"/>
              <a:t>Redfin allows for complex querying of the available listings and also allows for downloading queries into csv format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484FF-0A70-4558-990F-57290430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307" y="2336872"/>
            <a:ext cx="5092378" cy="389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5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FC9D-65EA-4541-82A6-FE357172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Raw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FFE3-2904-4F32-A01F-8273BC7F5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498065"/>
          </a:xfrm>
        </p:spPr>
        <p:txBody>
          <a:bodyPr>
            <a:normAutofit/>
          </a:bodyPr>
          <a:lstStyle/>
          <a:p>
            <a:r>
              <a:rPr lang="en-US" dirty="0"/>
              <a:t>A query was performed to get all listings in the MA area (a few from RI snuck in)</a:t>
            </a:r>
          </a:p>
          <a:p>
            <a:r>
              <a:rPr lang="en-US" dirty="0"/>
              <a:t>27 attributes, 350 tuples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E701E-7F33-42AF-B1EE-70B62D104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3" y="4023708"/>
            <a:ext cx="11745273" cy="11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2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05DD-FF73-4627-8474-59B70757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8D36-5244-4E94-A906-34760FAED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180" y="2173990"/>
            <a:ext cx="11859640" cy="3102026"/>
          </a:xfrm>
        </p:spPr>
        <p:txBody>
          <a:bodyPr>
            <a:normAutofit/>
          </a:bodyPr>
          <a:lstStyle/>
          <a:p>
            <a:r>
              <a:rPr lang="en-US" dirty="0"/>
              <a:t>Our goal is to predict appropriate list prices for new houses going on the market based on their properties</a:t>
            </a:r>
          </a:p>
          <a:p>
            <a:r>
              <a:rPr lang="en-US" dirty="0"/>
              <a:t>The list price is a continuous variable and we need to discretize it into a “Class Attribute” with equal depth binning.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5D6F9-5CFC-4A94-B8EE-4A054B41B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43"/>
          <a:stretch/>
        </p:blipFill>
        <p:spPr>
          <a:xfrm>
            <a:off x="1330017" y="3699162"/>
            <a:ext cx="4308051" cy="2563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25A01E-23DC-441A-9AC1-FEDB8ADBDC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73386" y="3563268"/>
            <a:ext cx="3158490" cy="3068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DA874A-3653-44F4-9547-C6F905CDE000}"/>
              </a:ext>
            </a:extLst>
          </p:cNvPr>
          <p:cNvSpPr txBox="1"/>
          <p:nvPr/>
        </p:nvSpPr>
        <p:spPr>
          <a:xfrm>
            <a:off x="2350730" y="6262256"/>
            <a:ext cx="226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in 10 million $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0BD5ABB-9597-4A27-BCBD-24A44470B8E2}"/>
              </a:ext>
            </a:extLst>
          </p:cNvPr>
          <p:cNvSpPr/>
          <p:nvPr/>
        </p:nvSpPr>
        <p:spPr>
          <a:xfrm>
            <a:off x="5919195" y="4644043"/>
            <a:ext cx="947650" cy="582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5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5191-6217-4324-8101-61122B29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Exploration/Pre-processing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DC56F-C8D2-4351-98CA-7110C82A7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2" y="2349238"/>
            <a:ext cx="3646055" cy="2063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D390BE-6807-46BB-91E7-5DE8232D52A6}"/>
              </a:ext>
            </a:extLst>
          </p:cNvPr>
          <p:cNvSpPr txBox="1"/>
          <p:nvPr/>
        </p:nvSpPr>
        <p:spPr>
          <a:xfrm>
            <a:off x="202045" y="1987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Property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823B2-8CC8-490E-8375-16C53F297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952" y="2361278"/>
            <a:ext cx="3866598" cy="20632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DAD28E-BA83-4AB2-8CD2-91DBFFFF9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02" y="2349238"/>
            <a:ext cx="3646055" cy="20703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39F75D-84F1-4CB3-944E-3BE1B0E331CD}"/>
              </a:ext>
            </a:extLst>
          </p:cNvPr>
          <p:cNvSpPr txBox="1"/>
          <p:nvPr/>
        </p:nvSpPr>
        <p:spPr>
          <a:xfrm>
            <a:off x="4044950" y="1987034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7F3101-43AD-4724-82E9-39AD969A921E}"/>
              </a:ext>
            </a:extLst>
          </p:cNvPr>
          <p:cNvSpPr txBox="1"/>
          <p:nvPr/>
        </p:nvSpPr>
        <p:spPr>
          <a:xfrm>
            <a:off x="8070850" y="1982122"/>
            <a:ext cx="977900" cy="367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Baths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A70B0DA-112D-4CB0-930F-3C1E85E14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82" y="4647541"/>
            <a:ext cx="9613861" cy="1654785"/>
          </a:xfrm>
        </p:spPr>
        <p:txBody>
          <a:bodyPr>
            <a:normAutofit/>
          </a:bodyPr>
          <a:lstStyle/>
          <a:p>
            <a:r>
              <a:rPr lang="en-US" dirty="0"/>
              <a:t>Valuable information about the properties</a:t>
            </a:r>
          </a:p>
          <a:p>
            <a:r>
              <a:rPr lang="en-US" dirty="0"/>
              <a:t>Numeric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25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BE63-44E7-4B1C-B803-C8FB657C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Exploration/Pre-processing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C699C-1851-43E5-86DE-D86EE092D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9" y="5104741"/>
            <a:ext cx="9613861" cy="16547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Certain attributes could be filtered out immediately</a:t>
            </a:r>
          </a:p>
          <a:p>
            <a:r>
              <a:rPr lang="en-US" dirty="0"/>
              <a:t>Avoid overfitting</a:t>
            </a:r>
          </a:p>
          <a:p>
            <a:r>
              <a:rPr lang="en-US" dirty="0"/>
              <a:t>Any fields not related to the actual physical characteristics of the land/additions were dropped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39F55-0E60-45F7-A664-1617C5AD2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88" y="2402282"/>
            <a:ext cx="4757592" cy="2479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181B7F-023A-4F31-A62D-4D8BF87EA2CB}"/>
              </a:ext>
            </a:extLst>
          </p:cNvPr>
          <p:cNvSpPr txBox="1"/>
          <p:nvPr/>
        </p:nvSpPr>
        <p:spPr>
          <a:xfrm>
            <a:off x="560771" y="203295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C0A8F8-63C9-4FCC-9A27-840E3FA32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2281"/>
            <a:ext cx="4855114" cy="2479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44EF2B-D74E-411F-AECD-9F4F1EF2BF91}"/>
              </a:ext>
            </a:extLst>
          </p:cNvPr>
          <p:cNvSpPr txBox="1"/>
          <p:nvPr/>
        </p:nvSpPr>
        <p:spPr>
          <a:xfrm>
            <a:off x="6002623" y="199436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 Type</a:t>
            </a:r>
          </a:p>
        </p:txBody>
      </p:sp>
    </p:spTree>
    <p:extLst>
      <p:ext uri="{BB962C8B-B14F-4D97-AF65-F5344CB8AC3E}">
        <p14:creationId xmlns:p14="http://schemas.microsoft.com/office/powerpoint/2010/main" val="82586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4E93-BFB7-487F-830C-644403C1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Data/Outlier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C9188-01CD-4BE3-8AAA-D1FFBD09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016" y="2578997"/>
            <a:ext cx="4043968" cy="2427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B3EDC3-74D7-4406-922A-1F1BBB96D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0" y="2578997"/>
            <a:ext cx="3905053" cy="24448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DA3DBC-6C3D-40CB-B452-941738316A46}"/>
              </a:ext>
            </a:extLst>
          </p:cNvPr>
          <p:cNvSpPr txBox="1"/>
          <p:nvPr/>
        </p:nvSpPr>
        <p:spPr>
          <a:xfrm>
            <a:off x="878774" y="2036618"/>
            <a:ext cx="231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 FEET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F5804-0CD7-4CA1-94B3-717E861C9643}"/>
              </a:ext>
            </a:extLst>
          </p:cNvPr>
          <p:cNvSpPr txBox="1"/>
          <p:nvPr/>
        </p:nvSpPr>
        <p:spPr>
          <a:xfrm>
            <a:off x="4211782" y="2070037"/>
            <a:ext cx="188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LOT 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8DDCAE-7D1D-41E6-9882-BE60EA2E1CCA}"/>
              </a:ext>
            </a:extLst>
          </p:cNvPr>
          <p:cNvSpPr txBox="1"/>
          <p:nvPr/>
        </p:nvSpPr>
        <p:spPr>
          <a:xfrm>
            <a:off x="6790289" y="5023835"/>
            <a:ext cx="139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*note this outlier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FB79811-190F-4D23-A21E-A1390BF9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8" y="5300834"/>
            <a:ext cx="12029703" cy="2749136"/>
          </a:xfrm>
        </p:spPr>
        <p:txBody>
          <a:bodyPr>
            <a:normAutofit/>
          </a:bodyPr>
          <a:lstStyle/>
          <a:p>
            <a:r>
              <a:rPr lang="en-US" sz="1800" dirty="0"/>
              <a:t>Some properties didn’t have a value for either Square feet or Lot size</a:t>
            </a:r>
          </a:p>
          <a:p>
            <a:r>
              <a:rPr lang="en-US" sz="1800" dirty="0"/>
              <a:t>Address this issue with regression/interpolation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933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8C67-8F72-4B72-B7D5-B0459734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Data/Outlier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91D0C-1CDF-4074-9EE7-DD304A23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8" y="2080465"/>
            <a:ext cx="12029703" cy="2749136"/>
          </a:xfrm>
        </p:spPr>
        <p:txBody>
          <a:bodyPr>
            <a:normAutofit/>
          </a:bodyPr>
          <a:lstStyle/>
          <a:p>
            <a:r>
              <a:rPr lang="en-US" sz="1800" dirty="0"/>
              <a:t>HOA fee was set to 0 when </a:t>
            </a:r>
            <a:r>
              <a:rPr lang="en-US" sz="1800" dirty="0" err="1"/>
              <a:t>NaN</a:t>
            </a:r>
            <a:endParaRPr lang="en-US" sz="1800" dirty="0"/>
          </a:p>
          <a:p>
            <a:r>
              <a:rPr lang="en-US" sz="1800" dirty="0"/>
              <a:t>One property had a lot size of </a:t>
            </a:r>
            <a:r>
              <a:rPr lang="en-US" sz="1800" b="1" dirty="0"/>
              <a:t>1682722</a:t>
            </a:r>
            <a:r>
              <a:rPr lang="en-US" sz="1800" dirty="0"/>
              <a:t> and was a clear outlier so it was dropped</a:t>
            </a:r>
          </a:p>
          <a:p>
            <a:r>
              <a:rPr lang="en-US" sz="1800" dirty="0"/>
              <a:t>Several properties were missing either lot size of square footage. If a property was missing both, it was dropped. Otherwise, a linear regression model relating lot size to square feet was produced using listings with both and used to interpolate the missing data</a:t>
            </a:r>
          </a:p>
          <a:p>
            <a:r>
              <a:rPr lang="en-US" sz="1800" dirty="0"/>
              <a:t>LOT SIZE = 4561.77 + 13.63*(SQUARE FEET)</a:t>
            </a:r>
          </a:p>
          <a:p>
            <a:r>
              <a:rPr lang="en-US" sz="1800" dirty="0"/>
              <a:t>Recalculate $/</a:t>
            </a:r>
            <a:r>
              <a:rPr lang="en-US" sz="1800" dirty="0" err="1"/>
              <a:t>sq</a:t>
            </a:r>
            <a:r>
              <a:rPr lang="en-US" sz="1800" dirty="0"/>
              <a:t> ft using the new interpolated values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28C35-76DC-4854-AF7B-96A9C59EB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501" y="3813760"/>
            <a:ext cx="4179566" cy="26855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35DDF0-541E-4AF1-BD05-8AA664052897}"/>
              </a:ext>
            </a:extLst>
          </p:cNvPr>
          <p:cNvSpPr txBox="1"/>
          <p:nvPr/>
        </p:nvSpPr>
        <p:spPr>
          <a:xfrm>
            <a:off x="8643143" y="6488668"/>
            <a:ext cx="242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 feet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CF6C1-00A3-40D5-A9CC-DA511F6EF26E}"/>
              </a:ext>
            </a:extLst>
          </p:cNvPr>
          <p:cNvSpPr txBox="1"/>
          <p:nvPr/>
        </p:nvSpPr>
        <p:spPr>
          <a:xfrm>
            <a:off x="6214639" y="5004635"/>
            <a:ext cx="242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lot size</a:t>
            </a:r>
          </a:p>
        </p:txBody>
      </p:sp>
    </p:spTree>
    <p:extLst>
      <p:ext uri="{BB962C8B-B14F-4D97-AF65-F5344CB8AC3E}">
        <p14:creationId xmlns:p14="http://schemas.microsoft.com/office/powerpoint/2010/main" val="191119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54DE-FA07-4923-A418-B1F0FB65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Selection in Weka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ABB1-3F7C-4163-B101-6AE304E96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31" y="2084120"/>
            <a:ext cx="9613861" cy="3768942"/>
          </a:xfrm>
        </p:spPr>
        <p:txBody>
          <a:bodyPr/>
          <a:lstStyle/>
          <a:p>
            <a:r>
              <a:rPr lang="en-US" dirty="0"/>
              <a:t>Four attribute selection methods were chosen from the Weka Explorer.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65FF5-AD44-47F0-A536-16B5FEA4A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417" y="2137006"/>
            <a:ext cx="2591162" cy="1705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104399-45CA-414B-888D-45F0A2F38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44" y="2989612"/>
            <a:ext cx="4648694" cy="36749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2068A4-17EC-409B-883A-D5E546F79500}"/>
              </a:ext>
            </a:extLst>
          </p:cNvPr>
          <p:cNvSpPr txBox="1"/>
          <p:nvPr/>
        </p:nvSpPr>
        <p:spPr>
          <a:xfrm>
            <a:off x="5094515" y="4077702"/>
            <a:ext cx="66909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top 5 attributes from each attribute selection method were chosen for model building.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Our own custom attribute selection method was based purely on heuristics </a:t>
            </a:r>
          </a:p>
        </p:txBody>
      </p:sp>
    </p:spTree>
    <p:extLst>
      <p:ext uri="{BB962C8B-B14F-4D97-AF65-F5344CB8AC3E}">
        <p14:creationId xmlns:p14="http://schemas.microsoft.com/office/powerpoint/2010/main" val="9174953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91</TotalTime>
  <Words>530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CS699 Project Presentation:  Redfin Housing Listings</vt:lpstr>
      <vt:lpstr>The Data Source</vt:lpstr>
      <vt:lpstr>The Raw Data Set</vt:lpstr>
      <vt:lpstr>Project Goals </vt:lpstr>
      <vt:lpstr>Data Exploration/Pre-processing</vt:lpstr>
      <vt:lpstr>Data Exploration/Pre-processing</vt:lpstr>
      <vt:lpstr>Missing Data/Outlier handling</vt:lpstr>
      <vt:lpstr>Missing Data/Outlier handling</vt:lpstr>
      <vt:lpstr>Attribute Selection in Weka</vt:lpstr>
      <vt:lpstr>Classification Models Tested</vt:lpstr>
      <vt:lpstr>Classification Models Compared</vt:lpstr>
      <vt:lpstr>The Best Performing Model</vt:lpstr>
      <vt:lpstr>Conclusions and Future Opportunities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CS699 Project Presentation:  Redfin Housing Listings</dc:title>
  <dc:creator>Mike Zhong</dc:creator>
  <cp:lastModifiedBy>Jan Allemann</cp:lastModifiedBy>
  <cp:revision>56</cp:revision>
  <dcterms:created xsi:type="dcterms:W3CDTF">2020-04-19T14:02:38Z</dcterms:created>
  <dcterms:modified xsi:type="dcterms:W3CDTF">2020-04-22T22:54:21Z</dcterms:modified>
</cp:coreProperties>
</file>