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8" r:id="rId5"/>
    <p:sldId id="258" r:id="rId6"/>
    <p:sldId id="259" r:id="rId7"/>
    <p:sldId id="260" r:id="rId8"/>
    <p:sldId id="262" r:id="rId9"/>
    <p:sldId id="263"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0" d="100"/>
          <a:sy n="90" d="100"/>
        </p:scale>
        <p:origin x="1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ootballdb.com/fantasy-football/index.html" TargetMode="External"/><Relationship Id="rId2" Type="http://schemas.openxmlformats.org/officeDocument/2006/relationships/hyperlink" Target="https://www.pro-football-reference.com/years/2016/fantasy.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6338" y="781731"/>
            <a:ext cx="6877729" cy="2616199"/>
          </a:xfrm>
        </p:spPr>
        <p:txBody>
          <a:bodyPr>
            <a:normAutofit/>
          </a:bodyPr>
          <a:lstStyle/>
          <a:p>
            <a:pPr algn="ctr">
              <a:lnSpc>
                <a:spcPct val="150000"/>
              </a:lnSpc>
            </a:pPr>
            <a:r>
              <a:rPr lang="en-US" sz="4800" dirty="0" smtClean="0">
                <a:latin typeface="Times New Roman" panose="02020603050405020304" pitchFamily="18" charset="0"/>
                <a:cs typeface="Times New Roman" panose="02020603050405020304" pitchFamily="18" charset="0"/>
              </a:rPr>
              <a:t>Fantasy Football Analytics Using R and Python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46338" y="3740790"/>
            <a:ext cx="7308527" cy="1388534"/>
          </a:xfrm>
        </p:spPr>
        <p:txBody>
          <a:bodyPr/>
          <a:lstStyle/>
          <a:p>
            <a:pPr algn="l"/>
            <a:r>
              <a:rPr lang="en-US" dirty="0">
                <a:latin typeface="Times New Roman" panose="02020603050405020304" pitchFamily="18" charset="0"/>
                <a:cs typeface="Times New Roman" panose="02020603050405020304" pitchFamily="18" charset="0"/>
              </a:rPr>
              <a:t>Author: Mike Zhong</a:t>
            </a:r>
          </a:p>
          <a:p>
            <a:pPr algn="l"/>
            <a:r>
              <a:rPr lang="en-US" dirty="0">
                <a:latin typeface="Times New Roman" panose="02020603050405020304" pitchFamily="18" charset="0"/>
                <a:cs typeface="Times New Roman" panose="02020603050405020304" pitchFamily="18" charset="0"/>
              </a:rPr>
              <a:t>Course: </a:t>
            </a:r>
            <a:r>
              <a:rPr lang="en-US" dirty="0" smtClean="0">
                <a:latin typeface="Times New Roman" panose="02020603050405020304" pitchFamily="18" charset="0"/>
                <a:cs typeface="Times New Roman" panose="02020603050405020304" pitchFamily="18" charset="0"/>
              </a:rPr>
              <a:t>Foundations of Analytics, </a:t>
            </a:r>
            <a:r>
              <a:rPr lang="en-US" dirty="0">
                <a:latin typeface="Times New Roman" panose="02020603050405020304" pitchFamily="18" charset="0"/>
                <a:cs typeface="Times New Roman" panose="02020603050405020304" pitchFamily="18" charset="0"/>
              </a:rPr>
              <a:t>Professor </a:t>
            </a:r>
            <a:r>
              <a:rPr lang="en-US" dirty="0" smtClean="0">
                <a:latin typeface="Times New Roman" panose="02020603050405020304" pitchFamily="18" charset="0"/>
                <a:cs typeface="Times New Roman" panose="02020603050405020304" pitchFamily="18" charset="0"/>
              </a:rPr>
              <a:t>Suresh </a:t>
            </a:r>
            <a:r>
              <a:rPr lang="en-US" dirty="0" err="1" smtClean="0">
                <a:latin typeface="Times New Roman" panose="02020603050405020304" pitchFamily="18" charset="0"/>
                <a:cs typeface="Times New Roman" panose="02020603050405020304" pitchFamily="18" charset="0"/>
              </a:rPr>
              <a:t>Kalathur</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343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Additional </a:t>
            </a:r>
            <a:r>
              <a:rPr lang="en-US" dirty="0" smtClean="0">
                <a:latin typeface="Times New Roman" panose="02020603050405020304" pitchFamily="18" charset="0"/>
                <a:cs typeface="Times New Roman" panose="02020603050405020304" pitchFamily="18" charset="0"/>
              </a:rPr>
              <a:t>Downstream Analysis</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84309" y="1089869"/>
            <a:ext cx="10707691" cy="5598797"/>
          </a:xfrm>
        </p:spPr>
        <p:txBody>
          <a:bodyPr>
            <a:normAutofit/>
          </a:bodyPr>
          <a:lstStyle/>
          <a:p>
            <a:r>
              <a:rPr lang="en-US" dirty="0" smtClean="0">
                <a:latin typeface="Times New Roman" panose="02020603050405020304" pitchFamily="18" charset="0"/>
                <a:cs typeface="Times New Roman" panose="02020603050405020304" pitchFamily="18" charset="0"/>
              </a:rPr>
              <a:t>Using </a:t>
            </a:r>
            <a:r>
              <a:rPr lang="en-US" dirty="0" err="1" smtClean="0">
                <a:latin typeface="Times New Roman" panose="02020603050405020304" pitchFamily="18" charset="0"/>
                <a:cs typeface="Times New Roman" panose="02020603050405020304" pitchFamily="18" charset="0"/>
              </a:rPr>
              <a:t>Plotly</a:t>
            </a:r>
            <a:r>
              <a:rPr lang="en-US" dirty="0" smtClean="0">
                <a:latin typeface="Times New Roman" panose="02020603050405020304" pitchFamily="18" charset="0"/>
                <a:cs typeface="Times New Roman" panose="02020603050405020304" pitchFamily="18" charset="0"/>
              </a:rPr>
              <a:t> and Python API</a:t>
            </a:r>
          </a:p>
          <a:p>
            <a:r>
              <a:rPr lang="en-US" dirty="0" smtClean="0">
                <a:latin typeface="Times New Roman" panose="02020603050405020304" pitchFamily="18" charset="0"/>
                <a:cs typeface="Times New Roman" panose="02020603050405020304" pitchFamily="18" charset="0"/>
              </a:rPr>
              <a:t>Boxplots for weekly performance</a:t>
            </a:r>
          </a:p>
          <a:p>
            <a:r>
              <a:rPr lang="en-US" dirty="0" smtClean="0">
                <a:latin typeface="Times New Roman" panose="02020603050405020304" pitchFamily="18" charset="0"/>
                <a:cs typeface="Times New Roman" panose="02020603050405020304" pitchFamily="18" charset="0"/>
              </a:rPr>
              <a:t>Using rate statistics to assess players</a:t>
            </a:r>
          </a:p>
          <a:p>
            <a:r>
              <a:rPr lang="en-US" dirty="0" smtClean="0">
                <a:latin typeface="Times New Roman" panose="02020603050405020304" pitchFamily="18" charset="0"/>
                <a:cs typeface="Times New Roman" panose="02020603050405020304" pitchFamily="18" charset="0"/>
              </a:rPr>
              <a:t>Analyzing the performances of 4 players across the season</a:t>
            </a:r>
          </a:p>
          <a:p>
            <a:r>
              <a:rPr lang="en-US" dirty="0" smtClean="0">
                <a:latin typeface="Times New Roman" panose="02020603050405020304" pitchFamily="18" charset="0"/>
                <a:cs typeface="Times New Roman" panose="02020603050405020304" pitchFamily="18" charset="0"/>
              </a:rPr>
              <a:t>Analyzing the ‘consistency’ of players by examining the spread of their points</a:t>
            </a:r>
          </a:p>
          <a:p>
            <a:r>
              <a:rPr lang="en-US" dirty="0" smtClean="0">
                <a:latin typeface="Times New Roman" panose="02020603050405020304" pitchFamily="18" charset="0"/>
                <a:cs typeface="Times New Roman" panose="02020603050405020304" pitchFamily="18" charset="0"/>
              </a:rPr>
              <a:t>Analyzing the source of a player’s points</a:t>
            </a:r>
          </a:p>
        </p:txBody>
      </p:sp>
    </p:spTree>
    <p:extLst>
      <p:ext uri="{BB962C8B-B14F-4D97-AF65-F5344CB8AC3E}">
        <p14:creationId xmlns:p14="http://schemas.microsoft.com/office/powerpoint/2010/main" val="1422076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00"/>
            <a:ext cx="10018713" cy="1752599"/>
          </a:xfrm>
        </p:spPr>
        <p:txBody>
          <a:bodyPr/>
          <a:lstStyle/>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73791"/>
            <a:ext cx="10018713" cy="4538444"/>
          </a:xfrm>
        </p:spPr>
        <p:txBody>
          <a:bodyPr/>
          <a:lstStyle/>
          <a:p>
            <a:r>
              <a:rPr lang="en-US" dirty="0" smtClean="0">
                <a:latin typeface="Times New Roman" panose="02020603050405020304" pitchFamily="18" charset="0"/>
                <a:cs typeface="Times New Roman" panose="02020603050405020304" pitchFamily="18" charset="0"/>
              </a:rPr>
              <a:t>To put together an analytical work-flow using R and Python from data collection, cleaning, and augmentation, through various analyses</a:t>
            </a:r>
          </a:p>
          <a:p>
            <a:r>
              <a:rPr lang="en-US" dirty="0" smtClean="0">
                <a:latin typeface="Times New Roman" panose="02020603050405020304" pitchFamily="18" charset="0"/>
                <a:cs typeface="Times New Roman" panose="02020603050405020304" pitchFamily="18" charset="0"/>
              </a:rPr>
              <a:t>To become more familiar manipulating data using R</a:t>
            </a:r>
          </a:p>
          <a:p>
            <a:r>
              <a:rPr lang="en-US" dirty="0" smtClean="0">
                <a:latin typeface="Times New Roman" panose="02020603050405020304" pitchFamily="18" charset="0"/>
                <a:cs typeface="Times New Roman" panose="02020603050405020304" pitchFamily="18" charset="0"/>
              </a:rPr>
              <a:t>To practice concepts learned in CS544 and apply them to real-world data</a:t>
            </a:r>
          </a:p>
          <a:p>
            <a:r>
              <a:rPr lang="en-US" dirty="0" smtClean="0">
                <a:latin typeface="Times New Roman" panose="02020603050405020304" pitchFamily="18" charset="0"/>
                <a:cs typeface="Times New Roman" panose="02020603050405020304" pitchFamily="18" charset="0"/>
              </a:rPr>
              <a:t>To gain insights into a very popular and relevant real-world game that is enjoyed by millions</a:t>
            </a:r>
          </a:p>
          <a:p>
            <a:r>
              <a:rPr lang="en-US" dirty="0" smtClean="0">
                <a:latin typeface="Times New Roman" panose="02020603050405020304" pitchFamily="18" charset="0"/>
                <a:cs typeface="Times New Roman" panose="02020603050405020304" pitchFamily="18" charset="0"/>
              </a:rPr>
              <a:t>With a widespread gain in popularity, daily fantasy football has become recognized in some states as a form of gambling, however, there is plenty of room to apply analytical techniques for individual profit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1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(American)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1082180"/>
            <a:ext cx="7981425" cy="2677020"/>
          </a:xfrm>
        </p:spPr>
        <p:txBody>
          <a:bodyPr>
            <a:normAutofit/>
          </a:bodyPr>
          <a:lstStyle/>
          <a:p>
            <a:r>
              <a:rPr lang="en-US" dirty="0" smtClean="0">
                <a:latin typeface="Times New Roman" panose="02020603050405020304" pitchFamily="18" charset="0"/>
                <a:cs typeface="Times New Roman" panose="02020603050405020304" pitchFamily="18" charset="0"/>
              </a:rPr>
              <a:t>American football is roughly based on rugby and is a game played by two teams, where each team fields a roster of players.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any given time</a:t>
            </a:r>
            <a:r>
              <a:rPr lang="en-US" dirty="0">
                <a:latin typeface="Times New Roman" panose="02020603050405020304" pitchFamily="18" charset="0"/>
                <a:cs typeface="Times New Roman" panose="02020603050405020304" pitchFamily="18" charset="0"/>
              </a:rPr>
              <a:t>, each team will have 11 players on the </a:t>
            </a:r>
            <a:r>
              <a:rPr lang="en-US" dirty="0" smtClean="0">
                <a:latin typeface="Times New Roman" panose="02020603050405020304" pitchFamily="18" charset="0"/>
                <a:cs typeface="Times New Roman" panose="02020603050405020304" pitchFamily="18" charset="0"/>
              </a:rPr>
              <a:t>field; one team will be on offense and the other team on defense.  </a:t>
            </a:r>
          </a:p>
        </p:txBody>
      </p:sp>
      <p:pic>
        <p:nvPicPr>
          <p:cNvPr id="1028" name="Picture 4" descr="Image result for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6" y="1082180"/>
            <a:ext cx="2103968" cy="21039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484308" y="3571380"/>
            <a:ext cx="7981425" cy="28548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Teams either run or pass the ball down the field in an attempt to get the ball into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If a player has possession of the ball in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they score a touchdown (TD) which is worth 6 points.</a:t>
            </a:r>
          </a:p>
          <a:p>
            <a:r>
              <a:rPr lang="en-US" dirty="0" smtClean="0">
                <a:latin typeface="Times New Roman" panose="02020603050405020304" pitchFamily="18" charset="0"/>
                <a:cs typeface="Times New Roman" panose="02020603050405020304" pitchFamily="18" charset="0"/>
              </a:rPr>
              <a:t>Each player typically has a specific role and plays a specific position.</a:t>
            </a:r>
          </a:p>
        </p:txBody>
      </p:sp>
      <p:pic>
        <p:nvPicPr>
          <p:cNvPr id="1032" name="Picture 8" descr="Image result for football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1676" y="3838080"/>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6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Fantasy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219201"/>
            <a:ext cx="7634292" cy="2836332"/>
          </a:xfrm>
        </p:spPr>
        <p:txBody>
          <a:bodyPr>
            <a:noAutofit/>
          </a:bodyPr>
          <a:lstStyle/>
          <a:p>
            <a:r>
              <a:rPr lang="en-US" sz="1800" dirty="0" smtClean="0">
                <a:latin typeface="Times New Roman" panose="02020603050405020304" pitchFamily="18" charset="0"/>
                <a:cs typeface="Times New Roman" panose="02020603050405020304" pitchFamily="18" charset="0"/>
              </a:rPr>
              <a:t>Fantasy football is virtual game played on a weekly basis, whose outcomes depend on the events of real football games (also played on a weekly basis).</a:t>
            </a:r>
          </a:p>
          <a:p>
            <a:r>
              <a:rPr lang="en-US" sz="1800" dirty="0" smtClean="0">
                <a:latin typeface="Times New Roman" panose="02020603050405020304" pitchFamily="18" charset="0"/>
                <a:cs typeface="Times New Roman" panose="02020603050405020304" pitchFamily="18" charset="0"/>
              </a:rPr>
              <a:t>Fantasy leagues (collection of fantasy players) host a draft, where fantasy players draft real football players onto their roster. Players who are not drafted remain in a free agent pool and can be picked up later. However, there are usual a fixed number of spots on each roster and each ‘starting lineup’ must have a certain number of players of each position.</a:t>
            </a:r>
          </a:p>
          <a:p>
            <a:r>
              <a:rPr lang="en-US" sz="1800" dirty="0" smtClean="0">
                <a:latin typeface="Times New Roman" panose="02020603050405020304" pitchFamily="18" charset="0"/>
                <a:cs typeface="Times New Roman" panose="02020603050405020304" pitchFamily="18" charset="0"/>
              </a:rPr>
              <a:t>Players earn points for yards, receptions, and touchdowns, each week, two fantasy players will face off and the team with more points wins that week. </a:t>
            </a:r>
          </a:p>
        </p:txBody>
      </p:sp>
      <p:pic>
        <p:nvPicPr>
          <p:cNvPr id="2050" name="Picture 2" descr="Image result for fantasy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574" y="1082180"/>
            <a:ext cx="2497667" cy="249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ntasy football team requir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574" y="3664514"/>
            <a:ext cx="2765426" cy="2118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426574" y="3903134"/>
            <a:ext cx="2765426" cy="11599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0200" y="4135967"/>
            <a:ext cx="6096000" cy="2585323"/>
          </a:xfrm>
          <a:prstGeom prst="rect">
            <a:avLst/>
          </a:prstGeom>
        </p:spPr>
        <p:txBody>
          <a:bodyPr>
            <a:spAutoFit/>
          </a:bodyPr>
          <a:lstStyle/>
          <a:p>
            <a:r>
              <a:rPr lang="en-US" b="1" dirty="0" smtClean="0">
                <a:solidFill>
                  <a:srgbClr val="222222"/>
                </a:solidFill>
                <a:latin typeface="Times New Roman" panose="02020603050405020304" pitchFamily="18" charset="0"/>
                <a:cs typeface="Times New Roman" panose="02020603050405020304" pitchFamily="18" charset="0"/>
              </a:rPr>
              <a:t>Scoring Schema:</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Yards: 1 point per 25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Touchdowns: </a:t>
            </a:r>
            <a:r>
              <a:rPr lang="en-US" dirty="0" smtClean="0">
                <a:solidFill>
                  <a:srgbClr val="222222"/>
                </a:solidFill>
                <a:latin typeface="Times New Roman" panose="02020603050405020304" pitchFamily="18" charset="0"/>
                <a:cs typeface="Times New Roman" panose="02020603050405020304" pitchFamily="18" charset="0"/>
              </a:rPr>
              <a:t>6 </a:t>
            </a:r>
            <a:r>
              <a:rPr lang="en-US" dirty="0">
                <a:solidFill>
                  <a:srgbClr val="222222"/>
                </a:solidFill>
                <a:latin typeface="Times New Roman" panose="02020603050405020304" pitchFamily="18" charset="0"/>
                <a:cs typeface="Times New Roman" panose="02020603050405020304" pitchFamily="18" charset="0"/>
              </a:rPr>
              <a:t>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Interceptions: -2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Touchdowns: 6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Receptions</a:t>
            </a:r>
            <a:r>
              <a:rPr lang="en-US" dirty="0">
                <a:solidFill>
                  <a:srgbClr val="222222"/>
                </a:solidFill>
                <a:latin typeface="Times New Roman" panose="02020603050405020304" pitchFamily="18" charset="0"/>
                <a:cs typeface="Times New Roman" panose="02020603050405020304" pitchFamily="18" charset="0"/>
              </a:rPr>
              <a:t>: 1 points (only if using PPR scoring)</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Touchdowns: 6 points.</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53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Example Matchup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4696884"/>
            <a:ext cx="10018713" cy="2161116"/>
          </a:xfrm>
        </p:spPr>
        <p:txBody>
          <a:bodyPr anchor="ctr">
            <a:normAutofit/>
          </a:bodyPr>
          <a:lstStyle/>
          <a:p>
            <a:r>
              <a:rPr lang="en-US" dirty="0" smtClean="0">
                <a:latin typeface="Times New Roman" panose="02020603050405020304" pitchFamily="18" charset="0"/>
                <a:cs typeface="Times New Roman" panose="02020603050405020304" pitchFamily="18" charset="0"/>
              </a:rPr>
              <a:t>In the scenario above, all the players on the left have already played but one player on the right has yet to play. Only when all players have finished (Monday night) are the final scores assessed and a winner declared</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84310" y="1382184"/>
            <a:ext cx="9610725" cy="3314700"/>
          </a:xfrm>
          <a:prstGeom prst="rect">
            <a:avLst/>
          </a:prstGeom>
        </p:spPr>
      </p:pic>
    </p:spTree>
    <p:extLst>
      <p:ext uri="{BB962C8B-B14F-4D97-AF65-F5344CB8AC3E}">
        <p14:creationId xmlns:p14="http://schemas.microsoft.com/office/powerpoint/2010/main" val="75755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Sources</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484308" y="1219200"/>
            <a:ext cx="10707691" cy="3640667"/>
          </a:xfrm>
        </p:spPr>
        <p:txBody>
          <a:bodyPr>
            <a:noAutofit/>
          </a:bodyPr>
          <a:lstStyle/>
          <a:p>
            <a:r>
              <a:rPr lang="en-US" dirty="0" smtClean="0">
                <a:latin typeface="Times New Roman" panose="02020603050405020304" pitchFamily="18" charset="0"/>
                <a:cs typeface="Times New Roman" panose="02020603050405020304" pitchFamily="18" charset="0"/>
              </a:rPr>
              <a:t>The internet is a rich source of fantasy football data, but most of the data is provided in the form of HTML tables mixed in with some </a:t>
            </a:r>
            <a:r>
              <a:rPr lang="en-US" dirty="0" err="1" smtClean="0">
                <a:latin typeface="Times New Roman" panose="02020603050405020304" pitchFamily="18" charset="0"/>
                <a:cs typeface="Times New Roman" panose="02020603050405020304" pitchFamily="18" charset="0"/>
              </a:rPr>
              <a:t>javascript</a:t>
            </a:r>
            <a:r>
              <a:rPr lang="en-US" dirty="0" smtClean="0">
                <a:latin typeface="Times New Roman" panose="02020603050405020304" pitchFamily="18" charset="0"/>
                <a:cs typeface="Times New Roman" panose="02020603050405020304" pitchFamily="18" charset="0"/>
              </a:rPr>
              <a:t> to provide users with a nice interface to view player stats and filter based on position, week, year,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following websites were scraped and all data used in this project originated from these sources:</a:t>
            </a:r>
          </a:p>
          <a:p>
            <a:r>
              <a:rPr lang="en-US" sz="1800" dirty="0" smtClean="0">
                <a:latin typeface="Times New Roman" panose="02020603050405020304" pitchFamily="18" charset="0"/>
                <a:cs typeface="Times New Roman" panose="02020603050405020304" pitchFamily="18" charset="0"/>
              </a:rPr>
              <a:t>Scraped for </a:t>
            </a:r>
            <a:r>
              <a:rPr lang="en-US" sz="1800" dirty="0">
                <a:latin typeface="Times New Roman" panose="02020603050405020304" pitchFamily="18" charset="0"/>
                <a:cs typeface="Times New Roman" panose="02020603050405020304" pitchFamily="18" charset="0"/>
              </a:rPr>
              <a:t>player positions: </a:t>
            </a:r>
            <a:r>
              <a:rPr lang="en-US" sz="1800" dirty="0">
                <a:latin typeface="Times New Roman" panose="02020603050405020304" pitchFamily="18" charset="0"/>
                <a:cs typeface="Times New Roman" panose="02020603050405020304" pitchFamily="18" charset="0"/>
                <a:hlinkClick r:id="rId2"/>
              </a:rPr>
              <a:t>https://</a:t>
            </a:r>
            <a:r>
              <a:rPr lang="en-US" sz="1800" dirty="0" smtClean="0">
                <a:latin typeface="Times New Roman" panose="02020603050405020304" pitchFamily="18" charset="0"/>
                <a:cs typeface="Times New Roman" panose="02020603050405020304" pitchFamily="18" charset="0"/>
                <a:hlinkClick r:id="rId2"/>
              </a:rPr>
              <a:t>www.pro-football-reference.com/years/2016/fantasy.htm</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Scraped for weekly </a:t>
            </a:r>
            <a:r>
              <a:rPr lang="en-US" sz="1800" dirty="0">
                <a:latin typeface="Times New Roman" panose="02020603050405020304" pitchFamily="18" charset="0"/>
                <a:cs typeface="Times New Roman" panose="02020603050405020304" pitchFamily="18" charset="0"/>
              </a:rPr>
              <a:t>scoring data: </a:t>
            </a:r>
            <a:r>
              <a:rPr lang="en-US" sz="1800" dirty="0">
                <a:latin typeface="Times New Roman" panose="02020603050405020304" pitchFamily="18" charset="0"/>
                <a:cs typeface="Times New Roman" panose="02020603050405020304" pitchFamily="18" charset="0"/>
                <a:hlinkClick r:id="rId3"/>
              </a:rPr>
              <a:t>http://</a:t>
            </a:r>
            <a:r>
              <a:rPr lang="en-US" sz="1800" dirty="0" smtClean="0">
                <a:latin typeface="Times New Roman" panose="02020603050405020304" pitchFamily="18" charset="0"/>
                <a:cs typeface="Times New Roman" panose="02020603050405020304" pitchFamily="18" charset="0"/>
                <a:hlinkClick r:id="rId3"/>
              </a:rPr>
              <a:t>www.footballdb.com/fantasy-football/index.html</a:t>
            </a:r>
            <a:endParaRPr lang="en-US" sz="1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8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Scraping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89869"/>
            <a:ext cx="10707691" cy="559879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Used Python’s Requests module to retrieve html pages containing the tables, then used the </a:t>
            </a:r>
            <a:r>
              <a:rPr lang="en-US" dirty="0" err="1" smtClean="0">
                <a:latin typeface="Times New Roman" panose="02020603050405020304" pitchFamily="18" charset="0"/>
                <a:cs typeface="Times New Roman" panose="02020603050405020304" pitchFamily="18" charset="0"/>
              </a:rPr>
              <a:t>BeautifulSoup</a:t>
            </a:r>
            <a:r>
              <a:rPr lang="en-US" dirty="0" smtClean="0">
                <a:latin typeface="Times New Roman" panose="02020603050405020304" pitchFamily="18" charset="0"/>
                <a:cs typeface="Times New Roman" panose="02020603050405020304" pitchFamily="18" charset="0"/>
              </a:rPr>
              <a:t> module to parse the tables into Data Frames. </a:t>
            </a:r>
          </a:p>
          <a:p>
            <a:r>
              <a:rPr lang="en-US" dirty="0" smtClean="0">
                <a:latin typeface="Times New Roman" panose="02020603050405020304" pitchFamily="18" charset="0"/>
                <a:cs typeface="Times New Roman" panose="02020603050405020304" pitchFamily="18" charset="0"/>
              </a:rPr>
              <a:t>The data had to be cleaned and formatted, columns were added to provide additional information used in downstream analysis.</a:t>
            </a:r>
          </a:p>
          <a:p>
            <a:r>
              <a:rPr lang="en-US" dirty="0" smtClean="0">
                <a:latin typeface="Times New Roman" panose="02020603050405020304" pitchFamily="18" charset="0"/>
                <a:cs typeface="Times New Roman" panose="02020603050405020304" pitchFamily="18" charset="0"/>
              </a:rPr>
              <a:t>Using query strings, I looped over all 16 weeks of the 2016 NFL season and produced 16 data frames corresponding to fantasy outputs of the top 100 players each week.</a:t>
            </a:r>
          </a:p>
          <a:p>
            <a:r>
              <a:rPr lang="en-US" dirty="0" smtClean="0">
                <a:latin typeface="Times New Roman" panose="02020603050405020304" pitchFamily="18" charset="0"/>
                <a:cs typeface="Times New Roman" panose="02020603050405020304" pitchFamily="18" charset="0"/>
              </a:rPr>
              <a:t>The 16 data frames were augmented with an additional column indicating the week, these data frames were then stacked vertically to produce a large data frame containing fantasy results for all 16 weeks.</a:t>
            </a:r>
          </a:p>
          <a:p>
            <a:r>
              <a:rPr lang="en-US" dirty="0" smtClean="0">
                <a:latin typeface="Times New Roman" panose="02020603050405020304" pitchFamily="18" charset="0"/>
                <a:cs typeface="Times New Roman" panose="02020603050405020304" pitchFamily="18" charset="0"/>
              </a:rPr>
              <a:t>This data frame lacked player position information, so a separate table containing just player names and positions was made. This table was then left-joined with the existing data frame using the player name as key. The resulting data frame was tested for missing entries and any missing entries were filled 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89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Snapshot of Our Final Data Frame</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782039"/>
              </p:ext>
            </p:extLst>
          </p:nvPr>
        </p:nvGraphicFramePr>
        <p:xfrm>
          <a:off x="0" y="1272480"/>
          <a:ext cx="12198547" cy="5509322"/>
        </p:xfrm>
        <a:graphic>
          <a:graphicData uri="http://schemas.openxmlformats.org/drawingml/2006/table">
            <a:tbl>
              <a:tblPr/>
              <a:tblGrid>
                <a:gridCol w="677332"/>
                <a:gridCol w="371062"/>
                <a:gridCol w="650652"/>
                <a:gridCol w="593502"/>
                <a:gridCol w="470453"/>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tblGrid>
              <a:tr h="520715">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Player</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Team</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Opponent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Location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Pts*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Cmp</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FL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Misc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Week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Position</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Andrew Luck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Drew Brees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AJ Green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NYJ</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822887">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DeAngelo Williams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Jameis Winston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TB</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Brandin Cooks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Spencer Ware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Willie Snead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Antonio Brown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bl>
          </a:graphicData>
        </a:graphic>
      </p:graphicFrame>
    </p:spTree>
    <p:extLst>
      <p:ext uri="{BB962C8B-B14F-4D97-AF65-F5344CB8AC3E}">
        <p14:creationId xmlns:p14="http://schemas.microsoft.com/office/powerpoint/2010/main" val="1665244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Required Downstream Analysis</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84309" y="1089869"/>
            <a:ext cx="10707691" cy="5598797"/>
          </a:xfrm>
        </p:spPr>
        <p:txBody>
          <a:bodyPr>
            <a:normAutofit/>
          </a:bodyPr>
          <a:lstStyle/>
          <a:p>
            <a:r>
              <a:rPr lang="en-US" dirty="0" smtClean="0">
                <a:latin typeface="Times New Roman" panose="02020603050405020304" pitchFamily="18" charset="0"/>
                <a:cs typeface="Times New Roman" panose="02020603050405020304" pitchFamily="18" charset="0"/>
              </a:rPr>
              <a:t>Examine two categorical variables and visualize</a:t>
            </a:r>
          </a:p>
          <a:p>
            <a:r>
              <a:rPr lang="en-US" dirty="0" smtClean="0">
                <a:latin typeface="Times New Roman" panose="02020603050405020304" pitchFamily="18" charset="0"/>
                <a:cs typeface="Times New Roman" panose="02020603050405020304" pitchFamily="18" charset="0"/>
              </a:rPr>
              <a:t>Examine and summarize one continuous variable and visualize</a:t>
            </a:r>
          </a:p>
          <a:p>
            <a:r>
              <a:rPr lang="en-US" dirty="0" smtClean="0">
                <a:latin typeface="Times New Roman" panose="02020603050405020304" pitchFamily="18" charset="0"/>
                <a:cs typeface="Times New Roman" panose="02020603050405020304" pitchFamily="18" charset="0"/>
              </a:rPr>
              <a:t>Examine the continuous variable as stratified by a categorical variable</a:t>
            </a:r>
          </a:p>
          <a:p>
            <a:r>
              <a:rPr lang="en-US" dirty="0" smtClean="0">
                <a:latin typeface="Times New Roman" panose="02020603050405020304" pitchFamily="18" charset="0"/>
                <a:cs typeface="Times New Roman" panose="02020603050405020304" pitchFamily="18" charset="0"/>
              </a:rPr>
              <a:t>Simple random sampling and illustration of Central Limit Theorem</a:t>
            </a:r>
          </a:p>
          <a:p>
            <a:r>
              <a:rPr lang="en-US" dirty="0" smtClean="0">
                <a:latin typeface="Times New Roman" panose="02020603050405020304" pitchFamily="18" charset="0"/>
                <a:cs typeface="Times New Roman" panose="02020603050405020304" pitchFamily="18" charset="0"/>
              </a:rPr>
              <a:t>Stratified sampling to produce realistic fantasy roster</a:t>
            </a:r>
          </a:p>
          <a:p>
            <a:r>
              <a:rPr lang="en-US" dirty="0" smtClean="0">
                <a:latin typeface="Times New Roman" panose="02020603050405020304" pitchFamily="18" charset="0"/>
                <a:cs typeface="Times New Roman" panose="02020603050405020304" pitchFamily="18" charset="0"/>
              </a:rPr>
              <a:t>Bootstrapping for mean estimation and confidence interval</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228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1422</TotalTime>
  <Words>1106</Words>
  <Application>Microsoft Office PowerPoint</Application>
  <PresentationFormat>Widescreen</PresentationFormat>
  <Paragraphs>285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Fantasy Football Analytics Using R and Python</vt:lpstr>
      <vt:lpstr>Motivation</vt:lpstr>
      <vt:lpstr>What is (American) Football?</vt:lpstr>
      <vt:lpstr>What is Fantasy Football?</vt:lpstr>
      <vt:lpstr>Example Matchup</vt:lpstr>
      <vt:lpstr>Data Sources</vt:lpstr>
      <vt:lpstr>Data Scraping</vt:lpstr>
      <vt:lpstr>Snapshot of Our Final Data Frame</vt:lpstr>
      <vt:lpstr>Required Downstream Analysis</vt:lpstr>
      <vt:lpstr>Additional Downstream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Mike Zhong</cp:lastModifiedBy>
  <cp:revision>72</cp:revision>
  <dcterms:created xsi:type="dcterms:W3CDTF">2014-09-12T02:11:33Z</dcterms:created>
  <dcterms:modified xsi:type="dcterms:W3CDTF">2017-12-11T18:13:37Z</dcterms:modified>
</cp:coreProperties>
</file>