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FB905-BD77-40ED-B826-ED643CBF060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87212-CAC3-4ADF-9CA9-742560208F66}">
      <dgm:prSet/>
      <dgm:spPr/>
      <dgm:t>
        <a:bodyPr/>
        <a:lstStyle/>
        <a:p>
          <a:r>
            <a:rPr lang="en-US"/>
            <a:t>Identify stock “gainers” and “losers” for a given day</a:t>
          </a:r>
        </a:p>
      </dgm:t>
    </dgm:pt>
    <dgm:pt modelId="{D2F10A71-69E1-48C5-8CC3-1F7634092E69}" type="parTrans" cxnId="{1B7F1063-4E89-429B-B6E6-F37D04AB1351}">
      <dgm:prSet/>
      <dgm:spPr/>
      <dgm:t>
        <a:bodyPr/>
        <a:lstStyle/>
        <a:p>
          <a:endParaRPr lang="en-US"/>
        </a:p>
      </dgm:t>
    </dgm:pt>
    <dgm:pt modelId="{E902A8C8-B6EF-473D-A294-350A0369EE4F}" type="sibTrans" cxnId="{1B7F1063-4E89-429B-B6E6-F37D04AB1351}">
      <dgm:prSet/>
      <dgm:spPr/>
      <dgm:t>
        <a:bodyPr/>
        <a:lstStyle/>
        <a:p>
          <a:endParaRPr lang="en-US"/>
        </a:p>
      </dgm:t>
    </dgm:pt>
    <dgm:pt modelId="{990D367E-3094-4996-8079-D30E459D005F}">
      <dgm:prSet/>
      <dgm:spPr/>
      <dgm:t>
        <a:bodyPr/>
        <a:lstStyle/>
        <a:p>
          <a:r>
            <a:rPr lang="en-US"/>
            <a:t>Define a gain/loss or “diff” as the (price(close) – price(open)) / price(open)</a:t>
          </a:r>
        </a:p>
      </dgm:t>
    </dgm:pt>
    <dgm:pt modelId="{63157CB8-C737-4BF0-BDBA-62FC57A6D363}" type="parTrans" cxnId="{857F781B-3605-4893-BFFB-247BDC1B5434}">
      <dgm:prSet/>
      <dgm:spPr/>
      <dgm:t>
        <a:bodyPr/>
        <a:lstStyle/>
        <a:p>
          <a:endParaRPr lang="en-US"/>
        </a:p>
      </dgm:t>
    </dgm:pt>
    <dgm:pt modelId="{AEC0B0DB-4407-41AA-B64C-0D64FC23B2D1}" type="sibTrans" cxnId="{857F781B-3605-4893-BFFB-247BDC1B5434}">
      <dgm:prSet/>
      <dgm:spPr/>
      <dgm:t>
        <a:bodyPr/>
        <a:lstStyle/>
        <a:p>
          <a:endParaRPr lang="en-US"/>
        </a:p>
      </dgm:t>
    </dgm:pt>
    <dgm:pt modelId="{3CD2DB73-D548-489D-BD2A-B8B719E1ABDE}">
      <dgm:prSet/>
      <dgm:spPr/>
      <dgm:t>
        <a:bodyPr/>
        <a:lstStyle/>
        <a:p>
          <a:r>
            <a:rPr lang="en-US"/>
            <a:t>caveat: companies with very low stock prices can appear to have massive gains/losses</a:t>
          </a:r>
        </a:p>
      </dgm:t>
    </dgm:pt>
    <dgm:pt modelId="{58751BF8-0C4B-451D-AF38-B8BF04B7FB96}" type="parTrans" cxnId="{7C47C57B-E873-491D-970F-AD177DC93939}">
      <dgm:prSet/>
      <dgm:spPr/>
      <dgm:t>
        <a:bodyPr/>
        <a:lstStyle/>
        <a:p>
          <a:endParaRPr lang="en-US"/>
        </a:p>
      </dgm:t>
    </dgm:pt>
    <dgm:pt modelId="{FF8F3D8F-3D40-48DA-A134-0395294EA0D1}" type="sibTrans" cxnId="{7C47C57B-E873-491D-970F-AD177DC93939}">
      <dgm:prSet/>
      <dgm:spPr/>
      <dgm:t>
        <a:bodyPr/>
        <a:lstStyle/>
        <a:p>
          <a:endParaRPr lang="en-US"/>
        </a:p>
      </dgm:t>
    </dgm:pt>
    <dgm:pt modelId="{D2DC9CAF-A1CC-4987-B37F-EAD34AE790B6}">
      <dgm:prSet/>
      <dgm:spPr/>
      <dgm:t>
        <a:bodyPr/>
        <a:lstStyle/>
        <a:p>
          <a:r>
            <a:rPr lang="en-US"/>
            <a:t>Once identified, use the twitter API to search for these companies in tweets</a:t>
          </a:r>
        </a:p>
      </dgm:t>
    </dgm:pt>
    <dgm:pt modelId="{273EE294-312A-41C4-B1FA-2B770162E8E3}" type="parTrans" cxnId="{244F00DE-A815-4195-837D-8EE03A2D7462}">
      <dgm:prSet/>
      <dgm:spPr/>
      <dgm:t>
        <a:bodyPr/>
        <a:lstStyle/>
        <a:p>
          <a:endParaRPr lang="en-US"/>
        </a:p>
      </dgm:t>
    </dgm:pt>
    <dgm:pt modelId="{AB7EFBD9-9A46-459D-AD7C-B74263EED6E6}" type="sibTrans" cxnId="{244F00DE-A815-4195-837D-8EE03A2D7462}">
      <dgm:prSet/>
      <dgm:spPr/>
      <dgm:t>
        <a:bodyPr/>
        <a:lstStyle/>
        <a:p>
          <a:endParaRPr lang="en-US"/>
        </a:p>
      </dgm:t>
    </dgm:pt>
    <dgm:pt modelId="{C755DFB3-C1D2-4AFC-AD13-EFBD93EC374C}">
      <dgm:prSet/>
      <dgm:spPr/>
      <dgm:t>
        <a:bodyPr/>
        <a:lstStyle/>
        <a:p>
          <a:r>
            <a:rPr lang="en-US"/>
            <a:t>The window of tweets queried must be relevant to the day the stock market was queried</a:t>
          </a:r>
        </a:p>
      </dgm:t>
    </dgm:pt>
    <dgm:pt modelId="{5C415F5B-82FD-4017-8443-C48ADD7D5C36}" type="parTrans" cxnId="{5166DA0C-CECC-4AC5-B9E6-37B6BE980630}">
      <dgm:prSet/>
      <dgm:spPr/>
      <dgm:t>
        <a:bodyPr/>
        <a:lstStyle/>
        <a:p>
          <a:endParaRPr lang="en-US"/>
        </a:p>
      </dgm:t>
    </dgm:pt>
    <dgm:pt modelId="{532D3BD7-4BEF-435B-9DF3-6DC7E1C00C4D}" type="sibTrans" cxnId="{5166DA0C-CECC-4AC5-B9E6-37B6BE980630}">
      <dgm:prSet/>
      <dgm:spPr/>
      <dgm:t>
        <a:bodyPr/>
        <a:lstStyle/>
        <a:p>
          <a:endParaRPr lang="en-US"/>
        </a:p>
      </dgm:t>
    </dgm:pt>
    <dgm:pt modelId="{C84C68A3-5D72-4884-961E-76BC47267010}">
      <dgm:prSet/>
      <dgm:spPr/>
      <dgm:t>
        <a:bodyPr/>
        <a:lstStyle/>
        <a:p>
          <a:r>
            <a:rPr lang="en-US"/>
            <a:t>Gather tweets into a corpus, pre-process the text, identify commonly used words in each set to define a vocabulary and generate a document-term matrix</a:t>
          </a:r>
        </a:p>
      </dgm:t>
    </dgm:pt>
    <dgm:pt modelId="{D3CAB8BE-F1ED-454B-9FC2-7AC5B5390F2A}" type="parTrans" cxnId="{B197AF44-4EA2-414B-83B0-E6BFDEEA6B20}">
      <dgm:prSet/>
      <dgm:spPr/>
      <dgm:t>
        <a:bodyPr/>
        <a:lstStyle/>
        <a:p>
          <a:endParaRPr lang="en-US"/>
        </a:p>
      </dgm:t>
    </dgm:pt>
    <dgm:pt modelId="{EF505368-0DCF-49AF-99F6-6DD593BE0990}" type="sibTrans" cxnId="{B197AF44-4EA2-414B-83B0-E6BFDEEA6B20}">
      <dgm:prSet/>
      <dgm:spPr/>
      <dgm:t>
        <a:bodyPr/>
        <a:lstStyle/>
        <a:p>
          <a:endParaRPr lang="en-US"/>
        </a:p>
      </dgm:t>
    </dgm:pt>
    <dgm:pt modelId="{E8B4495F-F011-41BE-84D6-2C2E1B3558F9}">
      <dgm:prSet/>
      <dgm:spPr/>
      <dgm:t>
        <a:bodyPr/>
        <a:lstStyle/>
        <a:p>
          <a:r>
            <a:rPr lang="en-US"/>
            <a:t>Develop custom toolkit for performing the operations described above</a:t>
          </a:r>
        </a:p>
      </dgm:t>
    </dgm:pt>
    <dgm:pt modelId="{8957F03A-8452-4313-A8D2-F7295569543B}" type="parTrans" cxnId="{0F6E8139-D02A-4EFB-A3F9-BF6BFC1EF8EC}">
      <dgm:prSet/>
      <dgm:spPr/>
      <dgm:t>
        <a:bodyPr/>
        <a:lstStyle/>
        <a:p>
          <a:endParaRPr lang="en-US"/>
        </a:p>
      </dgm:t>
    </dgm:pt>
    <dgm:pt modelId="{5C52C3B7-C56F-4CBC-8350-AE68D9896D79}" type="sibTrans" cxnId="{0F6E8139-D02A-4EFB-A3F9-BF6BFC1EF8EC}">
      <dgm:prSet/>
      <dgm:spPr/>
      <dgm:t>
        <a:bodyPr/>
        <a:lstStyle/>
        <a:p>
          <a:endParaRPr lang="en-US"/>
        </a:p>
      </dgm:t>
    </dgm:pt>
    <dgm:pt modelId="{9DBC5F7D-84ED-45E8-810C-46D5787C56A7}" type="pres">
      <dgm:prSet presAssocID="{ED2FB905-BD77-40ED-B826-ED643CBF0606}" presName="Name0" presStyleCnt="0">
        <dgm:presLayoutVars>
          <dgm:dir/>
          <dgm:animLvl val="lvl"/>
          <dgm:resizeHandles val="exact"/>
        </dgm:presLayoutVars>
      </dgm:prSet>
      <dgm:spPr/>
    </dgm:pt>
    <dgm:pt modelId="{A270655B-CA77-4BDD-A387-B1613BFA7AB4}" type="pres">
      <dgm:prSet presAssocID="{6F587212-CAC3-4ADF-9CA9-742560208F66}" presName="linNode" presStyleCnt="0"/>
      <dgm:spPr/>
    </dgm:pt>
    <dgm:pt modelId="{12870755-E441-426F-BB97-B7151A44A410}" type="pres">
      <dgm:prSet presAssocID="{6F587212-CAC3-4ADF-9CA9-742560208F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0F16CA-A8EC-4A71-A26A-E00F55334AE9}" type="pres">
      <dgm:prSet presAssocID="{6F587212-CAC3-4ADF-9CA9-742560208F66}" presName="descendantText" presStyleLbl="alignAccFollowNode1" presStyleIdx="0" presStyleCnt="2">
        <dgm:presLayoutVars>
          <dgm:bulletEnabled val="1"/>
        </dgm:presLayoutVars>
      </dgm:prSet>
      <dgm:spPr/>
    </dgm:pt>
    <dgm:pt modelId="{252B2DF9-866E-4480-A05D-3FF829CBF2CA}" type="pres">
      <dgm:prSet presAssocID="{E902A8C8-B6EF-473D-A294-350A0369EE4F}" presName="sp" presStyleCnt="0"/>
      <dgm:spPr/>
    </dgm:pt>
    <dgm:pt modelId="{9D02457C-0C15-4EAE-9293-6D8ADC90FFE7}" type="pres">
      <dgm:prSet presAssocID="{D2DC9CAF-A1CC-4987-B37F-EAD34AE790B6}" presName="linNode" presStyleCnt="0"/>
      <dgm:spPr/>
    </dgm:pt>
    <dgm:pt modelId="{14B4538F-6989-4AAD-8095-C5A4FF25500E}" type="pres">
      <dgm:prSet presAssocID="{D2DC9CAF-A1CC-4987-B37F-EAD34AE790B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FE3DA95-A482-47D3-829A-24A05AD12447}" type="pres">
      <dgm:prSet presAssocID="{D2DC9CAF-A1CC-4987-B37F-EAD34AE790B6}" presName="descendantText" presStyleLbl="alignAccFollowNode1" presStyleIdx="1" presStyleCnt="2">
        <dgm:presLayoutVars>
          <dgm:bulletEnabled val="1"/>
        </dgm:presLayoutVars>
      </dgm:prSet>
      <dgm:spPr/>
    </dgm:pt>
    <dgm:pt modelId="{7B19BE66-64F1-4C82-89F9-BCF508B217B9}" type="pres">
      <dgm:prSet presAssocID="{AB7EFBD9-9A46-459D-AD7C-B74263EED6E6}" presName="sp" presStyleCnt="0"/>
      <dgm:spPr/>
    </dgm:pt>
    <dgm:pt modelId="{F93BD573-131D-4C40-B900-E5EFD6090AE9}" type="pres">
      <dgm:prSet presAssocID="{E8B4495F-F011-41BE-84D6-2C2E1B3558F9}" presName="linNode" presStyleCnt="0"/>
      <dgm:spPr/>
    </dgm:pt>
    <dgm:pt modelId="{2B33939C-ECE5-4E14-B7F7-AE5A923D5D49}" type="pres">
      <dgm:prSet presAssocID="{E8B4495F-F011-41BE-84D6-2C2E1B3558F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3DDD603-5E17-4C54-9083-12B95BCB390B}" type="presOf" srcId="{6F587212-CAC3-4ADF-9CA9-742560208F66}" destId="{12870755-E441-426F-BB97-B7151A44A410}" srcOrd="0" destOrd="0" presId="urn:microsoft.com/office/officeart/2005/8/layout/vList5"/>
    <dgm:cxn modelId="{5166DA0C-CECC-4AC5-B9E6-37B6BE980630}" srcId="{D2DC9CAF-A1CC-4987-B37F-EAD34AE790B6}" destId="{C755DFB3-C1D2-4AFC-AD13-EFBD93EC374C}" srcOrd="0" destOrd="0" parTransId="{5C415F5B-82FD-4017-8443-C48ADD7D5C36}" sibTransId="{532D3BD7-4BEF-435B-9DF3-6DC7E1C00C4D}"/>
    <dgm:cxn modelId="{C46B3F15-1FED-4455-8DEC-0F08E3D6BF29}" type="presOf" srcId="{ED2FB905-BD77-40ED-B826-ED643CBF0606}" destId="{9DBC5F7D-84ED-45E8-810C-46D5787C56A7}" srcOrd="0" destOrd="0" presId="urn:microsoft.com/office/officeart/2005/8/layout/vList5"/>
    <dgm:cxn modelId="{857F781B-3605-4893-BFFB-247BDC1B5434}" srcId="{6F587212-CAC3-4ADF-9CA9-742560208F66}" destId="{990D367E-3094-4996-8079-D30E459D005F}" srcOrd="0" destOrd="0" parTransId="{63157CB8-C737-4BF0-BDBA-62FC57A6D363}" sibTransId="{AEC0B0DB-4407-41AA-B64C-0D64FC23B2D1}"/>
    <dgm:cxn modelId="{0F6E8139-D02A-4EFB-A3F9-BF6BFC1EF8EC}" srcId="{ED2FB905-BD77-40ED-B826-ED643CBF0606}" destId="{E8B4495F-F011-41BE-84D6-2C2E1B3558F9}" srcOrd="2" destOrd="0" parTransId="{8957F03A-8452-4313-A8D2-F7295569543B}" sibTransId="{5C52C3B7-C56F-4CBC-8350-AE68D9896D79}"/>
    <dgm:cxn modelId="{1B7F1063-4E89-429B-B6E6-F37D04AB1351}" srcId="{ED2FB905-BD77-40ED-B826-ED643CBF0606}" destId="{6F587212-CAC3-4ADF-9CA9-742560208F66}" srcOrd="0" destOrd="0" parTransId="{D2F10A71-69E1-48C5-8CC3-1F7634092E69}" sibTransId="{E902A8C8-B6EF-473D-A294-350A0369EE4F}"/>
    <dgm:cxn modelId="{B197AF44-4EA2-414B-83B0-E6BFDEEA6B20}" srcId="{D2DC9CAF-A1CC-4987-B37F-EAD34AE790B6}" destId="{C84C68A3-5D72-4884-961E-76BC47267010}" srcOrd="1" destOrd="0" parTransId="{D3CAB8BE-F1ED-454B-9FC2-7AC5B5390F2A}" sibTransId="{EF505368-0DCF-49AF-99F6-6DD593BE0990}"/>
    <dgm:cxn modelId="{9DCF7F51-0E17-4E44-AAF6-95F8C0ADD817}" type="presOf" srcId="{990D367E-3094-4996-8079-D30E459D005F}" destId="{140F16CA-A8EC-4A71-A26A-E00F55334AE9}" srcOrd="0" destOrd="0" presId="urn:microsoft.com/office/officeart/2005/8/layout/vList5"/>
    <dgm:cxn modelId="{7C47C57B-E873-491D-970F-AD177DC93939}" srcId="{6F587212-CAC3-4ADF-9CA9-742560208F66}" destId="{3CD2DB73-D548-489D-BD2A-B8B719E1ABDE}" srcOrd="1" destOrd="0" parTransId="{58751BF8-0C4B-451D-AF38-B8BF04B7FB96}" sibTransId="{FF8F3D8F-3D40-48DA-A134-0395294EA0D1}"/>
    <dgm:cxn modelId="{D4F6CA85-9A24-46AC-B68F-E9277D211A95}" type="presOf" srcId="{E8B4495F-F011-41BE-84D6-2C2E1B3558F9}" destId="{2B33939C-ECE5-4E14-B7F7-AE5A923D5D49}" srcOrd="0" destOrd="0" presId="urn:microsoft.com/office/officeart/2005/8/layout/vList5"/>
    <dgm:cxn modelId="{3A0A3BBF-C2DA-4E7A-8053-01F8F9399F1E}" type="presOf" srcId="{C84C68A3-5D72-4884-961E-76BC47267010}" destId="{EFE3DA95-A482-47D3-829A-24A05AD12447}" srcOrd="0" destOrd="1" presId="urn:microsoft.com/office/officeart/2005/8/layout/vList5"/>
    <dgm:cxn modelId="{31F619C5-F3EB-4728-8031-31F82169728D}" type="presOf" srcId="{C755DFB3-C1D2-4AFC-AD13-EFBD93EC374C}" destId="{EFE3DA95-A482-47D3-829A-24A05AD12447}" srcOrd="0" destOrd="0" presId="urn:microsoft.com/office/officeart/2005/8/layout/vList5"/>
    <dgm:cxn modelId="{244F00DE-A815-4195-837D-8EE03A2D7462}" srcId="{ED2FB905-BD77-40ED-B826-ED643CBF0606}" destId="{D2DC9CAF-A1CC-4987-B37F-EAD34AE790B6}" srcOrd="1" destOrd="0" parTransId="{273EE294-312A-41C4-B1FA-2B770162E8E3}" sibTransId="{AB7EFBD9-9A46-459D-AD7C-B74263EED6E6}"/>
    <dgm:cxn modelId="{34C187EA-6B9A-4AB8-8DA7-1651F5C6AA59}" type="presOf" srcId="{3CD2DB73-D548-489D-BD2A-B8B719E1ABDE}" destId="{140F16CA-A8EC-4A71-A26A-E00F55334AE9}" srcOrd="0" destOrd="1" presId="urn:microsoft.com/office/officeart/2005/8/layout/vList5"/>
    <dgm:cxn modelId="{D5B1C3F1-E658-4B33-A3DD-8AD1D6399F0B}" type="presOf" srcId="{D2DC9CAF-A1CC-4987-B37F-EAD34AE790B6}" destId="{14B4538F-6989-4AAD-8095-C5A4FF25500E}" srcOrd="0" destOrd="0" presId="urn:microsoft.com/office/officeart/2005/8/layout/vList5"/>
    <dgm:cxn modelId="{0ED17F2A-9265-46AB-A2B8-49C9474712D5}" type="presParOf" srcId="{9DBC5F7D-84ED-45E8-810C-46D5787C56A7}" destId="{A270655B-CA77-4BDD-A387-B1613BFA7AB4}" srcOrd="0" destOrd="0" presId="urn:microsoft.com/office/officeart/2005/8/layout/vList5"/>
    <dgm:cxn modelId="{299F7FCE-6C76-477B-AC0B-94480C48CFD1}" type="presParOf" srcId="{A270655B-CA77-4BDD-A387-B1613BFA7AB4}" destId="{12870755-E441-426F-BB97-B7151A44A410}" srcOrd="0" destOrd="0" presId="urn:microsoft.com/office/officeart/2005/8/layout/vList5"/>
    <dgm:cxn modelId="{EC6B8072-2E9A-4063-A0D3-110BA0DA3998}" type="presParOf" srcId="{A270655B-CA77-4BDD-A387-B1613BFA7AB4}" destId="{140F16CA-A8EC-4A71-A26A-E00F55334AE9}" srcOrd="1" destOrd="0" presId="urn:microsoft.com/office/officeart/2005/8/layout/vList5"/>
    <dgm:cxn modelId="{961A6106-BBC4-4726-BAE2-6EDF340CC442}" type="presParOf" srcId="{9DBC5F7D-84ED-45E8-810C-46D5787C56A7}" destId="{252B2DF9-866E-4480-A05D-3FF829CBF2CA}" srcOrd="1" destOrd="0" presId="urn:microsoft.com/office/officeart/2005/8/layout/vList5"/>
    <dgm:cxn modelId="{1CC7F2E5-F4FA-4314-AF39-83EF43D9E3AC}" type="presParOf" srcId="{9DBC5F7D-84ED-45E8-810C-46D5787C56A7}" destId="{9D02457C-0C15-4EAE-9293-6D8ADC90FFE7}" srcOrd="2" destOrd="0" presId="urn:microsoft.com/office/officeart/2005/8/layout/vList5"/>
    <dgm:cxn modelId="{25739414-EBB2-4581-969F-264DEE0E652A}" type="presParOf" srcId="{9D02457C-0C15-4EAE-9293-6D8ADC90FFE7}" destId="{14B4538F-6989-4AAD-8095-C5A4FF25500E}" srcOrd="0" destOrd="0" presId="urn:microsoft.com/office/officeart/2005/8/layout/vList5"/>
    <dgm:cxn modelId="{4F42D76F-BE36-48B7-A757-104FFCD121BC}" type="presParOf" srcId="{9D02457C-0C15-4EAE-9293-6D8ADC90FFE7}" destId="{EFE3DA95-A482-47D3-829A-24A05AD12447}" srcOrd="1" destOrd="0" presId="urn:microsoft.com/office/officeart/2005/8/layout/vList5"/>
    <dgm:cxn modelId="{1EEBFFDB-AC93-44AD-ADC1-CF4F20DE1735}" type="presParOf" srcId="{9DBC5F7D-84ED-45E8-810C-46D5787C56A7}" destId="{7B19BE66-64F1-4C82-89F9-BCF508B217B9}" srcOrd="3" destOrd="0" presId="urn:microsoft.com/office/officeart/2005/8/layout/vList5"/>
    <dgm:cxn modelId="{AC0A0096-B0AE-47B9-B31C-0BCD19CF22FB}" type="presParOf" srcId="{9DBC5F7D-84ED-45E8-810C-46D5787C56A7}" destId="{F93BD573-131D-4C40-B900-E5EFD6090AE9}" srcOrd="4" destOrd="0" presId="urn:microsoft.com/office/officeart/2005/8/layout/vList5"/>
    <dgm:cxn modelId="{518E4DE8-3BBC-4192-827A-D6FFBEBBFB40}" type="presParOf" srcId="{F93BD573-131D-4C40-B900-E5EFD6090AE9}" destId="{2B33939C-ECE5-4E14-B7F7-AE5A923D5D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9A8D2-3F8A-40A4-B2F0-39D6AE13109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6D08C9-B335-4005-BB2B-1524BFEE3551}">
      <dgm:prSet/>
      <dgm:spPr/>
      <dgm:t>
        <a:bodyPr/>
        <a:lstStyle/>
        <a:p>
          <a:r>
            <a:rPr lang="en-US"/>
            <a:t>3 classes and their associated methods were developed to accomplish this task</a:t>
          </a:r>
        </a:p>
      </dgm:t>
    </dgm:pt>
    <dgm:pt modelId="{B0D3E3EA-C9A2-422F-BCA1-75F3C5970824}" type="parTrans" cxnId="{9A16A92E-CAFF-4768-8C77-A7D6CEADDE90}">
      <dgm:prSet/>
      <dgm:spPr/>
      <dgm:t>
        <a:bodyPr/>
        <a:lstStyle/>
        <a:p>
          <a:endParaRPr lang="en-US"/>
        </a:p>
      </dgm:t>
    </dgm:pt>
    <dgm:pt modelId="{57B93A41-E520-4A51-8D82-36168E76376A}" type="sibTrans" cxnId="{9A16A92E-CAFF-4768-8C77-A7D6CEADDE90}">
      <dgm:prSet/>
      <dgm:spPr/>
      <dgm:t>
        <a:bodyPr/>
        <a:lstStyle/>
        <a:p>
          <a:endParaRPr lang="en-US"/>
        </a:p>
      </dgm:t>
    </dgm:pt>
    <dgm:pt modelId="{B1840585-82E6-405B-97A3-6094C813D1DA}">
      <dgm:prSet/>
      <dgm:spPr/>
      <dgm:t>
        <a:bodyPr/>
        <a:lstStyle/>
        <a:p>
          <a:r>
            <a:rPr lang="en-US"/>
            <a:t>These 3 classes utilize several python libraries for processing natural language, querying twitter, querying stock market data, and general data manipulation</a:t>
          </a:r>
        </a:p>
      </dgm:t>
    </dgm:pt>
    <dgm:pt modelId="{26A87E7A-CE42-4930-9441-94255B694870}" type="parTrans" cxnId="{686D4757-8E48-472B-B63E-6916C7384B19}">
      <dgm:prSet/>
      <dgm:spPr/>
      <dgm:t>
        <a:bodyPr/>
        <a:lstStyle/>
        <a:p>
          <a:endParaRPr lang="en-US"/>
        </a:p>
      </dgm:t>
    </dgm:pt>
    <dgm:pt modelId="{4927E3E2-A808-4ACF-926F-D6699BF5E297}" type="sibTrans" cxnId="{686D4757-8E48-472B-B63E-6916C7384B19}">
      <dgm:prSet/>
      <dgm:spPr/>
      <dgm:t>
        <a:bodyPr/>
        <a:lstStyle/>
        <a:p>
          <a:endParaRPr lang="en-US"/>
        </a:p>
      </dgm:t>
    </dgm:pt>
    <dgm:pt modelId="{32850A94-F85E-4B15-A17B-1CF5E083F4CE}" type="pres">
      <dgm:prSet presAssocID="{DE19A8D2-3F8A-40A4-B2F0-39D6AE131093}" presName="outerComposite" presStyleCnt="0">
        <dgm:presLayoutVars>
          <dgm:chMax val="5"/>
          <dgm:dir/>
          <dgm:resizeHandles val="exact"/>
        </dgm:presLayoutVars>
      </dgm:prSet>
      <dgm:spPr/>
    </dgm:pt>
    <dgm:pt modelId="{FBEBD341-B096-4304-9DBC-6BCF202C3A06}" type="pres">
      <dgm:prSet presAssocID="{DE19A8D2-3F8A-40A4-B2F0-39D6AE131093}" presName="dummyMaxCanvas" presStyleCnt="0">
        <dgm:presLayoutVars/>
      </dgm:prSet>
      <dgm:spPr/>
    </dgm:pt>
    <dgm:pt modelId="{EF237AB5-2858-4839-A52A-D30EAA6C8FCB}" type="pres">
      <dgm:prSet presAssocID="{DE19A8D2-3F8A-40A4-B2F0-39D6AE131093}" presName="TwoNodes_1" presStyleLbl="node1" presStyleIdx="0" presStyleCnt="2">
        <dgm:presLayoutVars>
          <dgm:bulletEnabled val="1"/>
        </dgm:presLayoutVars>
      </dgm:prSet>
      <dgm:spPr/>
    </dgm:pt>
    <dgm:pt modelId="{BBB522E5-6A02-45DA-A662-8A1755F576E6}" type="pres">
      <dgm:prSet presAssocID="{DE19A8D2-3F8A-40A4-B2F0-39D6AE131093}" presName="TwoNodes_2" presStyleLbl="node1" presStyleIdx="1" presStyleCnt="2">
        <dgm:presLayoutVars>
          <dgm:bulletEnabled val="1"/>
        </dgm:presLayoutVars>
      </dgm:prSet>
      <dgm:spPr/>
    </dgm:pt>
    <dgm:pt modelId="{AA2C3700-268B-487A-8A90-47B42C41B1F8}" type="pres">
      <dgm:prSet presAssocID="{DE19A8D2-3F8A-40A4-B2F0-39D6AE131093}" presName="TwoConn_1-2" presStyleLbl="fgAccFollowNode1" presStyleIdx="0" presStyleCnt="1">
        <dgm:presLayoutVars>
          <dgm:bulletEnabled val="1"/>
        </dgm:presLayoutVars>
      </dgm:prSet>
      <dgm:spPr/>
    </dgm:pt>
    <dgm:pt modelId="{AE433C02-47E3-4E0D-8283-313378D582D2}" type="pres">
      <dgm:prSet presAssocID="{DE19A8D2-3F8A-40A4-B2F0-39D6AE131093}" presName="TwoNodes_1_text" presStyleLbl="node1" presStyleIdx="1" presStyleCnt="2">
        <dgm:presLayoutVars>
          <dgm:bulletEnabled val="1"/>
        </dgm:presLayoutVars>
      </dgm:prSet>
      <dgm:spPr/>
    </dgm:pt>
    <dgm:pt modelId="{D15EA5DC-0235-4C98-86B5-C259EF71E68D}" type="pres">
      <dgm:prSet presAssocID="{DE19A8D2-3F8A-40A4-B2F0-39D6AE13109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A16A92E-CAFF-4768-8C77-A7D6CEADDE90}" srcId="{DE19A8D2-3F8A-40A4-B2F0-39D6AE131093}" destId="{896D08C9-B335-4005-BB2B-1524BFEE3551}" srcOrd="0" destOrd="0" parTransId="{B0D3E3EA-C9A2-422F-BCA1-75F3C5970824}" sibTransId="{57B93A41-E520-4A51-8D82-36168E76376A}"/>
    <dgm:cxn modelId="{D22EF732-F9BA-4A7D-BFD2-0864EC62C980}" type="presOf" srcId="{896D08C9-B335-4005-BB2B-1524BFEE3551}" destId="{EF237AB5-2858-4839-A52A-D30EAA6C8FCB}" srcOrd="0" destOrd="0" presId="urn:microsoft.com/office/officeart/2005/8/layout/vProcess5"/>
    <dgm:cxn modelId="{A59C7334-DF04-441F-B684-4746B9B4004B}" type="presOf" srcId="{B1840585-82E6-405B-97A3-6094C813D1DA}" destId="{D15EA5DC-0235-4C98-86B5-C259EF71E68D}" srcOrd="1" destOrd="0" presId="urn:microsoft.com/office/officeart/2005/8/layout/vProcess5"/>
    <dgm:cxn modelId="{A68CF73A-018C-48E8-BCB1-CEADD7AFC67C}" type="presOf" srcId="{57B93A41-E520-4A51-8D82-36168E76376A}" destId="{AA2C3700-268B-487A-8A90-47B42C41B1F8}" srcOrd="0" destOrd="0" presId="urn:microsoft.com/office/officeart/2005/8/layout/vProcess5"/>
    <dgm:cxn modelId="{686D4757-8E48-472B-B63E-6916C7384B19}" srcId="{DE19A8D2-3F8A-40A4-B2F0-39D6AE131093}" destId="{B1840585-82E6-405B-97A3-6094C813D1DA}" srcOrd="1" destOrd="0" parTransId="{26A87E7A-CE42-4930-9441-94255B694870}" sibTransId="{4927E3E2-A808-4ACF-926F-D6699BF5E297}"/>
    <dgm:cxn modelId="{5FB0CEA2-24DC-4141-8269-7CA46A283D99}" type="presOf" srcId="{B1840585-82E6-405B-97A3-6094C813D1DA}" destId="{BBB522E5-6A02-45DA-A662-8A1755F576E6}" srcOrd="0" destOrd="0" presId="urn:microsoft.com/office/officeart/2005/8/layout/vProcess5"/>
    <dgm:cxn modelId="{D4F7F8AB-233F-4A6C-B6D7-D3A399220D04}" type="presOf" srcId="{DE19A8D2-3F8A-40A4-B2F0-39D6AE131093}" destId="{32850A94-F85E-4B15-A17B-1CF5E083F4CE}" srcOrd="0" destOrd="0" presId="urn:microsoft.com/office/officeart/2005/8/layout/vProcess5"/>
    <dgm:cxn modelId="{686939BD-A1A6-4863-983C-3A5ED1A9EF41}" type="presOf" srcId="{896D08C9-B335-4005-BB2B-1524BFEE3551}" destId="{AE433C02-47E3-4E0D-8283-313378D582D2}" srcOrd="1" destOrd="0" presId="urn:microsoft.com/office/officeart/2005/8/layout/vProcess5"/>
    <dgm:cxn modelId="{0BED9906-9712-4B02-9C24-E89E499AD05B}" type="presParOf" srcId="{32850A94-F85E-4B15-A17B-1CF5E083F4CE}" destId="{FBEBD341-B096-4304-9DBC-6BCF202C3A06}" srcOrd="0" destOrd="0" presId="urn:microsoft.com/office/officeart/2005/8/layout/vProcess5"/>
    <dgm:cxn modelId="{0A38A318-7754-4030-8ECA-F416438B68DD}" type="presParOf" srcId="{32850A94-F85E-4B15-A17B-1CF5E083F4CE}" destId="{EF237AB5-2858-4839-A52A-D30EAA6C8FCB}" srcOrd="1" destOrd="0" presId="urn:microsoft.com/office/officeart/2005/8/layout/vProcess5"/>
    <dgm:cxn modelId="{3D57376A-285A-4755-9578-E7165C1C0854}" type="presParOf" srcId="{32850A94-F85E-4B15-A17B-1CF5E083F4CE}" destId="{BBB522E5-6A02-45DA-A662-8A1755F576E6}" srcOrd="2" destOrd="0" presId="urn:microsoft.com/office/officeart/2005/8/layout/vProcess5"/>
    <dgm:cxn modelId="{D781274C-3B05-4C1E-9F2F-C3FECEE01652}" type="presParOf" srcId="{32850A94-F85E-4B15-A17B-1CF5E083F4CE}" destId="{AA2C3700-268B-487A-8A90-47B42C41B1F8}" srcOrd="3" destOrd="0" presId="urn:microsoft.com/office/officeart/2005/8/layout/vProcess5"/>
    <dgm:cxn modelId="{EAAFA76E-1EA7-4188-927E-28FC3697A0A5}" type="presParOf" srcId="{32850A94-F85E-4B15-A17B-1CF5E083F4CE}" destId="{AE433C02-47E3-4E0D-8283-313378D582D2}" srcOrd="4" destOrd="0" presId="urn:microsoft.com/office/officeart/2005/8/layout/vProcess5"/>
    <dgm:cxn modelId="{97133206-48F4-4690-A48D-2AEF097C3AD9}" type="presParOf" srcId="{32850A94-F85E-4B15-A17B-1CF5E083F4CE}" destId="{D15EA5DC-0235-4C98-86B5-C259EF71E68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F16CA-A8EC-4A71-A26A-E00F55334AE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Define a gain/loss or “diff” as the (price(close) – price(open)) / price(open)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caveat: companies with very low stock prices can appear to have massive gains/losses</a:t>
          </a:r>
        </a:p>
      </dsp:txBody>
      <dsp:txXfrm rot="-5400000">
        <a:off x="3566160" y="160441"/>
        <a:ext cx="6295266" cy="823949"/>
      </dsp:txXfrm>
    </dsp:sp>
    <dsp:sp modelId="{12870755-E441-426F-BB97-B7151A44A410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stock “gainers” and “losers” for a given day</a:t>
          </a:r>
        </a:p>
      </dsp:txBody>
      <dsp:txXfrm>
        <a:off x="55717" y="57446"/>
        <a:ext cx="3454726" cy="1029938"/>
      </dsp:txXfrm>
    </dsp:sp>
    <dsp:sp modelId="{EFE3DA95-A482-47D3-829A-24A05AD12447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window of tweets queried must be relevant to the day the stock market was queried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Gather tweets into a corpus, pre-process the text, identify commonly used words in each set to define a vocabulary and generate a document-term matrix</a:t>
          </a:r>
        </a:p>
      </dsp:txBody>
      <dsp:txXfrm rot="-5400000">
        <a:off x="3566160" y="1358881"/>
        <a:ext cx="6295266" cy="823949"/>
      </dsp:txXfrm>
    </dsp:sp>
    <dsp:sp modelId="{14B4538F-6989-4AAD-8095-C5A4FF25500E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Once identified, use the twitter API to search for these companies in tweets</a:t>
          </a:r>
        </a:p>
      </dsp:txBody>
      <dsp:txXfrm>
        <a:off x="55717" y="1255886"/>
        <a:ext cx="3454726" cy="1029938"/>
      </dsp:txXfrm>
    </dsp:sp>
    <dsp:sp modelId="{2B33939C-ECE5-4E14-B7F7-AE5A923D5D49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custom toolkit for performing the operations described above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37AB5-2858-4839-A52A-D30EAA6C8FCB}">
      <dsp:nvSpPr>
        <dsp:cNvPr id="0" name=""/>
        <dsp:cNvSpPr/>
      </dsp:nvSpPr>
      <dsp:spPr>
        <a:xfrm>
          <a:off x="0" y="0"/>
          <a:ext cx="8420100" cy="15937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 classes and their associated methods were developed to accomplish this task</a:t>
          </a:r>
        </a:p>
      </dsp:txBody>
      <dsp:txXfrm>
        <a:off x="46680" y="46680"/>
        <a:ext cx="6772813" cy="1500410"/>
      </dsp:txXfrm>
    </dsp:sp>
    <dsp:sp modelId="{BBB522E5-6A02-45DA-A662-8A1755F576E6}">
      <dsp:nvSpPr>
        <dsp:cNvPr id="0" name=""/>
        <dsp:cNvSpPr/>
      </dsp:nvSpPr>
      <dsp:spPr>
        <a:xfrm>
          <a:off x="1485899" y="1947941"/>
          <a:ext cx="8420100" cy="1593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These 3 classes utilize several python libraries for processing natural language, querying twitter, querying stock market data, and general data manipulation</a:t>
          </a:r>
        </a:p>
      </dsp:txBody>
      <dsp:txXfrm>
        <a:off x="1532579" y="1994621"/>
        <a:ext cx="5804889" cy="1500410"/>
      </dsp:txXfrm>
    </dsp:sp>
    <dsp:sp modelId="{AA2C3700-268B-487A-8A90-47B42C41B1F8}">
      <dsp:nvSpPr>
        <dsp:cNvPr id="0" name=""/>
        <dsp:cNvSpPr/>
      </dsp:nvSpPr>
      <dsp:spPr>
        <a:xfrm>
          <a:off x="7384149" y="1252880"/>
          <a:ext cx="1035950" cy="1035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17238" y="1252880"/>
        <a:ext cx="569772" cy="77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DB69C4-E24E-4878-B6EC-2E288457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en-US" sz="6600"/>
              <a:t>CS688 Term Project option 3</a:t>
            </a:r>
            <a:br>
              <a:rPr lang="en-US" sz="6600"/>
            </a:br>
            <a:r>
              <a:rPr lang="en-US" sz="6600"/>
              <a:t>Twitter stocker</a:t>
            </a:r>
            <a:br>
              <a:rPr lang="en-US" sz="6600"/>
            </a:b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34AE9-8537-43F2-9511-34D37002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Author:Mike</a:t>
            </a:r>
            <a:r>
              <a:rPr lang="en-US" dirty="0"/>
              <a:t> Zhong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01MAY2019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1537-6991-46CC-8B40-DD981EF1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2A69-23B2-4D6F-93D6-A0BAFF59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9724"/>
            <a:ext cx="9905999" cy="5089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Gainers: (bold indicates 100 relevant tweets were able to be collected)</a:t>
            </a:r>
          </a:p>
          <a:p>
            <a:pPr lvl="1"/>
            <a:r>
              <a:rPr lang="en-US" dirty="0"/>
              <a:t>‘AMRWW’ : 1.0</a:t>
            </a:r>
          </a:p>
          <a:p>
            <a:pPr lvl="1"/>
            <a:r>
              <a:rPr lang="en-US" b="1" dirty="0"/>
              <a:t>‘NOVN’: 0.37</a:t>
            </a:r>
          </a:p>
          <a:p>
            <a:pPr lvl="1"/>
            <a:r>
              <a:rPr lang="en-US" dirty="0"/>
              <a:t>‘OXBR’: 0.26</a:t>
            </a:r>
          </a:p>
          <a:p>
            <a:pPr lvl="1"/>
            <a:r>
              <a:rPr lang="en-US" dirty="0"/>
              <a:t>‘LMFAW’: 0.25</a:t>
            </a:r>
          </a:p>
          <a:p>
            <a:pPr lvl="1"/>
            <a:r>
              <a:rPr lang="en-US" dirty="0"/>
              <a:t>‘OXBRW’: 0.25</a:t>
            </a:r>
          </a:p>
          <a:p>
            <a:pPr lvl="1"/>
            <a:r>
              <a:rPr lang="en-US" b="1" dirty="0"/>
              <a:t>‘PRPO’: 0.21</a:t>
            </a:r>
          </a:p>
          <a:p>
            <a:pPr lvl="1"/>
            <a:r>
              <a:rPr lang="en-US" dirty="0"/>
              <a:t>‘LFACW’: 0.21</a:t>
            </a:r>
          </a:p>
          <a:p>
            <a:pPr lvl="1"/>
            <a:r>
              <a:rPr lang="en-US" b="1" dirty="0"/>
              <a:t>‘GNMX’: 0.20</a:t>
            </a:r>
          </a:p>
          <a:p>
            <a:r>
              <a:rPr lang="en-US" dirty="0"/>
              <a:t>Losers: (bold indicates 100 relevant tweets were able to be collected)</a:t>
            </a:r>
          </a:p>
          <a:p>
            <a:pPr lvl="1"/>
            <a:r>
              <a:rPr lang="en-US" b="1" dirty="0"/>
              <a:t>‘IDEX’: -0.17</a:t>
            </a:r>
          </a:p>
          <a:p>
            <a:pPr lvl="1"/>
            <a:r>
              <a:rPr lang="en-US" b="1" dirty="0"/>
              <a:t>‘AUDC’: -0.17</a:t>
            </a:r>
          </a:p>
          <a:p>
            <a:pPr lvl="1"/>
            <a:r>
              <a:rPr lang="en-US" b="1" dirty="0"/>
              <a:t>‘CETX’: -0.18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C44-1AA4-4FFF-9EAF-67B8524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2AD9-9588-4C37-939D-F82BFB11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5770"/>
            <a:ext cx="9905999" cy="3541714"/>
          </a:xfrm>
        </p:spPr>
        <p:txBody>
          <a:bodyPr/>
          <a:lstStyle/>
          <a:p>
            <a:r>
              <a:rPr lang="en-US" dirty="0"/>
              <a:t>Following pre-processing, the most common words in each corpus:</a:t>
            </a:r>
          </a:p>
          <a:p>
            <a:pPr lvl="1"/>
            <a:r>
              <a:rPr lang="en-US" dirty="0"/>
              <a:t>gainers: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losers: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E9926-238E-48AF-9280-DFF3AFFD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94" y="1970415"/>
            <a:ext cx="1352550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ACCD1-5D20-49C9-9F28-98B077BF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94" y="4069129"/>
            <a:ext cx="1504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C44-1AA4-4FFF-9EAF-67B8524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2AD9-9588-4C37-939D-F82BFB11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5770"/>
            <a:ext cx="9905999" cy="3541714"/>
          </a:xfrm>
        </p:spPr>
        <p:txBody>
          <a:bodyPr/>
          <a:lstStyle/>
          <a:p>
            <a:r>
              <a:rPr lang="en-US" dirty="0"/>
              <a:t>word clouds</a:t>
            </a:r>
          </a:p>
          <a:p>
            <a:pPr lvl="1"/>
            <a:r>
              <a:rPr lang="en-US" dirty="0"/>
              <a:t>gainers: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losers: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0B27D-584C-4B27-BC83-6490D7E8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65" y="1937281"/>
            <a:ext cx="41433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5B503-369D-4CA4-8E2D-6BE67201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65" y="4497423"/>
            <a:ext cx="4152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0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C44-1AA4-4FFF-9EAF-67B8524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2AD9-9588-4C37-939D-F82BFB11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5770"/>
            <a:ext cx="9905999" cy="3541714"/>
          </a:xfrm>
        </p:spPr>
        <p:txBody>
          <a:bodyPr/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gainers: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losers: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FE6B3-3496-4E5E-A8B0-1E917559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20" y="1933331"/>
            <a:ext cx="6505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5C3B9-BB4A-48A5-9E3C-0EA5DA1F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30D12-E5E9-4662-9C4E-8AC66BB84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7769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2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91010-6D38-481D-9C7B-62CB1CE4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design and implementation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D44215-D490-43EA-BD49-9D43AA650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8230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44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537B5-E167-483C-AAB0-5D7C48F3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twitter_utils api 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PART 1) import dependencies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B7A87-201A-40C3-B3A0-0B5FF548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61726"/>
            <a:ext cx="6112382" cy="29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2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1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647DF-7245-4CAB-90C0-F3F451E8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twitter_utils api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PART 2) corpushandler()</a:t>
            </a:r>
          </a:p>
        </p:txBody>
      </p:sp>
      <p:sp useBgFill="1">
        <p:nvSpPr>
          <p:cNvPr id="14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C654B-D5A1-4AAE-A6EC-4E0B7395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8" y="1136606"/>
            <a:ext cx="544916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02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32B4E-CE25-4ECF-AC6C-84A84642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twitter_utils api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PART 3) STOCKHANDLER()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24935-DE42-4194-B54A-D72C38A8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668847"/>
            <a:ext cx="6112382" cy="1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4DA47-5E0C-4745-A29E-7178C24B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twitter_utils api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PART 4) PREPROCESSOR()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BEDA0-F2C0-4854-9C5F-4E7DA5E6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74" y="1186777"/>
            <a:ext cx="3178638" cy="44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9AE1-9EA1-4570-8D2E-0F0286FF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/>
              <a:t>Suggested workflow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EC136-509D-4B83-97C4-81209DD1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34699"/>
            <a:ext cx="8116573" cy="52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874D-D91D-4A7A-A1F8-47D8AED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rUNNING</a:t>
            </a:r>
            <a:r>
              <a:rPr lang="en-US" dirty="0"/>
              <a:t> THE CODE VIA JUPYTER NOTEBOOK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FAF3-06B0-4CDC-88A1-F27BECB0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serves as both the driver and final report for the project</a:t>
            </a:r>
          </a:p>
          <a:p>
            <a:r>
              <a:rPr lang="en-US" dirty="0"/>
              <a:t>The notebook can be run but will yield different results since the date of the stock lookup and twitter searches are not pinned</a:t>
            </a:r>
          </a:p>
        </p:txBody>
      </p:sp>
    </p:spTree>
    <p:extLst>
      <p:ext uri="{BB962C8B-B14F-4D97-AF65-F5344CB8AC3E}">
        <p14:creationId xmlns:p14="http://schemas.microsoft.com/office/powerpoint/2010/main" val="274759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CS688 Term Project option 3 Twitter stocker </vt:lpstr>
      <vt:lpstr>objectives</vt:lpstr>
      <vt:lpstr>design and implementation</vt:lpstr>
      <vt:lpstr>twitter_utils api  PART 1) import dependencies</vt:lpstr>
      <vt:lpstr>twitter_utils api  PART 2) corpushandler()</vt:lpstr>
      <vt:lpstr>twitter_utils api  PART 3) STOCKHANDLER()</vt:lpstr>
      <vt:lpstr>twitter_utils api  PART 4) PREPROCESSOR()</vt:lpstr>
      <vt:lpstr>Suggested workflow</vt:lpstr>
      <vt:lpstr>rUNNING THE CODE VIA JUPYTER NOTEBOOK </vt:lpstr>
      <vt:lpstr>Results</vt:lpstr>
      <vt:lpstr>results (CONT’D)</vt:lpstr>
      <vt:lpstr>results (CONT’D)</vt:lpstr>
      <vt:lpstr>results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CS688 Term Project option 3 Twitter stocker </dc:title>
  <dc:creator>Mike Zhong</dc:creator>
  <cp:lastModifiedBy>Mike Zhong</cp:lastModifiedBy>
  <cp:revision>16</cp:revision>
  <dcterms:created xsi:type="dcterms:W3CDTF">2019-05-01T16:39:44Z</dcterms:created>
  <dcterms:modified xsi:type="dcterms:W3CDTF">2019-05-01T18:46:26Z</dcterms:modified>
</cp:coreProperties>
</file>