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7" r:id="rId4"/>
    <p:sldId id="257" r:id="rId5"/>
    <p:sldId id="261" r:id="rId6"/>
    <p:sldId id="262" r:id="rId7"/>
    <p:sldId id="271" r:id="rId8"/>
    <p:sldId id="263" r:id="rId9"/>
    <p:sldId id="265" r:id="rId10"/>
    <p:sldId id="273" r:id="rId11"/>
    <p:sldId id="274" r:id="rId12"/>
    <p:sldId id="275" r:id="rId13"/>
    <p:sldId id="272" r:id="rId14"/>
    <p:sldId id="259" r:id="rId15"/>
    <p:sldId id="268" r:id="rId16"/>
    <p:sldId id="270" r:id="rId17"/>
    <p:sldId id="269"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rt 1" id="{C660BAC0-89DA-4815-9DDC-91B5D3C2391C}">
          <p14:sldIdLst>
            <p14:sldId id="256"/>
            <p14:sldId id="258"/>
            <p14:sldId id="267"/>
            <p14:sldId id="257"/>
            <p14:sldId id="261"/>
            <p14:sldId id="262"/>
            <p14:sldId id="271"/>
            <p14:sldId id="263"/>
            <p14:sldId id="265"/>
            <p14:sldId id="273"/>
            <p14:sldId id="274"/>
            <p14:sldId id="275"/>
            <p14:sldId id="272"/>
            <p14:sldId id="259"/>
            <p14:sldId id="268"/>
            <p14:sldId id="270"/>
            <p14:sldId id="269"/>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EF60DB-56C3-479E-A3CB-A5B5A0147FEE}" type="datetimeFigureOut">
              <a:rPr lang="en-US" smtClean="0"/>
              <a:t>2024-11-15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6DFCDA-ACE8-41E6-BF14-4D64B4C139DB}"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5360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EF60DB-56C3-479E-A3CB-A5B5A0147FEE}" type="datetimeFigureOut">
              <a:rPr lang="en-US" smtClean="0"/>
              <a:t>2024-11-15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DFCDA-ACE8-41E6-BF14-4D64B4C139DB}" type="slidenum">
              <a:rPr lang="en-US" smtClean="0"/>
              <a:t>‹#›</a:t>
            </a:fld>
            <a:endParaRPr lang="en-US"/>
          </a:p>
        </p:txBody>
      </p:sp>
    </p:spTree>
    <p:extLst>
      <p:ext uri="{BB962C8B-B14F-4D97-AF65-F5344CB8AC3E}">
        <p14:creationId xmlns:p14="http://schemas.microsoft.com/office/powerpoint/2010/main" val="2039345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F60DB-56C3-479E-A3CB-A5B5A0147FEE}" type="datetimeFigureOut">
              <a:rPr lang="en-US" smtClean="0"/>
              <a:t>2024-11-15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FCDA-ACE8-41E6-BF14-4D64B4C139DB}"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922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F60DB-56C3-479E-A3CB-A5B5A0147FEE}" type="datetimeFigureOut">
              <a:rPr lang="en-US" smtClean="0"/>
              <a:t>2024-11-15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FCDA-ACE8-41E6-BF14-4D64B4C139DB}"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4149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F60DB-56C3-479E-A3CB-A5B5A0147FEE}" type="datetimeFigureOut">
              <a:rPr lang="en-US" smtClean="0"/>
              <a:t>2024-11-15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FCDA-ACE8-41E6-BF14-4D64B4C139DB}" type="slidenum">
              <a:rPr lang="en-US" smtClean="0"/>
              <a:t>‹#›</a:t>
            </a:fld>
            <a:endParaRPr lang="en-US"/>
          </a:p>
        </p:txBody>
      </p:sp>
    </p:spTree>
    <p:extLst>
      <p:ext uri="{BB962C8B-B14F-4D97-AF65-F5344CB8AC3E}">
        <p14:creationId xmlns:p14="http://schemas.microsoft.com/office/powerpoint/2010/main" val="2862127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F60DB-56C3-479E-A3CB-A5B5A0147FEE}" type="datetimeFigureOut">
              <a:rPr lang="en-US" smtClean="0"/>
              <a:t>2024-11-15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FCDA-ACE8-41E6-BF14-4D64B4C139DB}"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399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F60DB-56C3-479E-A3CB-A5B5A0147FEE}" type="datetimeFigureOut">
              <a:rPr lang="en-US" smtClean="0"/>
              <a:t>2024-11-15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FCDA-ACE8-41E6-BF14-4D64B4C139DB}"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8695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EF60DB-56C3-479E-A3CB-A5B5A0147FEE}" type="datetimeFigureOut">
              <a:rPr lang="en-US" smtClean="0"/>
              <a:t>2024-11-15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FCDA-ACE8-41E6-BF14-4D64B4C139D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1144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EF60DB-56C3-479E-A3CB-A5B5A0147FEE}" type="datetimeFigureOut">
              <a:rPr lang="en-US" smtClean="0"/>
              <a:t>2024-11-15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FCDA-ACE8-41E6-BF14-4D64B4C139DB}"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672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EF60DB-56C3-479E-A3CB-A5B5A0147FEE}" type="datetimeFigureOut">
              <a:rPr lang="en-US" smtClean="0"/>
              <a:t>2024-11-15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FCDA-ACE8-41E6-BF14-4D64B4C139DB}" type="slidenum">
              <a:rPr lang="en-US" smtClean="0"/>
              <a:t>‹#›</a:t>
            </a:fld>
            <a:endParaRPr lang="en-US"/>
          </a:p>
        </p:txBody>
      </p:sp>
    </p:spTree>
    <p:extLst>
      <p:ext uri="{BB962C8B-B14F-4D97-AF65-F5344CB8AC3E}">
        <p14:creationId xmlns:p14="http://schemas.microsoft.com/office/powerpoint/2010/main" val="331461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EF60DB-56C3-479E-A3CB-A5B5A0147FEE}" type="datetimeFigureOut">
              <a:rPr lang="en-US" smtClean="0"/>
              <a:t>2024-11-15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6DFCDA-ACE8-41E6-BF14-4D64B4C139DB}"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954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EF60DB-56C3-479E-A3CB-A5B5A0147FEE}" type="datetimeFigureOut">
              <a:rPr lang="en-US" smtClean="0"/>
              <a:t>2024-11-15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DFCDA-ACE8-41E6-BF14-4D64B4C139DB}" type="slidenum">
              <a:rPr lang="en-US" smtClean="0"/>
              <a:t>‹#›</a:t>
            </a:fld>
            <a:endParaRPr lang="en-US"/>
          </a:p>
        </p:txBody>
      </p:sp>
    </p:spTree>
    <p:extLst>
      <p:ext uri="{BB962C8B-B14F-4D97-AF65-F5344CB8AC3E}">
        <p14:creationId xmlns:p14="http://schemas.microsoft.com/office/powerpoint/2010/main" val="26772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EF60DB-56C3-479E-A3CB-A5B5A0147FEE}" type="datetimeFigureOut">
              <a:rPr lang="en-US" smtClean="0"/>
              <a:t>2024-11-15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6DFCDA-ACE8-41E6-BF14-4D64B4C139DB}"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22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EF60DB-56C3-479E-A3CB-A5B5A0147FEE}" type="datetimeFigureOut">
              <a:rPr lang="en-US" smtClean="0"/>
              <a:t>2024-11-15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6DFCDA-ACE8-41E6-BF14-4D64B4C139DB}"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15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EF60DB-56C3-479E-A3CB-A5B5A0147FEE}" type="datetimeFigureOut">
              <a:rPr lang="en-US" smtClean="0"/>
              <a:t>2024-11-15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6DFCDA-ACE8-41E6-BF14-4D64B4C139DB}" type="slidenum">
              <a:rPr lang="en-US" smtClean="0"/>
              <a:t>‹#›</a:t>
            </a:fld>
            <a:endParaRPr lang="en-US"/>
          </a:p>
        </p:txBody>
      </p:sp>
    </p:spTree>
    <p:extLst>
      <p:ext uri="{BB962C8B-B14F-4D97-AF65-F5344CB8AC3E}">
        <p14:creationId xmlns:p14="http://schemas.microsoft.com/office/powerpoint/2010/main" val="39358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EF60DB-56C3-479E-A3CB-A5B5A0147FEE}" type="datetimeFigureOut">
              <a:rPr lang="en-US" smtClean="0"/>
              <a:t>2024-11-15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DFCDA-ACE8-41E6-BF14-4D64B4C139DB}"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766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EF60DB-56C3-479E-A3CB-A5B5A0147FEE}" type="datetimeFigureOut">
              <a:rPr lang="en-US" smtClean="0"/>
              <a:t>2024-11-15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6DFCDA-ACE8-41E6-BF14-4D64B4C139DB}" type="slidenum">
              <a:rPr lang="en-US" smtClean="0"/>
              <a:t>‹#›</a:t>
            </a:fld>
            <a:endParaRPr lang="en-US"/>
          </a:p>
        </p:txBody>
      </p:sp>
    </p:spTree>
    <p:extLst>
      <p:ext uri="{BB962C8B-B14F-4D97-AF65-F5344CB8AC3E}">
        <p14:creationId xmlns:p14="http://schemas.microsoft.com/office/powerpoint/2010/main" val="993499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EF60DB-56C3-479E-A3CB-A5B5A0147FEE}" type="datetimeFigureOut">
              <a:rPr lang="en-US" smtClean="0"/>
              <a:t>2024-11-15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6DFCDA-ACE8-41E6-BF14-4D64B4C139DB}" type="slidenum">
              <a:rPr lang="en-US" smtClean="0"/>
              <a:t>‹#›</a:t>
            </a:fld>
            <a:endParaRPr lang="en-US"/>
          </a:p>
        </p:txBody>
      </p:sp>
    </p:spTree>
    <p:extLst>
      <p:ext uri="{BB962C8B-B14F-4D97-AF65-F5344CB8AC3E}">
        <p14:creationId xmlns:p14="http://schemas.microsoft.com/office/powerpoint/2010/main" val="11377567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B98B-F44D-AD06-6E93-48B85535BB88}"/>
              </a:ext>
            </a:extLst>
          </p:cNvPr>
          <p:cNvSpPr>
            <a:spLocks noGrp="1"/>
          </p:cNvSpPr>
          <p:nvPr>
            <p:ph type="ctrTitle"/>
          </p:nvPr>
        </p:nvSpPr>
        <p:spPr>
          <a:xfrm>
            <a:off x="1362664" y="5324249"/>
            <a:ext cx="9144000" cy="1087437"/>
          </a:xfrm>
        </p:spPr>
        <p:txBody>
          <a:bodyPr>
            <a:normAutofit/>
          </a:bodyPr>
          <a:lstStyle/>
          <a:p>
            <a:r>
              <a:rPr lang="en-US" sz="4400" i="1" dirty="0"/>
              <a:t>Nov 16</a:t>
            </a:r>
            <a:r>
              <a:rPr lang="en-US" sz="4400" i="1" baseline="30000" dirty="0"/>
              <a:t>th</a:t>
            </a:r>
            <a:r>
              <a:rPr lang="en-US" sz="4400" i="1" dirty="0"/>
              <a:t>, 2024</a:t>
            </a:r>
          </a:p>
        </p:txBody>
      </p:sp>
      <p:sp>
        <p:nvSpPr>
          <p:cNvPr id="4" name="TextBox 3">
            <a:extLst>
              <a:ext uri="{FF2B5EF4-FFF2-40B4-BE49-F238E27FC236}">
                <a16:creationId xmlns:a16="http://schemas.microsoft.com/office/drawing/2014/main" id="{6D63C806-DFBC-E343-2D2D-CD0DE4C72FA8}"/>
              </a:ext>
            </a:extLst>
          </p:cNvPr>
          <p:cNvSpPr txBox="1"/>
          <p:nvPr/>
        </p:nvSpPr>
        <p:spPr>
          <a:xfrm>
            <a:off x="3200046" y="2274838"/>
            <a:ext cx="5791907" cy="2308324"/>
          </a:xfrm>
          <a:prstGeom prst="rect">
            <a:avLst/>
          </a:prstGeom>
          <a:noFill/>
        </p:spPr>
        <p:txBody>
          <a:bodyPr wrap="none" rtlCol="0">
            <a:spAutoFit/>
          </a:bodyPr>
          <a:lstStyle/>
          <a:p>
            <a:r>
              <a:rPr lang="en-US" sz="7200" b="1" i="1" dirty="0"/>
              <a:t>Tutoring with </a:t>
            </a:r>
          </a:p>
          <a:p>
            <a:r>
              <a:rPr lang="en-US" sz="7200" b="1" i="1" dirty="0"/>
              <a:t>Mr. Rexx</a:t>
            </a:r>
          </a:p>
        </p:txBody>
      </p:sp>
    </p:spTree>
    <p:extLst>
      <p:ext uri="{BB962C8B-B14F-4D97-AF65-F5344CB8AC3E}">
        <p14:creationId xmlns:p14="http://schemas.microsoft.com/office/powerpoint/2010/main" val="174956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a:extLst>
            <a:ext uri="{FF2B5EF4-FFF2-40B4-BE49-F238E27FC236}">
              <a16:creationId xmlns:a16="http://schemas.microsoft.com/office/drawing/2014/main" id="{FE9A5C57-C9DA-1645-3411-3BCAADAB8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739D38-1068-12AB-BFE2-9534495270F5}"/>
              </a:ext>
            </a:extLst>
          </p:cNvPr>
          <p:cNvSpPr>
            <a:spLocks noGrp="1"/>
          </p:cNvSpPr>
          <p:nvPr>
            <p:ph type="title"/>
          </p:nvPr>
        </p:nvSpPr>
        <p:spPr>
          <a:xfrm>
            <a:off x="1186545" y="492275"/>
            <a:ext cx="9601196" cy="1303867"/>
          </a:xfrm>
        </p:spPr>
        <p:txBody>
          <a:bodyPr/>
          <a:lstStyle/>
          <a:p>
            <a:r>
              <a:rPr lang="zh-CN" altLang="en-US" dirty="0"/>
              <a:t>被动语态</a:t>
            </a:r>
            <a:endParaRPr lang="en-US" dirty="0"/>
          </a:p>
        </p:txBody>
      </p:sp>
      <p:sp>
        <p:nvSpPr>
          <p:cNvPr id="5" name="Content Placeholder 4">
            <a:extLst>
              <a:ext uri="{FF2B5EF4-FFF2-40B4-BE49-F238E27FC236}">
                <a16:creationId xmlns:a16="http://schemas.microsoft.com/office/drawing/2014/main" id="{0A89D743-AFC6-4C2B-6DF2-6F707D0A6C32}"/>
              </a:ext>
            </a:extLst>
          </p:cNvPr>
          <p:cNvSpPr>
            <a:spLocks noGrp="1"/>
          </p:cNvSpPr>
          <p:nvPr>
            <p:ph idx="1"/>
          </p:nvPr>
        </p:nvSpPr>
        <p:spPr>
          <a:xfrm>
            <a:off x="1404259" y="1796142"/>
            <a:ext cx="9601196" cy="3818469"/>
          </a:xfrm>
        </p:spPr>
        <p:txBody>
          <a:bodyPr>
            <a:normAutofit fontScale="85000" lnSpcReduction="10000"/>
          </a:bodyPr>
          <a:lstStyle/>
          <a:p>
            <a:pPr marL="0" marR="0">
              <a:lnSpc>
                <a:spcPct val="150000"/>
              </a:lnSpc>
              <a:spcAft>
                <a:spcPts val="800"/>
              </a:spcAft>
            </a:pP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突出动作或结果，而非执行者</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The meal was cooked.</a:t>
            </a:r>
          </a:p>
          <a:p>
            <a:pPr marL="0" marR="0">
              <a:lnSpc>
                <a:spcPct val="150000"/>
              </a:lnSpc>
              <a:spcAft>
                <a:spcPts val="800"/>
              </a:spcAft>
            </a:pP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避免明确提及责任人</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sz="2800" kern="100" dirty="0">
                <a:effectLst/>
                <a:latin typeface="Times New Roman" panose="02020603050405020304" pitchFamily="18" charset="0"/>
                <a:ea typeface="等线" panose="02010600030101010101" pitchFamily="2" charset="-122"/>
                <a:cs typeface="Times New Roman" panose="02020603050405020304" pitchFamily="18" charset="0"/>
              </a:rPr>
              <a:t>	A mistake was made.</a:t>
            </a:r>
          </a:p>
          <a:p>
            <a:pPr marL="0" marR="0">
              <a:lnSpc>
                <a:spcPct val="150000"/>
              </a:lnSpc>
              <a:spcAft>
                <a:spcPts val="800"/>
              </a:spcAft>
            </a:pPr>
            <a:r>
              <a:rPr lang="zh-CN" altLang="en-US" sz="2800" dirty="0">
                <a:effectLst/>
                <a:latin typeface="Times New Roman" panose="02020603050405020304" pitchFamily="18" charset="0"/>
                <a:ea typeface="等线" panose="02010600030101010101" pitchFamily="2" charset="-122"/>
              </a:rPr>
              <a:t>强调客观性和正式感</a:t>
            </a:r>
            <a:r>
              <a:rPr lang="en-US" altLang="zh-CN" sz="2800" dirty="0">
                <a:latin typeface="Times New Roman" panose="02020603050405020304" pitchFamily="18" charset="0"/>
                <a:ea typeface="等线" panose="02010600030101010101" pitchFamily="2" charset="-122"/>
              </a:rPr>
              <a:t>	</a:t>
            </a:r>
            <a:r>
              <a:rPr lang="en-US" altLang="zh-CN" sz="2800" kern="100" dirty="0">
                <a:latin typeface="Times New Roman" panose="02020603050405020304" pitchFamily="18" charset="0"/>
                <a:ea typeface="等线" panose="02010600030101010101" pitchFamily="2" charset="-122"/>
                <a:cs typeface="Times New Roman" panose="02020603050405020304" pitchFamily="18" charset="0"/>
              </a:rPr>
              <a:t>	The test was conducted in perfect environment.</a:t>
            </a:r>
          </a:p>
          <a:p>
            <a:pPr marL="0" marR="0">
              <a:lnSpc>
                <a:spcPct val="150000"/>
              </a:lnSpc>
              <a:spcAft>
                <a:spcPts val="800"/>
              </a:spcAft>
            </a:pPr>
            <a:r>
              <a:rPr lang="zh-CN" altLang="en-US" sz="2800" kern="100" dirty="0">
                <a:latin typeface="Times New Roman" panose="02020603050405020304" pitchFamily="18" charset="0"/>
                <a:ea typeface="等线" panose="02010600030101010101" pitchFamily="2" charset="-122"/>
                <a:cs typeface="Times New Roman" panose="02020603050405020304" pitchFamily="18" charset="0"/>
              </a:rPr>
              <a:t>处理未知或不重要的主体</a:t>
            </a:r>
            <a:r>
              <a:rPr lang="en-US" altLang="zh-CN" sz="2800" kern="100" dirty="0">
                <a:latin typeface="Times New Roman" panose="02020603050405020304" pitchFamily="18" charset="0"/>
                <a:ea typeface="等线" panose="02010600030101010101" pitchFamily="2" charset="-122"/>
                <a:cs typeface="Times New Roman" panose="02020603050405020304" pitchFamily="18" charset="0"/>
              </a:rPr>
              <a:t>		The book was published in 1995.</a:t>
            </a:r>
          </a:p>
          <a:p>
            <a:pPr marL="0" marR="0">
              <a:lnSpc>
                <a:spcPct val="150000"/>
              </a:lnSpc>
              <a:spcAft>
                <a:spcPts val="800"/>
              </a:spcAft>
            </a:pPr>
            <a:r>
              <a:rPr lang="zh-CN" altLang="en-US" sz="2800" kern="100" dirty="0">
                <a:latin typeface="Times New Roman" panose="02020603050405020304" pitchFamily="18" charset="0"/>
                <a:ea typeface="等线" panose="02010600030101010101" pitchFamily="2" charset="-122"/>
                <a:cs typeface="Times New Roman" panose="02020603050405020304" pitchFamily="18" charset="0"/>
              </a:rPr>
              <a:t>使句子结构多样化</a:t>
            </a:r>
            <a:endParaRPr lang="en-US" altLang="zh-CN" sz="2800" kern="100" dirty="0">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8146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a:extLst>
            <a:ext uri="{FF2B5EF4-FFF2-40B4-BE49-F238E27FC236}">
              <a16:creationId xmlns:a16="http://schemas.microsoft.com/office/drawing/2014/main" id="{3C5C0246-27C7-81E2-269B-FE289A04BA4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1F969D3A-31A6-495D-A5C9-E550A962763A}"/>
              </a:ext>
            </a:extLst>
          </p:cNvPr>
          <p:cNvSpPr txBox="1"/>
          <p:nvPr/>
        </p:nvSpPr>
        <p:spPr>
          <a:xfrm>
            <a:off x="2590800" y="838200"/>
            <a:ext cx="9601200" cy="5002331"/>
          </a:xfrm>
          <a:prstGeom prst="rect">
            <a:avLst/>
          </a:prstGeom>
          <a:noFill/>
        </p:spPr>
        <p:txBody>
          <a:bodyPr wrap="square" rtlCol="0">
            <a:spAutoFit/>
          </a:bodyPr>
          <a:lstStyle/>
          <a:p>
            <a:pPr>
              <a:lnSpc>
                <a:spcPct val="200000"/>
              </a:lnSpc>
            </a:pPr>
            <a:r>
              <a:rPr lang="zh-CN" altLang="en-US" dirty="0"/>
              <a:t>将句子改为被动语态：</a:t>
            </a:r>
            <a:endParaRPr lang="en-US" altLang="zh-CN" dirty="0"/>
          </a:p>
          <a:p>
            <a:pPr>
              <a:lnSpc>
                <a:spcPct val="200000"/>
              </a:lnSpc>
            </a:pPr>
            <a:r>
              <a:rPr lang="en-US" dirty="0"/>
              <a:t>The teacher explains the rules clearly.</a:t>
            </a:r>
          </a:p>
          <a:p>
            <a:pPr>
              <a:lnSpc>
                <a:spcPct val="200000"/>
              </a:lnSpc>
            </a:pPr>
            <a:r>
              <a:rPr lang="zh-CN" altLang="en-US" dirty="0"/>
              <a:t>答案：</a:t>
            </a:r>
            <a:r>
              <a:rPr lang="en-US" altLang="zh-CN" dirty="0"/>
              <a:t>_____________________________________</a:t>
            </a:r>
          </a:p>
          <a:p>
            <a:pPr>
              <a:lnSpc>
                <a:spcPct val="200000"/>
              </a:lnSpc>
            </a:pPr>
            <a:r>
              <a:rPr lang="zh-CN" altLang="en-US" dirty="0"/>
              <a:t>将句子改为主动语态：</a:t>
            </a:r>
            <a:endParaRPr lang="en-US" altLang="zh-CN" dirty="0"/>
          </a:p>
          <a:p>
            <a:pPr>
              <a:lnSpc>
                <a:spcPct val="200000"/>
              </a:lnSpc>
            </a:pPr>
            <a:r>
              <a:rPr lang="en-US" dirty="0"/>
              <a:t>The homework was finished by Tom yesterday.</a:t>
            </a:r>
          </a:p>
          <a:p>
            <a:pPr>
              <a:lnSpc>
                <a:spcPct val="200000"/>
              </a:lnSpc>
            </a:pPr>
            <a:r>
              <a:rPr lang="zh-CN" altLang="en-US" dirty="0"/>
              <a:t>答案：</a:t>
            </a:r>
            <a:r>
              <a:rPr lang="en-US" altLang="zh-CN" dirty="0"/>
              <a:t>_____________________________________</a:t>
            </a:r>
          </a:p>
          <a:p>
            <a:pPr>
              <a:lnSpc>
                <a:spcPct val="200000"/>
              </a:lnSpc>
            </a:pPr>
            <a:r>
              <a:rPr lang="zh-CN" altLang="en-US" dirty="0"/>
              <a:t>改写句子保持被动语态：</a:t>
            </a:r>
            <a:endParaRPr lang="en-US" altLang="zh-CN" dirty="0"/>
          </a:p>
          <a:p>
            <a:pPr>
              <a:lnSpc>
                <a:spcPct val="200000"/>
              </a:lnSpc>
            </a:pPr>
            <a:r>
              <a:rPr lang="en-US" dirty="0"/>
              <a:t>We are planting trees in the park.</a:t>
            </a:r>
          </a:p>
          <a:p>
            <a:pPr>
              <a:lnSpc>
                <a:spcPct val="200000"/>
              </a:lnSpc>
            </a:pPr>
            <a:r>
              <a:rPr lang="zh-CN" altLang="en-US" dirty="0"/>
              <a:t>答案：</a:t>
            </a:r>
            <a:r>
              <a:rPr lang="en-US" altLang="zh-CN" dirty="0"/>
              <a:t>_____________________________________</a:t>
            </a:r>
            <a:endParaRPr lang="en-US" dirty="0"/>
          </a:p>
        </p:txBody>
      </p:sp>
    </p:spTree>
    <p:extLst>
      <p:ext uri="{BB962C8B-B14F-4D97-AF65-F5344CB8AC3E}">
        <p14:creationId xmlns:p14="http://schemas.microsoft.com/office/powerpoint/2010/main" val="325693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a:extLst>
            <a:ext uri="{FF2B5EF4-FFF2-40B4-BE49-F238E27FC236}">
              <a16:creationId xmlns:a16="http://schemas.microsoft.com/office/drawing/2014/main" id="{DC2D5D55-5FCD-818C-DD73-BE9FD3E26D8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920D56E-6539-EF41-6A99-6AB7E6CCAF74}"/>
              </a:ext>
            </a:extLst>
          </p:cNvPr>
          <p:cNvSpPr txBox="1"/>
          <p:nvPr/>
        </p:nvSpPr>
        <p:spPr>
          <a:xfrm>
            <a:off x="1872342" y="581867"/>
            <a:ext cx="8447314" cy="2954655"/>
          </a:xfrm>
          <a:prstGeom prst="rect">
            <a:avLst/>
          </a:prstGeom>
          <a:noFill/>
        </p:spPr>
        <p:txBody>
          <a:bodyPr wrap="square" rtlCol="0">
            <a:spAutoFit/>
          </a:bodyPr>
          <a:lstStyle/>
          <a:p>
            <a:pPr>
              <a:lnSpc>
                <a:spcPct val="150000"/>
              </a:lnSpc>
            </a:pPr>
            <a:r>
              <a:rPr lang="zh-CN" altLang="en-US" sz="2800" dirty="0"/>
              <a:t>填  空</a:t>
            </a:r>
          </a:p>
          <a:p>
            <a:pPr>
              <a:lnSpc>
                <a:spcPct val="150000"/>
              </a:lnSpc>
              <a:buFont typeface="+mj-lt"/>
              <a:buAutoNum type="arabicPeriod"/>
            </a:pPr>
            <a:r>
              <a:rPr lang="en-US" sz="2800" dirty="0"/>
              <a:t> The book ________ (write) by J.K. Rowling in 1997.</a:t>
            </a:r>
          </a:p>
          <a:p>
            <a:pPr>
              <a:lnSpc>
                <a:spcPct val="150000"/>
              </a:lnSpc>
              <a:buFont typeface="+mj-lt"/>
              <a:buAutoNum type="arabicPeriod"/>
            </a:pPr>
            <a:r>
              <a:rPr lang="en-US" sz="2800" dirty="0"/>
              <a:t> A new school ________ (build) in our town last year.</a:t>
            </a:r>
          </a:p>
          <a:p>
            <a:pPr>
              <a:lnSpc>
                <a:spcPct val="150000"/>
              </a:lnSpc>
              <a:buFont typeface="+mj-lt"/>
              <a:buAutoNum type="arabicPeriod"/>
            </a:pPr>
            <a:r>
              <a:rPr lang="en-US" sz="2800" dirty="0"/>
              <a:t> This letter ________ (not send) yet.</a:t>
            </a:r>
          </a:p>
          <a:p>
            <a:endParaRPr lang="en-US" dirty="0"/>
          </a:p>
        </p:txBody>
      </p:sp>
      <p:sp>
        <p:nvSpPr>
          <p:cNvPr id="6" name="TextBox 5">
            <a:extLst>
              <a:ext uri="{FF2B5EF4-FFF2-40B4-BE49-F238E27FC236}">
                <a16:creationId xmlns:a16="http://schemas.microsoft.com/office/drawing/2014/main" id="{D37C713B-63D7-0B4D-C96F-B00013490633}"/>
              </a:ext>
            </a:extLst>
          </p:cNvPr>
          <p:cNvSpPr txBox="1"/>
          <p:nvPr/>
        </p:nvSpPr>
        <p:spPr>
          <a:xfrm>
            <a:off x="1872342" y="3536522"/>
            <a:ext cx="8033657" cy="2524537"/>
          </a:xfrm>
          <a:prstGeom prst="rect">
            <a:avLst/>
          </a:prstGeom>
          <a:noFill/>
        </p:spPr>
        <p:txBody>
          <a:bodyPr wrap="square" rtlCol="0">
            <a:spAutoFit/>
          </a:bodyPr>
          <a:lstStyle/>
          <a:p>
            <a:pPr>
              <a:lnSpc>
                <a:spcPct val="150000"/>
              </a:lnSpc>
            </a:pPr>
            <a:r>
              <a:rPr lang="zh-CN" altLang="en-US" sz="2400" dirty="0"/>
              <a:t>判断以下句子是否是正确的被动语态，并说明理由：</a:t>
            </a:r>
          </a:p>
          <a:p>
            <a:pPr>
              <a:lnSpc>
                <a:spcPct val="150000"/>
              </a:lnSpc>
              <a:buFont typeface="+mj-lt"/>
              <a:buAutoNum type="arabicPeriod"/>
            </a:pPr>
            <a:r>
              <a:rPr lang="en-US" sz="2800" dirty="0"/>
              <a:t> The car was repair yesterday.</a:t>
            </a:r>
          </a:p>
          <a:p>
            <a:pPr>
              <a:lnSpc>
                <a:spcPct val="150000"/>
              </a:lnSpc>
              <a:buFont typeface="+mj-lt"/>
              <a:buAutoNum type="arabicPeriod"/>
            </a:pPr>
            <a:r>
              <a:rPr lang="en-US" sz="2800" dirty="0"/>
              <a:t> Dinner is being prepared by my mom.</a:t>
            </a:r>
          </a:p>
          <a:p>
            <a:pPr>
              <a:lnSpc>
                <a:spcPct val="150000"/>
              </a:lnSpc>
              <a:buFont typeface="+mj-lt"/>
              <a:buAutoNum type="arabicPeriod"/>
            </a:pPr>
            <a:r>
              <a:rPr lang="en-US" sz="2800" dirty="0"/>
              <a:t> The check has been picked up.</a:t>
            </a:r>
          </a:p>
        </p:txBody>
      </p:sp>
    </p:spTree>
    <p:extLst>
      <p:ext uri="{BB962C8B-B14F-4D97-AF65-F5344CB8AC3E}">
        <p14:creationId xmlns:p14="http://schemas.microsoft.com/office/powerpoint/2010/main" val="284015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a:extLst>
            <a:ext uri="{FF2B5EF4-FFF2-40B4-BE49-F238E27FC236}">
              <a16:creationId xmlns:a16="http://schemas.microsoft.com/office/drawing/2014/main" id="{75071338-7D63-98FD-E7C9-1482825D193B}"/>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9921821-39CB-CCE8-A30E-B366D5C020BE}"/>
              </a:ext>
            </a:extLst>
          </p:cNvPr>
          <p:cNvSpPr>
            <a:spLocks noGrp="1"/>
          </p:cNvSpPr>
          <p:nvPr>
            <p:ph idx="1"/>
          </p:nvPr>
        </p:nvSpPr>
        <p:spPr>
          <a:xfrm>
            <a:off x="1961824" y="1360808"/>
            <a:ext cx="7846205" cy="4201791"/>
          </a:xfrm>
        </p:spPr>
        <p:txBody>
          <a:bodyPr>
            <a:noAutofit/>
          </a:bodyPr>
          <a:lstStyle/>
          <a:p>
            <a:r>
              <a:rPr lang="zh-CN" altLang="en-US" sz="2800" dirty="0"/>
              <a:t>被动语态</a:t>
            </a:r>
            <a:endParaRPr lang="en-US" altLang="zh-CN" sz="2800" dirty="0"/>
          </a:p>
          <a:p>
            <a:pPr lvl="1"/>
            <a:r>
              <a:rPr lang="zh-CN" altLang="en-US" sz="2400" dirty="0"/>
              <a:t>被动语态与普通系表结构的区别</a:t>
            </a:r>
            <a:endParaRPr lang="en-US" altLang="zh-CN" sz="2400" dirty="0"/>
          </a:p>
          <a:p>
            <a:pPr marL="457200" lvl="1" indent="0">
              <a:buNone/>
            </a:pPr>
            <a:r>
              <a:rPr lang="en-US" sz="2800" dirty="0"/>
              <a:t>	</a:t>
            </a:r>
            <a:r>
              <a:rPr lang="en-US" altLang="zh-CN" sz="2800" dirty="0"/>
              <a:t>The shop is closed at 6PM in the afternoon</a:t>
            </a:r>
            <a:r>
              <a:rPr lang="en-US" sz="2800" dirty="0"/>
              <a:t>.</a:t>
            </a:r>
          </a:p>
          <a:p>
            <a:pPr marL="457200" lvl="1" indent="0">
              <a:buNone/>
            </a:pPr>
            <a:r>
              <a:rPr lang="en-US" sz="2800" dirty="0"/>
              <a:t>	</a:t>
            </a:r>
            <a:r>
              <a:rPr lang="en-US" altLang="zh-CN" sz="2800" dirty="0"/>
              <a:t>The shop is closed today.</a:t>
            </a:r>
            <a:endParaRPr lang="en-US" sz="2800" dirty="0"/>
          </a:p>
          <a:p>
            <a:pPr lvl="1"/>
            <a:r>
              <a:rPr lang="zh-CN" altLang="en-US" sz="2400" dirty="0"/>
              <a:t>主动语态表示被动含义</a:t>
            </a:r>
            <a:endParaRPr lang="en-US" altLang="zh-CN" sz="2400" dirty="0"/>
          </a:p>
          <a:p>
            <a:pPr marL="914400" lvl="2" indent="0">
              <a:buNone/>
            </a:pPr>
            <a:r>
              <a:rPr lang="en-US" altLang="zh-CN" sz="2800" dirty="0"/>
              <a:t>Moon cakes taste delicious.</a:t>
            </a:r>
          </a:p>
          <a:p>
            <a:pPr marL="914400" lvl="2" indent="0">
              <a:buNone/>
            </a:pPr>
            <a:r>
              <a:rPr lang="en-US" sz="2800" dirty="0"/>
              <a:t>This book is worth reading.</a:t>
            </a:r>
          </a:p>
        </p:txBody>
      </p:sp>
    </p:spTree>
    <p:extLst>
      <p:ext uri="{BB962C8B-B14F-4D97-AF65-F5344CB8AC3E}">
        <p14:creationId xmlns:p14="http://schemas.microsoft.com/office/powerpoint/2010/main" val="154081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3F723F1-274D-BFD5-792F-84DCF75B0DDA}"/>
              </a:ext>
            </a:extLst>
          </p:cNvPr>
          <p:cNvSpPr txBox="1">
            <a:spLocks/>
          </p:cNvSpPr>
          <p:nvPr/>
        </p:nvSpPr>
        <p:spPr>
          <a:xfrm>
            <a:off x="1379886" y="1303111"/>
            <a:ext cx="9059514" cy="2125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number of boys in our class ___ twenty-nine.</a:t>
            </a:r>
            <a:endParaRPr lang="en-US" dirty="0"/>
          </a:p>
          <a:p>
            <a:pPr lvl="1"/>
            <a:r>
              <a:rPr lang="en-US" sz="2000" dirty="0"/>
              <a:t>A. are</a:t>
            </a:r>
          </a:p>
          <a:p>
            <a:pPr lvl="1"/>
            <a:r>
              <a:rPr lang="en-US" sz="2000" dirty="0"/>
              <a:t>B. am</a:t>
            </a:r>
          </a:p>
          <a:p>
            <a:pPr lvl="1"/>
            <a:r>
              <a:rPr lang="en-US" sz="2000" dirty="0"/>
              <a:t>C. be</a:t>
            </a:r>
          </a:p>
          <a:p>
            <a:pPr lvl="1"/>
            <a:r>
              <a:rPr lang="en-US" sz="2000" dirty="0"/>
              <a:t>D. is</a:t>
            </a:r>
          </a:p>
        </p:txBody>
      </p:sp>
      <p:sp>
        <p:nvSpPr>
          <p:cNvPr id="10" name="Content Placeholder 2">
            <a:extLst>
              <a:ext uri="{FF2B5EF4-FFF2-40B4-BE49-F238E27FC236}">
                <a16:creationId xmlns:a16="http://schemas.microsoft.com/office/drawing/2014/main" id="{11349D22-A781-4B6D-EABC-59F4C6FFBB74}"/>
              </a:ext>
            </a:extLst>
          </p:cNvPr>
          <p:cNvSpPr txBox="1">
            <a:spLocks/>
          </p:cNvSpPr>
          <p:nvPr/>
        </p:nvSpPr>
        <p:spPr>
          <a:xfrm>
            <a:off x="1379886" y="3329400"/>
            <a:ext cx="8526114" cy="2125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A number of ___ from our class ___ English.</a:t>
            </a:r>
            <a:endParaRPr lang="en-US" dirty="0"/>
          </a:p>
          <a:p>
            <a:pPr lvl="1"/>
            <a:r>
              <a:rPr lang="en-US" dirty="0"/>
              <a:t>girls / girl</a:t>
            </a:r>
          </a:p>
          <a:p>
            <a:pPr lvl="1"/>
            <a:r>
              <a:rPr lang="en-US" dirty="0"/>
              <a:t>likes / liked / like / liking</a:t>
            </a:r>
          </a:p>
        </p:txBody>
      </p:sp>
    </p:spTree>
    <p:extLst>
      <p:ext uri="{BB962C8B-B14F-4D97-AF65-F5344CB8AC3E}">
        <p14:creationId xmlns:p14="http://schemas.microsoft.com/office/powerpoint/2010/main" val="1460149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a:extLst>
            <a:ext uri="{FF2B5EF4-FFF2-40B4-BE49-F238E27FC236}">
              <a16:creationId xmlns:a16="http://schemas.microsoft.com/office/drawing/2014/main" id="{72459223-D907-F227-6423-9072B24EFA55}"/>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7E66E9C2-20EE-B84E-7F7C-49F959DCEF9F}"/>
              </a:ext>
            </a:extLst>
          </p:cNvPr>
          <p:cNvSpPr txBox="1">
            <a:spLocks/>
          </p:cNvSpPr>
          <p:nvPr/>
        </p:nvSpPr>
        <p:spPr>
          <a:xfrm>
            <a:off x="1902400" y="3405600"/>
            <a:ext cx="8645857" cy="2125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The ring is made ___ gold.</a:t>
            </a:r>
            <a:endParaRPr lang="en-US" dirty="0"/>
          </a:p>
          <a:p>
            <a:pPr lvl="1"/>
            <a:r>
              <a:rPr lang="en-US" sz="2000" dirty="0"/>
              <a:t>A. with</a:t>
            </a:r>
          </a:p>
          <a:p>
            <a:pPr lvl="1"/>
            <a:r>
              <a:rPr lang="en-US" sz="2000" dirty="0"/>
              <a:t>B. of</a:t>
            </a:r>
          </a:p>
          <a:p>
            <a:pPr lvl="1"/>
            <a:r>
              <a:rPr lang="en-US" sz="2000" dirty="0"/>
              <a:t>C. from</a:t>
            </a:r>
          </a:p>
          <a:p>
            <a:pPr lvl="1"/>
            <a:r>
              <a:rPr lang="en-US" sz="2000" dirty="0"/>
              <a:t>D. up</a:t>
            </a:r>
          </a:p>
        </p:txBody>
      </p:sp>
      <p:sp>
        <p:nvSpPr>
          <p:cNvPr id="2" name="Content Placeholder 2">
            <a:extLst>
              <a:ext uri="{FF2B5EF4-FFF2-40B4-BE49-F238E27FC236}">
                <a16:creationId xmlns:a16="http://schemas.microsoft.com/office/drawing/2014/main" id="{53465562-32B7-3EFF-4B6F-DF4A63A58965}"/>
              </a:ext>
            </a:extLst>
          </p:cNvPr>
          <p:cNvSpPr txBox="1">
            <a:spLocks/>
          </p:cNvSpPr>
          <p:nvPr/>
        </p:nvSpPr>
        <p:spPr>
          <a:xfrm>
            <a:off x="1902400" y="1279711"/>
            <a:ext cx="8504343" cy="1866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sports ___ take place in our school.</a:t>
            </a:r>
          </a:p>
          <a:p>
            <a:pPr lvl="1"/>
            <a:r>
              <a:rPr lang="en-US" sz="2000" dirty="0"/>
              <a:t>A. game</a:t>
            </a:r>
          </a:p>
          <a:p>
            <a:pPr lvl="1"/>
            <a:r>
              <a:rPr lang="en-US" sz="2000" dirty="0"/>
              <a:t>B. event</a:t>
            </a:r>
          </a:p>
          <a:p>
            <a:pPr lvl="1"/>
            <a:r>
              <a:rPr lang="en-US" sz="2000" dirty="0"/>
              <a:t>C. meeting</a:t>
            </a:r>
          </a:p>
          <a:p>
            <a:pPr lvl="1"/>
            <a:r>
              <a:rPr lang="en-US" sz="2000" dirty="0"/>
              <a:t>D. activity</a:t>
            </a:r>
          </a:p>
        </p:txBody>
      </p:sp>
    </p:spTree>
    <p:extLst>
      <p:ext uri="{BB962C8B-B14F-4D97-AF65-F5344CB8AC3E}">
        <p14:creationId xmlns:p14="http://schemas.microsoft.com/office/powerpoint/2010/main" val="58942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CBF79-8592-377D-74C3-CC37DBD1DA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73FD1-672E-E4C8-1AA2-F2DD13EA82AB}"/>
              </a:ext>
            </a:extLst>
          </p:cNvPr>
          <p:cNvSpPr>
            <a:spLocks noGrp="1"/>
          </p:cNvSpPr>
          <p:nvPr>
            <p:ph idx="1"/>
          </p:nvPr>
        </p:nvSpPr>
        <p:spPr>
          <a:xfrm>
            <a:off x="1970316" y="1576388"/>
            <a:ext cx="7391400" cy="2125889"/>
          </a:xfrm>
        </p:spPr>
        <p:txBody>
          <a:bodyPr>
            <a:normAutofit lnSpcReduction="10000"/>
          </a:bodyPr>
          <a:lstStyle/>
          <a:p>
            <a:pPr marL="0" indent="0">
              <a:buNone/>
            </a:pPr>
            <a:r>
              <a:rPr lang="en-US" dirty="0"/>
              <a:t>	I expect he will  ____  walk again soon.</a:t>
            </a:r>
          </a:p>
          <a:p>
            <a:pPr lvl="1"/>
            <a:r>
              <a:rPr lang="en-US" dirty="0"/>
              <a:t>A. can</a:t>
            </a:r>
          </a:p>
          <a:p>
            <a:pPr lvl="1"/>
            <a:r>
              <a:rPr lang="en-US" dirty="0"/>
              <a:t>B. do</a:t>
            </a:r>
          </a:p>
          <a:p>
            <a:pPr lvl="1"/>
            <a:r>
              <a:rPr lang="en-US" dirty="0"/>
              <a:t>C. be able to</a:t>
            </a:r>
          </a:p>
          <a:p>
            <a:pPr lvl="1"/>
            <a:r>
              <a:rPr lang="en-US" dirty="0"/>
              <a:t>D. able to</a:t>
            </a:r>
          </a:p>
        </p:txBody>
      </p:sp>
      <p:sp>
        <p:nvSpPr>
          <p:cNvPr id="4" name="Content Placeholder 2">
            <a:extLst>
              <a:ext uri="{FF2B5EF4-FFF2-40B4-BE49-F238E27FC236}">
                <a16:creationId xmlns:a16="http://schemas.microsoft.com/office/drawing/2014/main" id="{4F8AACBA-802D-A9F5-A293-54D21D1C34C3}"/>
              </a:ext>
            </a:extLst>
          </p:cNvPr>
          <p:cNvSpPr txBox="1">
            <a:spLocks/>
          </p:cNvSpPr>
          <p:nvPr/>
        </p:nvSpPr>
        <p:spPr>
          <a:xfrm>
            <a:off x="1970316" y="3702277"/>
            <a:ext cx="7696199" cy="21258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Ken: What’s up?! </a:t>
            </a:r>
          </a:p>
          <a:p>
            <a:pPr marL="457200" lvl="1" indent="0">
              <a:buNone/>
            </a:pPr>
            <a:r>
              <a:rPr lang="en-US" dirty="0"/>
              <a:t>You:  ____?</a:t>
            </a:r>
          </a:p>
          <a:p>
            <a:pPr lvl="1"/>
            <a:r>
              <a:rPr lang="en-US" sz="2000" dirty="0"/>
              <a:t>A. What’s up?</a:t>
            </a:r>
          </a:p>
          <a:p>
            <a:pPr lvl="1"/>
            <a:r>
              <a:rPr lang="en-US" sz="2000" dirty="0"/>
              <a:t>B. What?</a:t>
            </a:r>
          </a:p>
          <a:p>
            <a:pPr lvl="1"/>
            <a:r>
              <a:rPr lang="en-US" sz="2000" dirty="0"/>
              <a:t>C. Not much.</a:t>
            </a:r>
          </a:p>
          <a:p>
            <a:pPr lvl="1"/>
            <a:r>
              <a:rPr lang="en-US" sz="2000" dirty="0"/>
              <a:t>D. Why?</a:t>
            </a:r>
          </a:p>
        </p:txBody>
      </p:sp>
    </p:spTree>
    <p:extLst>
      <p:ext uri="{BB962C8B-B14F-4D97-AF65-F5344CB8AC3E}">
        <p14:creationId xmlns:p14="http://schemas.microsoft.com/office/powerpoint/2010/main" val="1022434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a:extLst>
            <a:ext uri="{FF2B5EF4-FFF2-40B4-BE49-F238E27FC236}">
              <a16:creationId xmlns:a16="http://schemas.microsoft.com/office/drawing/2014/main" id="{BB779AD4-F9B6-0110-EFC0-BB9F780E59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10A8EE-070D-F7AA-C332-2030063160C7}"/>
              </a:ext>
            </a:extLst>
          </p:cNvPr>
          <p:cNvSpPr>
            <a:spLocks noGrp="1"/>
          </p:cNvSpPr>
          <p:nvPr>
            <p:ph type="title"/>
          </p:nvPr>
        </p:nvSpPr>
        <p:spPr/>
        <p:txBody>
          <a:bodyPr>
            <a:normAutofit/>
          </a:bodyPr>
          <a:lstStyle/>
          <a:p>
            <a:r>
              <a:rPr lang="en-US" altLang="zh-CN" dirty="0"/>
              <a:t>One Thing in the Past Week</a:t>
            </a:r>
            <a:endParaRPr lang="en-US" dirty="0"/>
          </a:p>
        </p:txBody>
      </p:sp>
      <p:sp>
        <p:nvSpPr>
          <p:cNvPr id="3" name="Content Placeholder 2">
            <a:extLst>
              <a:ext uri="{FF2B5EF4-FFF2-40B4-BE49-F238E27FC236}">
                <a16:creationId xmlns:a16="http://schemas.microsoft.com/office/drawing/2014/main" id="{7E5098AE-0B99-E453-20F2-3792111083D9}"/>
              </a:ext>
            </a:extLst>
          </p:cNvPr>
          <p:cNvSpPr>
            <a:spLocks noGrp="1"/>
          </p:cNvSpPr>
          <p:nvPr>
            <p:ph idx="1"/>
          </p:nvPr>
        </p:nvSpPr>
        <p:spPr/>
        <p:txBody>
          <a:bodyPr/>
          <a:lstStyle/>
          <a:p>
            <a:pPr>
              <a:lnSpc>
                <a:spcPct val="150000"/>
              </a:lnSpc>
            </a:pPr>
            <a:r>
              <a:rPr lang="en-US" dirty="0"/>
              <a:t>What are the challenges you are facing while learning English</a:t>
            </a:r>
          </a:p>
          <a:p>
            <a:pPr>
              <a:lnSpc>
                <a:spcPct val="150000"/>
              </a:lnSpc>
            </a:pPr>
            <a:r>
              <a:rPr lang="en-US" dirty="0"/>
              <a:t>Can you tell which challenges you can overcome by yourself?</a:t>
            </a:r>
          </a:p>
          <a:p>
            <a:pPr>
              <a:lnSpc>
                <a:spcPct val="150000"/>
              </a:lnSpc>
            </a:pPr>
            <a:r>
              <a:rPr lang="en-US" dirty="0"/>
              <a:t>If yes, how would you overcome these challenges?</a:t>
            </a:r>
          </a:p>
          <a:p>
            <a:endParaRPr lang="en-US" dirty="0"/>
          </a:p>
        </p:txBody>
      </p:sp>
    </p:spTree>
    <p:extLst>
      <p:ext uri="{BB962C8B-B14F-4D97-AF65-F5344CB8AC3E}">
        <p14:creationId xmlns:p14="http://schemas.microsoft.com/office/powerpoint/2010/main" val="597956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457F-432B-B6C1-79EA-CB5255997C14}"/>
              </a:ext>
            </a:extLst>
          </p:cNvPr>
          <p:cNvSpPr>
            <a:spLocks noGrp="1"/>
          </p:cNvSpPr>
          <p:nvPr>
            <p:ph type="title"/>
          </p:nvPr>
        </p:nvSpPr>
        <p:spPr>
          <a:xfrm>
            <a:off x="1247634" y="730174"/>
            <a:ext cx="9601196" cy="1303867"/>
          </a:xfrm>
        </p:spPr>
        <p:txBody>
          <a:bodyPr/>
          <a:lstStyle/>
          <a:p>
            <a:r>
              <a:rPr lang="en-US" dirty="0"/>
              <a:t>Any Question ?</a:t>
            </a:r>
          </a:p>
        </p:txBody>
      </p:sp>
    </p:spTree>
    <p:extLst>
      <p:ext uri="{BB962C8B-B14F-4D97-AF65-F5344CB8AC3E}">
        <p14:creationId xmlns:p14="http://schemas.microsoft.com/office/powerpoint/2010/main" val="409108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5E9F-296D-B192-9BAB-F8D083761595}"/>
              </a:ext>
            </a:extLst>
          </p:cNvPr>
          <p:cNvSpPr>
            <a:spLocks noGrp="1"/>
          </p:cNvSpPr>
          <p:nvPr>
            <p:ph type="title"/>
          </p:nvPr>
        </p:nvSpPr>
        <p:spPr>
          <a:xfrm>
            <a:off x="1295402" y="938589"/>
            <a:ext cx="9601196" cy="1303867"/>
          </a:xfrm>
        </p:spPr>
        <p:txBody>
          <a:bodyPr/>
          <a:lstStyle/>
          <a:p>
            <a:r>
              <a:rPr lang="zh-CN" altLang="en-US" dirty="0"/>
              <a:t>生词表</a:t>
            </a:r>
            <a:endParaRPr lang="en-US" dirty="0"/>
          </a:p>
        </p:txBody>
      </p:sp>
      <p:sp>
        <p:nvSpPr>
          <p:cNvPr id="5" name="Content Placeholder 4">
            <a:extLst>
              <a:ext uri="{FF2B5EF4-FFF2-40B4-BE49-F238E27FC236}">
                <a16:creationId xmlns:a16="http://schemas.microsoft.com/office/drawing/2014/main" id="{C7D96F49-5EE6-D503-C8BC-A16A367D468D}"/>
              </a:ext>
            </a:extLst>
          </p:cNvPr>
          <p:cNvSpPr>
            <a:spLocks noGrp="1"/>
          </p:cNvSpPr>
          <p:nvPr>
            <p:ph idx="1"/>
          </p:nvPr>
        </p:nvSpPr>
        <p:spPr>
          <a:xfrm>
            <a:off x="1295402" y="2721428"/>
            <a:ext cx="9601196" cy="3818469"/>
          </a:xfrm>
        </p:spPr>
        <p:txBody>
          <a:bodyPr>
            <a:normAutofit/>
          </a:bodyPr>
          <a:lstStyle/>
          <a:p>
            <a:pPr marL="0" marR="0">
              <a:lnSpc>
                <a:spcPct val="150000"/>
              </a:lnSpc>
              <a:spcAft>
                <a:spcPts val="800"/>
              </a:spcAft>
            </a:pPr>
            <a:r>
              <a:rPr lang="en-US" sz="2800" kern="100" dirty="0">
                <a:effectLst/>
                <a:latin typeface="Times New Roman" panose="02020603050405020304" pitchFamily="18" charset="0"/>
                <a:ea typeface="等线" panose="02010600030101010101" pitchFamily="2" charset="-122"/>
                <a:cs typeface="Times New Roman" panose="02020603050405020304" pitchFamily="18" charset="0"/>
              </a:rPr>
              <a:t>planet </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行星</a:t>
            </a:r>
            <a:r>
              <a:rPr lang="zh-CN" sz="2800" kern="100" dirty="0">
                <a:effectLst/>
                <a:latin typeface="Aptos" panose="020B0004020202020204" pitchFamily="34" charset="0"/>
                <a:ea typeface="Times New Roman" panose="02020603050405020304" pitchFamily="18" charset="0"/>
                <a:cs typeface="Times New Roman" panose="02020603050405020304" pitchFamily="18" charset="0"/>
              </a:rPr>
              <a:t> </a:t>
            </a:r>
            <a:r>
              <a:rPr lang="en-US" sz="2800" kern="100" dirty="0">
                <a:effectLst/>
                <a:latin typeface="Times New Roman" panose="02020603050405020304" pitchFamily="18" charset="0"/>
                <a:ea typeface="等线" panose="02010600030101010101" pitchFamily="2" charset="-122"/>
                <a:cs typeface="Times New Roman" panose="02020603050405020304" pitchFamily="18" charset="0"/>
              </a:rPr>
              <a:t>	temperature </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温度</a:t>
            </a:r>
            <a:r>
              <a:rPr lang="en-US" altLang="zh-CN" sz="2800" kern="100" dirty="0">
                <a:latin typeface="Times New Roman" panose="02020603050405020304" pitchFamily="18" charset="0"/>
                <a:ea typeface="等线" panose="02010600030101010101" pitchFamily="2" charset="-122"/>
                <a:cs typeface="Times New Roman" panose="02020603050405020304" pitchFamily="18" charset="0"/>
              </a:rPr>
              <a:t>	</a:t>
            </a:r>
            <a:r>
              <a:rPr lang="en-US" sz="2800" kern="100" dirty="0">
                <a:effectLst/>
                <a:latin typeface="Times New Roman" panose="02020603050405020304" pitchFamily="18" charset="0"/>
                <a:ea typeface="等线" panose="02010600030101010101" pitchFamily="2" charset="-122"/>
                <a:cs typeface="Times New Roman" panose="02020603050405020304" pitchFamily="18" charset="0"/>
              </a:rPr>
              <a:t>plant </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植物</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sz="2800" dirty="0">
                <a:effectLst/>
                <a:latin typeface="Times New Roman" panose="02020603050405020304" pitchFamily="18" charset="0"/>
                <a:ea typeface="等线" panose="02010600030101010101" pitchFamily="2" charset="-122"/>
              </a:rPr>
              <a:t>support</a:t>
            </a:r>
            <a:r>
              <a:rPr lang="en-US"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支持</a:t>
            </a:r>
            <a:endParaRPr lang="en-US" altLang="zh-CN" sz="2800" kern="100" dirty="0">
              <a:latin typeface="Times New Roman" panose="02020603050405020304" pitchFamily="18" charset="0"/>
              <a:ea typeface="等线" panose="02010600030101010101" pitchFamily="2" charset="-122"/>
              <a:cs typeface="Times New Roman" panose="02020603050405020304" pitchFamily="18" charset="0"/>
            </a:endParaRPr>
          </a:p>
          <a:p>
            <a:pPr marL="0" marR="0">
              <a:lnSpc>
                <a:spcPct val="150000"/>
              </a:lnSpc>
              <a:spcAft>
                <a:spcPts val="800"/>
              </a:spcAft>
            </a:pPr>
            <a:r>
              <a:rPr lang="en-US" sz="2800" kern="100" dirty="0">
                <a:effectLst/>
                <a:latin typeface="Times New Roman" panose="02020603050405020304" pitchFamily="18" charset="0"/>
                <a:ea typeface="等线" panose="02010600030101010101" pitchFamily="2" charset="-122"/>
                <a:cs typeface="Times New Roman" panose="02020603050405020304" pitchFamily="18" charset="0"/>
              </a:rPr>
              <a:t>surface </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表面</a:t>
            </a:r>
            <a:r>
              <a:rPr lang="en-US"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sz="2800" dirty="0">
                <a:effectLst/>
                <a:latin typeface="Times New Roman" panose="02020603050405020304" pitchFamily="18" charset="0"/>
                <a:ea typeface="等线" panose="02010600030101010101" pitchFamily="2" charset="-122"/>
              </a:rPr>
              <a:t>cover</a:t>
            </a:r>
            <a:r>
              <a:rPr lang="en-US"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表面，覆盖</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en-US" sz="2800" dirty="0">
                <a:effectLst/>
                <a:latin typeface="Times New Roman" panose="02020603050405020304" pitchFamily="18" charset="0"/>
                <a:ea typeface="等线" panose="02010600030101010101" pitchFamily="2" charset="-122"/>
              </a:rPr>
              <a:t>desert</a:t>
            </a:r>
            <a:r>
              <a:rPr lang="en-US"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沙漠</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甜品</a:t>
            </a:r>
            <a:r>
              <a:rPr lang="en-US" sz="2800" kern="100" dirty="0">
                <a:effectLst/>
                <a:latin typeface="Times New Roman" panose="02020603050405020304" pitchFamily="18" charset="0"/>
                <a:ea typeface="等线" panose="02010600030101010101" pitchFamily="2" charset="-122"/>
                <a:cs typeface="Times New Roman" panose="02020603050405020304" pitchFamily="18" charset="0"/>
              </a:rPr>
              <a:t>	</a:t>
            </a:r>
          </a:p>
          <a:p>
            <a:pPr marL="0" marR="0">
              <a:lnSpc>
                <a:spcPct val="150000"/>
              </a:lnSpc>
              <a:spcAft>
                <a:spcPts val="800"/>
              </a:spcAft>
            </a:pPr>
            <a:r>
              <a:rPr lang="en-US" sz="2800" dirty="0">
                <a:effectLst/>
                <a:latin typeface="Times New Roman" panose="02020603050405020304" pitchFamily="18" charset="0"/>
                <a:ea typeface="等线" panose="02010600030101010101" pitchFamily="2" charset="-122"/>
              </a:rPr>
              <a:t>spin</a:t>
            </a:r>
            <a:r>
              <a:rPr lang="en-US"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旋转</a:t>
            </a:r>
            <a:r>
              <a:rPr lang="en-US" altLang="zh-CN" sz="2800" kern="100" dirty="0">
                <a:effectLst/>
                <a:latin typeface="Times New Roman" panose="02020603050405020304" pitchFamily="18" charset="0"/>
                <a:ea typeface="等线" panose="02010600030101010101" pitchFamily="2" charset="-122"/>
                <a:cs typeface="Times New Roman" panose="02020603050405020304" pitchFamily="18" charset="0"/>
              </a:rPr>
              <a:t>, </a:t>
            </a:r>
            <a:r>
              <a:rPr lang="zh-CN" altLang="en-US" sz="2800" kern="100" dirty="0">
                <a:effectLst/>
                <a:latin typeface="Times New Roman" panose="02020603050405020304" pitchFamily="18" charset="0"/>
                <a:ea typeface="等线" panose="02010600030101010101" pitchFamily="2" charset="-122"/>
                <a:cs typeface="Times New Roman" panose="02020603050405020304" pitchFamily="18" charset="0"/>
              </a:rPr>
              <a:t>自转</a:t>
            </a:r>
            <a:r>
              <a:rPr lang="en-US" altLang="zh-CN" sz="2800" kern="100" dirty="0">
                <a:latin typeface="Times New Roman" panose="02020603050405020304" pitchFamily="18" charset="0"/>
                <a:ea typeface="等线" panose="02010600030101010101" pitchFamily="2" charset="-122"/>
                <a:cs typeface="Times New Roman" panose="02020603050405020304" pitchFamily="18" charset="0"/>
              </a:rPr>
              <a:t>	travel </a:t>
            </a:r>
            <a:r>
              <a:rPr lang="zh-CN" altLang="en-US" sz="2800" kern="100" dirty="0">
                <a:latin typeface="Times New Roman" panose="02020603050405020304" pitchFamily="18" charset="0"/>
                <a:ea typeface="等线" panose="02010600030101010101" pitchFamily="2" charset="-122"/>
                <a:cs typeface="Times New Roman" panose="02020603050405020304" pitchFamily="18" charset="0"/>
              </a:rPr>
              <a:t>旅行</a:t>
            </a:r>
            <a:r>
              <a:rPr lang="en-US" altLang="zh-CN" sz="2800" kern="100" dirty="0">
                <a:latin typeface="Times New Roman" panose="02020603050405020304" pitchFamily="18" charset="0"/>
                <a:ea typeface="等线" panose="02010600030101010101" pitchFamily="2" charset="-122"/>
                <a:cs typeface="Times New Roman" panose="02020603050405020304" pitchFamily="18" charset="0"/>
              </a:rPr>
              <a:t>	atmosphere </a:t>
            </a:r>
            <a:r>
              <a:rPr lang="zh-CN" altLang="en-US" sz="2800" kern="100" dirty="0">
                <a:latin typeface="Times New Roman" panose="02020603050405020304" pitchFamily="18" charset="0"/>
                <a:ea typeface="等线" panose="02010600030101010101" pitchFamily="2" charset="-122"/>
                <a:cs typeface="Times New Roman" panose="02020603050405020304" pitchFamily="18" charset="0"/>
              </a:rPr>
              <a:t>大气层</a:t>
            </a:r>
            <a:r>
              <a:rPr lang="en-US" altLang="zh-CN" sz="2800" kern="100" dirty="0">
                <a:latin typeface="Times New Roman" panose="02020603050405020304" pitchFamily="18" charset="0"/>
                <a:ea typeface="等线" panose="02010600030101010101" pitchFamily="2" charset="-122"/>
                <a:cs typeface="Times New Roman" panose="02020603050405020304" pitchFamily="18" charset="0"/>
              </a:rPr>
              <a:t>	</a:t>
            </a:r>
          </a:p>
          <a:p>
            <a:pPr marL="0" marR="0">
              <a:lnSpc>
                <a:spcPct val="150000"/>
              </a:lnSpc>
              <a:spcAft>
                <a:spcPts val="800"/>
              </a:spcAft>
            </a:pPr>
            <a:r>
              <a:rPr lang="en-US" altLang="zh-CN" sz="2800" dirty="0">
                <a:latin typeface="Times New Roman" panose="02020603050405020304" pitchFamily="18" charset="0"/>
                <a:ea typeface="等线" panose="02010600030101010101" pitchFamily="2" charset="-122"/>
              </a:rPr>
              <a:t>ray</a:t>
            </a:r>
            <a:r>
              <a:rPr lang="en-US" sz="2800" dirty="0">
                <a:effectLst/>
                <a:latin typeface="Times New Roman" panose="02020603050405020304" pitchFamily="18" charset="0"/>
                <a:ea typeface="等线" panose="02010600030101010101" pitchFamily="2" charset="-122"/>
              </a:rPr>
              <a:t> </a:t>
            </a:r>
            <a:r>
              <a:rPr lang="zh-CN" altLang="en-US" sz="2800" dirty="0">
                <a:effectLst/>
                <a:latin typeface="Times New Roman" panose="02020603050405020304" pitchFamily="18" charset="0"/>
                <a:ea typeface="等线" panose="02010600030101010101" pitchFamily="2" charset="-122"/>
              </a:rPr>
              <a:t>光线</a:t>
            </a:r>
            <a:r>
              <a:rPr lang="en-US" altLang="zh-CN" sz="2800" dirty="0">
                <a:effectLst/>
                <a:latin typeface="Times New Roman" panose="02020603050405020304" pitchFamily="18" charset="0"/>
                <a:ea typeface="等线" panose="02010600030101010101" pitchFamily="2" charset="-122"/>
              </a:rPr>
              <a:t>	exist </a:t>
            </a:r>
            <a:r>
              <a:rPr lang="zh-CN" altLang="en-US" sz="2800" dirty="0">
                <a:effectLst/>
                <a:latin typeface="Times New Roman" panose="02020603050405020304" pitchFamily="18" charset="0"/>
                <a:ea typeface="等线" panose="02010600030101010101" pitchFamily="2" charset="-122"/>
              </a:rPr>
              <a:t>存在</a:t>
            </a:r>
            <a:r>
              <a:rPr lang="en-US" altLang="zh-CN" sz="2800" dirty="0">
                <a:effectLst/>
                <a:latin typeface="Times New Roman" panose="02020603050405020304" pitchFamily="18" charset="0"/>
                <a:ea typeface="等线" panose="02010600030101010101" pitchFamily="2" charset="-122"/>
              </a:rPr>
              <a:t>	breathe </a:t>
            </a:r>
            <a:r>
              <a:rPr lang="zh-CN" altLang="en-US" sz="2800" dirty="0">
                <a:effectLst/>
                <a:latin typeface="Times New Roman" panose="02020603050405020304" pitchFamily="18" charset="0"/>
                <a:ea typeface="等线" panose="02010600030101010101" pitchFamily="2" charset="-122"/>
              </a:rPr>
              <a:t>呼吸</a:t>
            </a:r>
          </a:p>
        </p:txBody>
      </p:sp>
    </p:spTree>
    <p:extLst>
      <p:ext uri="{BB962C8B-B14F-4D97-AF65-F5344CB8AC3E}">
        <p14:creationId xmlns:p14="http://schemas.microsoft.com/office/powerpoint/2010/main" val="102895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7">
            <a:extLst>
              <a:ext uri="{FF2B5EF4-FFF2-40B4-BE49-F238E27FC236}">
                <a16:creationId xmlns:a16="http://schemas.microsoft.com/office/drawing/2014/main" id="{78E4DF68-953A-6210-223E-2FB0BAC8A50A}"/>
              </a:ext>
            </a:extLst>
          </p:cNvPr>
          <p:cNvSpPr>
            <a:spLocks noGrp="1"/>
          </p:cNvSpPr>
          <p:nvPr>
            <p:ph idx="1"/>
          </p:nvPr>
        </p:nvSpPr>
        <p:spPr>
          <a:xfrm>
            <a:off x="1025652" y="936218"/>
            <a:ext cx="10728524" cy="4985563"/>
          </a:xfrm>
        </p:spPr>
        <p:txBody>
          <a:bodyPr>
            <a:noAutofit/>
          </a:bodyPr>
          <a:lstStyle/>
          <a:p>
            <a:r>
              <a:rPr lang="en-US" sz="2800" dirty="0"/>
              <a:t>Earth is the</a:t>
            </a:r>
            <a:r>
              <a:rPr lang="zh-CN" altLang="en-US" sz="2800" dirty="0"/>
              <a:t> </a:t>
            </a:r>
            <a:r>
              <a:rPr lang="en-US" sz="2800" dirty="0"/>
              <a:t>__ planet from the Sun in the solar system.</a:t>
            </a:r>
          </a:p>
          <a:p>
            <a:pPr lvl="1"/>
            <a:r>
              <a:rPr lang="en-US" sz="2400" dirty="0"/>
              <a:t>2</a:t>
            </a:r>
            <a:r>
              <a:rPr lang="en-US" sz="2400" baseline="30000" dirty="0"/>
              <a:t>nd</a:t>
            </a:r>
            <a:endParaRPr lang="en-US" sz="2400" dirty="0"/>
          </a:p>
          <a:p>
            <a:pPr lvl="1"/>
            <a:r>
              <a:rPr lang="en-US" sz="2400" dirty="0"/>
              <a:t>5</a:t>
            </a:r>
            <a:r>
              <a:rPr lang="en-US" sz="2400" baseline="30000" dirty="0"/>
              <a:t>th</a:t>
            </a:r>
            <a:endParaRPr lang="en-US" sz="2400" dirty="0"/>
          </a:p>
          <a:p>
            <a:pPr lvl="1"/>
            <a:r>
              <a:rPr lang="en-US" sz="2400" dirty="0"/>
              <a:t>3</a:t>
            </a:r>
            <a:r>
              <a:rPr lang="en-US" sz="2400" baseline="30000" dirty="0"/>
              <a:t>rd</a:t>
            </a:r>
            <a:endParaRPr lang="en-US" sz="2400" dirty="0"/>
          </a:p>
          <a:p>
            <a:r>
              <a:rPr lang="en-US" sz="2800" dirty="0"/>
              <a:t>How long does it take for Earth to go around the Sun?</a:t>
            </a:r>
          </a:p>
          <a:p>
            <a:pPr marL="0" indent="0">
              <a:buNone/>
            </a:pPr>
            <a:r>
              <a:rPr lang="en-US" sz="2800" dirty="0"/>
              <a:t>	a week / a day / a year</a:t>
            </a:r>
          </a:p>
          <a:p>
            <a:r>
              <a:rPr lang="en-US" sz="2800" dirty="0"/>
              <a:t>What makes Earth support life ? Water, the land, and the __</a:t>
            </a:r>
          </a:p>
          <a:p>
            <a:pPr lvl="1"/>
            <a:r>
              <a:rPr lang="en-US" sz="2400" dirty="0"/>
              <a:t>Sun / air / mountain</a:t>
            </a:r>
          </a:p>
        </p:txBody>
      </p:sp>
    </p:spTree>
    <p:extLst>
      <p:ext uri="{BB962C8B-B14F-4D97-AF65-F5344CB8AC3E}">
        <p14:creationId xmlns:p14="http://schemas.microsoft.com/office/powerpoint/2010/main" val="331591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FCBB430-A60E-DF2C-6438-7C7A3858ED0A}"/>
              </a:ext>
            </a:extLst>
          </p:cNvPr>
          <p:cNvSpPr>
            <a:spLocks noGrp="1"/>
          </p:cNvSpPr>
          <p:nvPr>
            <p:ph idx="1"/>
          </p:nvPr>
        </p:nvSpPr>
        <p:spPr>
          <a:xfrm>
            <a:off x="731738" y="664123"/>
            <a:ext cx="10728524" cy="4985563"/>
          </a:xfrm>
        </p:spPr>
        <p:txBody>
          <a:bodyPr>
            <a:noAutofit/>
          </a:bodyPr>
          <a:lstStyle/>
          <a:p>
            <a:r>
              <a:rPr lang="en-US" sz="2800" dirty="0"/>
              <a:t>Earth is our amazing home in space! It’s the 3rd planet from the Sun, and it’s just the right temperature for plants, animals, and people to live on. Earth has land, water, and air, which all work together to support life. About 70 percent of Earth’s surface is covered in water--oceans, lakes, and rivers--while the rest is land with forests, mountains, deserts, and more.</a:t>
            </a:r>
          </a:p>
          <a:p>
            <a:r>
              <a:rPr lang="en-US" sz="2800" dirty="0"/>
              <a:t>Earth spins like a top, which gives us day and night, and it takes a whole year for Earth to travel around the Sun. Earth also has a layer called the atmosphere that keeps us safe from the Sun’s strongest rays and helps us breathe.</a:t>
            </a:r>
          </a:p>
          <a:p>
            <a:r>
              <a:rPr lang="en-US" sz="2800" dirty="0"/>
              <a:t>Because of the water, the land, and the air, Earth is the only known planet where life exists. It’s our job to take care of our beautiful planet to keep it healthy for all living things!</a:t>
            </a:r>
          </a:p>
        </p:txBody>
      </p:sp>
    </p:spTree>
    <p:extLst>
      <p:ext uri="{BB962C8B-B14F-4D97-AF65-F5344CB8AC3E}">
        <p14:creationId xmlns:p14="http://schemas.microsoft.com/office/powerpoint/2010/main" val="39634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12FD4-F5E1-2132-7AB5-CDC5CD6C9C19}"/>
              </a:ext>
            </a:extLst>
          </p:cNvPr>
          <p:cNvSpPr>
            <a:spLocks noGrp="1"/>
          </p:cNvSpPr>
          <p:nvPr>
            <p:ph type="title"/>
          </p:nvPr>
        </p:nvSpPr>
        <p:spPr>
          <a:xfrm>
            <a:off x="1295402" y="730174"/>
            <a:ext cx="9601196" cy="1303867"/>
          </a:xfrm>
        </p:spPr>
        <p:txBody>
          <a:bodyPr/>
          <a:lstStyle/>
          <a:p>
            <a:r>
              <a:rPr lang="en-US" dirty="0"/>
              <a:t>Movie Time</a:t>
            </a:r>
          </a:p>
        </p:txBody>
      </p:sp>
      <p:sp>
        <p:nvSpPr>
          <p:cNvPr id="3" name="Content Placeholder 2">
            <a:extLst>
              <a:ext uri="{FF2B5EF4-FFF2-40B4-BE49-F238E27FC236}">
                <a16:creationId xmlns:a16="http://schemas.microsoft.com/office/drawing/2014/main" id="{C65B325E-AECD-1FB1-9D98-8B0B2920A4D1}"/>
              </a:ext>
            </a:extLst>
          </p:cNvPr>
          <p:cNvSpPr>
            <a:spLocks noGrp="1"/>
          </p:cNvSpPr>
          <p:nvPr>
            <p:ph idx="1"/>
          </p:nvPr>
        </p:nvSpPr>
        <p:spPr>
          <a:xfrm>
            <a:off x="838200" y="1825625"/>
            <a:ext cx="10515600" cy="416832"/>
          </a:xfrm>
        </p:spPr>
        <p:txBody>
          <a:bodyPr>
            <a:normAutofit fontScale="92500" lnSpcReduction="10000"/>
          </a:bodyPr>
          <a:lstStyle/>
          <a:p>
            <a:r>
              <a:rPr lang="en-US" dirty="0"/>
              <a:t>Watch a movie and tell me about your thoughts</a:t>
            </a:r>
          </a:p>
        </p:txBody>
      </p:sp>
      <p:pic>
        <p:nvPicPr>
          <p:cNvPr id="5" name="Picture 4" descr="A cartoon of two people&#10;&#10;Description automatically generated">
            <a:extLst>
              <a:ext uri="{FF2B5EF4-FFF2-40B4-BE49-F238E27FC236}">
                <a16:creationId xmlns:a16="http://schemas.microsoft.com/office/drawing/2014/main" id="{966C49B7-1890-B3C6-A3F7-CF3FB400D527}"/>
              </a:ext>
            </a:extLst>
          </p:cNvPr>
          <p:cNvPicPr>
            <a:picLocks noChangeAspect="1"/>
          </p:cNvPicPr>
          <p:nvPr/>
        </p:nvPicPr>
        <p:blipFill>
          <a:blip r:embed="rId2">
            <a:extLst>
              <a:ext uri="{28A0092B-C50C-407E-A947-70E740481C1C}">
                <a14:useLocalDpi xmlns:a14="http://schemas.microsoft.com/office/drawing/2010/main" val="0"/>
              </a:ext>
            </a:extLst>
          </a:blip>
          <a:srcRect l="8928" t="19728" r="9107" b="6463"/>
          <a:stretch/>
        </p:blipFill>
        <p:spPr>
          <a:xfrm>
            <a:off x="1992085" y="2690027"/>
            <a:ext cx="7271658" cy="3437799"/>
          </a:xfrm>
          <a:prstGeom prst="rect">
            <a:avLst/>
          </a:prstGeom>
        </p:spPr>
      </p:pic>
    </p:spTree>
    <p:extLst>
      <p:ext uri="{BB962C8B-B14F-4D97-AF65-F5344CB8AC3E}">
        <p14:creationId xmlns:p14="http://schemas.microsoft.com/office/powerpoint/2010/main" val="2293887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78306-FD16-BBCF-F243-4CA3C4B8FC42}"/>
              </a:ext>
            </a:extLst>
          </p:cNvPr>
          <p:cNvSpPr>
            <a:spLocks noGrp="1"/>
          </p:cNvSpPr>
          <p:nvPr>
            <p:ph type="title"/>
          </p:nvPr>
        </p:nvSpPr>
        <p:spPr/>
        <p:txBody>
          <a:bodyPr/>
          <a:lstStyle/>
          <a:p>
            <a:r>
              <a:rPr lang="en-US" dirty="0"/>
              <a:t>Questions for The Movie</a:t>
            </a:r>
          </a:p>
        </p:txBody>
      </p:sp>
      <p:sp>
        <p:nvSpPr>
          <p:cNvPr id="3" name="Content Placeholder 2">
            <a:extLst>
              <a:ext uri="{FF2B5EF4-FFF2-40B4-BE49-F238E27FC236}">
                <a16:creationId xmlns:a16="http://schemas.microsoft.com/office/drawing/2014/main" id="{A5973434-9C28-D564-3082-7B88023766F9}"/>
              </a:ext>
            </a:extLst>
          </p:cNvPr>
          <p:cNvSpPr>
            <a:spLocks noGrp="1"/>
          </p:cNvSpPr>
          <p:nvPr>
            <p:ph idx="1"/>
          </p:nvPr>
        </p:nvSpPr>
        <p:spPr/>
        <p:txBody>
          <a:bodyPr>
            <a:normAutofit/>
          </a:bodyPr>
          <a:lstStyle/>
          <a:p>
            <a:pPr>
              <a:lnSpc>
                <a:spcPct val="200000"/>
              </a:lnSpc>
            </a:pPr>
            <a:r>
              <a:rPr lang="en-US" dirty="0"/>
              <a:t>What is the reason that the pixie wants to help Albert?</a:t>
            </a:r>
          </a:p>
          <a:p>
            <a:pPr>
              <a:lnSpc>
                <a:spcPct val="200000"/>
              </a:lnSpc>
            </a:pPr>
            <a:r>
              <a:rPr lang="en-US" dirty="0"/>
              <a:t>Do you think it’s right for Alber to get the pencil?</a:t>
            </a:r>
          </a:p>
          <a:p>
            <a:pPr>
              <a:lnSpc>
                <a:spcPct val="200000"/>
              </a:lnSpc>
            </a:pPr>
            <a:r>
              <a:rPr lang="en-US" dirty="0"/>
              <a:t>Why Albert decided to give up the pencil?</a:t>
            </a:r>
          </a:p>
        </p:txBody>
      </p:sp>
    </p:spTree>
    <p:extLst>
      <p:ext uri="{BB962C8B-B14F-4D97-AF65-F5344CB8AC3E}">
        <p14:creationId xmlns:p14="http://schemas.microsoft.com/office/powerpoint/2010/main" val="9290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a:extLst>
            <a:ext uri="{FF2B5EF4-FFF2-40B4-BE49-F238E27FC236}">
              <a16:creationId xmlns:a16="http://schemas.microsoft.com/office/drawing/2014/main" id="{E320729F-8DDE-E4B3-76B9-D12D3762125A}"/>
            </a:ext>
          </a:extLst>
        </p:cNvPr>
        <p:cNvGrpSpPr/>
        <p:nvPr/>
      </p:nvGrpSpPr>
      <p:grpSpPr>
        <a:xfrm>
          <a:off x="0" y="0"/>
          <a:ext cx="0" cy="0"/>
          <a:chOff x="0" y="0"/>
          <a:chExt cx="0" cy="0"/>
        </a:xfrm>
      </p:grpSpPr>
      <p:sp>
        <p:nvSpPr>
          <p:cNvPr id="9" name="Content Placeholder 2">
            <a:extLst>
              <a:ext uri="{FF2B5EF4-FFF2-40B4-BE49-F238E27FC236}">
                <a16:creationId xmlns:a16="http://schemas.microsoft.com/office/drawing/2014/main" id="{E0D5EA52-2F8C-7D27-17C5-02C919AAA2A9}"/>
              </a:ext>
            </a:extLst>
          </p:cNvPr>
          <p:cNvSpPr>
            <a:spLocks noGrp="1"/>
          </p:cNvSpPr>
          <p:nvPr>
            <p:ph idx="1"/>
          </p:nvPr>
        </p:nvSpPr>
        <p:spPr>
          <a:xfrm>
            <a:off x="1317171" y="1148439"/>
            <a:ext cx="9231086" cy="2125889"/>
          </a:xfrm>
        </p:spPr>
        <p:txBody>
          <a:bodyPr>
            <a:normAutofit lnSpcReduction="10000"/>
          </a:bodyPr>
          <a:lstStyle/>
          <a:p>
            <a:pPr marL="0" indent="0">
              <a:buNone/>
            </a:pPr>
            <a:r>
              <a:rPr lang="en-US" dirty="0"/>
              <a:t>	Please move the chair, it is _____ the way.</a:t>
            </a:r>
          </a:p>
          <a:p>
            <a:pPr lvl="1"/>
            <a:r>
              <a:rPr lang="en-US" dirty="0"/>
              <a:t>A. on</a:t>
            </a:r>
          </a:p>
          <a:p>
            <a:pPr lvl="1"/>
            <a:r>
              <a:rPr lang="en-US" dirty="0"/>
              <a:t>B. in</a:t>
            </a:r>
          </a:p>
          <a:p>
            <a:pPr lvl="1"/>
            <a:r>
              <a:rPr lang="en-US" dirty="0"/>
              <a:t>C. among</a:t>
            </a:r>
          </a:p>
          <a:p>
            <a:pPr lvl="1"/>
            <a:r>
              <a:rPr lang="en-US" dirty="0"/>
              <a:t>D. upon</a:t>
            </a:r>
          </a:p>
        </p:txBody>
      </p:sp>
      <p:sp>
        <p:nvSpPr>
          <p:cNvPr id="10" name="Content Placeholder 2">
            <a:extLst>
              <a:ext uri="{FF2B5EF4-FFF2-40B4-BE49-F238E27FC236}">
                <a16:creationId xmlns:a16="http://schemas.microsoft.com/office/drawing/2014/main" id="{EE856E84-97D3-A4E9-D784-4A3E7B5E7DD0}"/>
              </a:ext>
            </a:extLst>
          </p:cNvPr>
          <p:cNvSpPr txBox="1">
            <a:spLocks/>
          </p:cNvSpPr>
          <p:nvPr/>
        </p:nvSpPr>
        <p:spPr>
          <a:xfrm>
            <a:off x="1317171" y="3506333"/>
            <a:ext cx="9753600" cy="2125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dirty="0"/>
              <a:t>I don’t have </a:t>
            </a:r>
            <a:r>
              <a:rPr lang="en-US" altLang="zh-CN" dirty="0"/>
              <a:t>any</a:t>
            </a:r>
            <a:r>
              <a:rPr lang="en-US" dirty="0"/>
              <a:t> gift for my friend. What if _____ else brings a present?</a:t>
            </a:r>
          </a:p>
          <a:p>
            <a:pPr lvl="1"/>
            <a:r>
              <a:rPr lang="en-US" sz="2000" dirty="0"/>
              <a:t>A. </a:t>
            </a:r>
            <a:r>
              <a:rPr lang="en-US" altLang="zh-CN" sz="2000" dirty="0"/>
              <a:t>anybody</a:t>
            </a:r>
            <a:endParaRPr lang="en-US" sz="2000" dirty="0"/>
          </a:p>
          <a:p>
            <a:pPr lvl="1"/>
            <a:r>
              <a:rPr lang="en-US" sz="2000" dirty="0"/>
              <a:t>B. </a:t>
            </a:r>
            <a:r>
              <a:rPr lang="en-US" altLang="zh-CN" sz="2000" dirty="0"/>
              <a:t>nobody</a:t>
            </a:r>
            <a:endParaRPr lang="en-US" sz="2000" dirty="0"/>
          </a:p>
          <a:p>
            <a:pPr lvl="1"/>
            <a:r>
              <a:rPr lang="en-US" sz="2000" dirty="0"/>
              <a:t>C. </a:t>
            </a:r>
            <a:r>
              <a:rPr lang="en-US" altLang="zh-CN" sz="2000" dirty="0"/>
              <a:t>everyone</a:t>
            </a:r>
            <a:endParaRPr lang="en-US" sz="2000" dirty="0"/>
          </a:p>
          <a:p>
            <a:pPr lvl="1"/>
            <a:r>
              <a:rPr lang="en-US" sz="2000" dirty="0"/>
              <a:t>D. </a:t>
            </a:r>
            <a:r>
              <a:rPr lang="en-US" altLang="zh-CN" sz="2000" dirty="0"/>
              <a:t>none</a:t>
            </a:r>
            <a:endParaRPr lang="en-US" sz="2000" dirty="0"/>
          </a:p>
        </p:txBody>
      </p:sp>
    </p:spTree>
    <p:extLst>
      <p:ext uri="{BB962C8B-B14F-4D97-AF65-F5344CB8AC3E}">
        <p14:creationId xmlns:p14="http://schemas.microsoft.com/office/powerpoint/2010/main" val="302381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D8E2A7-F84E-8DC0-E218-A1FD681E8E16}"/>
              </a:ext>
            </a:extLst>
          </p:cNvPr>
          <p:cNvSpPr>
            <a:spLocks noGrp="1"/>
          </p:cNvSpPr>
          <p:nvPr>
            <p:ph idx="1"/>
          </p:nvPr>
        </p:nvSpPr>
        <p:spPr>
          <a:xfrm>
            <a:off x="1861459" y="1159324"/>
            <a:ext cx="8066313" cy="2125889"/>
          </a:xfrm>
        </p:spPr>
        <p:txBody>
          <a:bodyPr>
            <a:normAutofit lnSpcReduction="10000"/>
          </a:bodyPr>
          <a:lstStyle/>
          <a:p>
            <a:pPr marL="0" indent="0">
              <a:buNone/>
            </a:pPr>
            <a:r>
              <a:rPr lang="en-US" dirty="0"/>
              <a:t>	I found a way of to prevent him from ___ me.</a:t>
            </a:r>
          </a:p>
          <a:p>
            <a:pPr lvl="1"/>
            <a:r>
              <a:rPr lang="en-US" dirty="0"/>
              <a:t>A. </a:t>
            </a:r>
            <a:r>
              <a:rPr lang="en-US" altLang="zh-CN" dirty="0"/>
              <a:t>follow</a:t>
            </a:r>
            <a:endParaRPr lang="en-US" dirty="0"/>
          </a:p>
          <a:p>
            <a:pPr lvl="1"/>
            <a:r>
              <a:rPr lang="en-US" dirty="0"/>
              <a:t>B. </a:t>
            </a:r>
            <a:r>
              <a:rPr lang="en-US" altLang="zh-CN" dirty="0"/>
              <a:t>followed</a:t>
            </a:r>
            <a:endParaRPr lang="en-US" dirty="0"/>
          </a:p>
          <a:p>
            <a:pPr lvl="1"/>
            <a:r>
              <a:rPr lang="en-US" dirty="0"/>
              <a:t>C. </a:t>
            </a:r>
            <a:r>
              <a:rPr lang="en-US" altLang="zh-CN" dirty="0"/>
              <a:t>follows</a:t>
            </a:r>
            <a:endParaRPr lang="en-US" dirty="0"/>
          </a:p>
          <a:p>
            <a:pPr lvl="1"/>
            <a:r>
              <a:rPr lang="en-US" dirty="0"/>
              <a:t>D. </a:t>
            </a:r>
            <a:r>
              <a:rPr lang="en-US" altLang="zh-CN" dirty="0"/>
              <a:t>following</a:t>
            </a:r>
            <a:endParaRPr lang="en-US" dirty="0"/>
          </a:p>
        </p:txBody>
      </p:sp>
      <p:sp>
        <p:nvSpPr>
          <p:cNvPr id="4" name="Content Placeholder 2">
            <a:extLst>
              <a:ext uri="{FF2B5EF4-FFF2-40B4-BE49-F238E27FC236}">
                <a16:creationId xmlns:a16="http://schemas.microsoft.com/office/drawing/2014/main" id="{BB1EAAA8-E4CF-01CE-C6D9-D9D14563FA14}"/>
              </a:ext>
            </a:extLst>
          </p:cNvPr>
          <p:cNvSpPr txBox="1">
            <a:spLocks/>
          </p:cNvSpPr>
          <p:nvPr/>
        </p:nvSpPr>
        <p:spPr>
          <a:xfrm>
            <a:off x="1915886" y="3507474"/>
            <a:ext cx="8196943" cy="2125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zh-CN" dirty="0"/>
              <a:t>Either you or she __ wrong</a:t>
            </a:r>
            <a:r>
              <a:rPr lang="en-US" dirty="0"/>
              <a:t>. </a:t>
            </a:r>
            <a:r>
              <a:rPr lang="en-US" altLang="zh-CN" dirty="0"/>
              <a:t>Either she or you __ wrong</a:t>
            </a:r>
            <a:r>
              <a:rPr lang="en-US" dirty="0"/>
              <a:t>.</a:t>
            </a:r>
          </a:p>
          <a:p>
            <a:pPr lvl="1"/>
            <a:r>
              <a:rPr lang="en-US" sz="2000" dirty="0"/>
              <a:t>A. </a:t>
            </a:r>
            <a:r>
              <a:rPr lang="en-US" altLang="zh-CN" sz="2000" dirty="0"/>
              <a:t>are</a:t>
            </a:r>
            <a:endParaRPr lang="en-US" sz="2000" dirty="0"/>
          </a:p>
          <a:p>
            <a:pPr lvl="1"/>
            <a:r>
              <a:rPr lang="en-US" sz="2000" dirty="0"/>
              <a:t>B. </a:t>
            </a:r>
            <a:r>
              <a:rPr lang="en-US" altLang="zh-CN" sz="2000" dirty="0"/>
              <a:t>be</a:t>
            </a:r>
            <a:endParaRPr lang="en-US" sz="2000" dirty="0"/>
          </a:p>
          <a:p>
            <a:pPr lvl="1"/>
            <a:r>
              <a:rPr lang="en-US" sz="2000" dirty="0"/>
              <a:t>C. </a:t>
            </a:r>
            <a:r>
              <a:rPr lang="en-US" altLang="zh-CN" sz="2000" dirty="0"/>
              <a:t>is</a:t>
            </a:r>
            <a:endParaRPr lang="en-US" sz="2000" dirty="0"/>
          </a:p>
          <a:p>
            <a:pPr lvl="1"/>
            <a:r>
              <a:rPr lang="en-US" sz="2000" dirty="0"/>
              <a:t>D. </a:t>
            </a:r>
            <a:r>
              <a:rPr lang="en-US" altLang="zh-CN" sz="2000" dirty="0"/>
              <a:t>am</a:t>
            </a:r>
            <a:endParaRPr lang="en-US" sz="2000" dirty="0"/>
          </a:p>
        </p:txBody>
      </p:sp>
    </p:spTree>
    <p:extLst>
      <p:ext uri="{BB962C8B-B14F-4D97-AF65-F5344CB8AC3E}">
        <p14:creationId xmlns:p14="http://schemas.microsoft.com/office/powerpoint/2010/main" val="1365345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01411BF-1805-E97C-9624-36754B910B16}"/>
              </a:ext>
            </a:extLst>
          </p:cNvPr>
          <p:cNvSpPr txBox="1">
            <a:spLocks/>
          </p:cNvSpPr>
          <p:nvPr/>
        </p:nvSpPr>
        <p:spPr>
          <a:xfrm>
            <a:off x="1902402" y="1292225"/>
            <a:ext cx="8667628" cy="2125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Smith went </a:t>
            </a:r>
            <a:r>
              <a:rPr lang="en-US" u="sng" dirty="0"/>
              <a:t>___</a:t>
            </a:r>
            <a:r>
              <a:rPr lang="en-US" dirty="0"/>
              <a:t> </a:t>
            </a:r>
            <a:r>
              <a:rPr lang="en-US" altLang="zh-CN" dirty="0"/>
              <a:t>the forest.  Mary went __ the street</a:t>
            </a:r>
            <a:r>
              <a:rPr lang="en-US" dirty="0"/>
              <a:t>.</a:t>
            </a:r>
          </a:p>
          <a:p>
            <a:pPr lvl="1"/>
            <a:r>
              <a:rPr lang="en-US" sz="2000" dirty="0"/>
              <a:t>A. across</a:t>
            </a:r>
          </a:p>
          <a:p>
            <a:pPr lvl="1"/>
            <a:r>
              <a:rPr lang="en-US" sz="2000" dirty="0"/>
              <a:t>B. out</a:t>
            </a:r>
          </a:p>
          <a:p>
            <a:pPr lvl="1"/>
            <a:r>
              <a:rPr lang="en-US" sz="2000" dirty="0"/>
              <a:t>C. through</a:t>
            </a:r>
          </a:p>
          <a:p>
            <a:pPr lvl="1"/>
            <a:r>
              <a:rPr lang="en-US" sz="2000" dirty="0"/>
              <a:t>D. cross</a:t>
            </a:r>
          </a:p>
        </p:txBody>
      </p:sp>
      <p:sp>
        <p:nvSpPr>
          <p:cNvPr id="5" name="Content Placeholder 2">
            <a:extLst>
              <a:ext uri="{FF2B5EF4-FFF2-40B4-BE49-F238E27FC236}">
                <a16:creationId xmlns:a16="http://schemas.microsoft.com/office/drawing/2014/main" id="{CBC352B8-2615-9CBC-CAC0-904514309D2C}"/>
              </a:ext>
            </a:extLst>
          </p:cNvPr>
          <p:cNvSpPr txBox="1">
            <a:spLocks/>
          </p:cNvSpPr>
          <p:nvPr/>
        </p:nvSpPr>
        <p:spPr>
          <a:xfrm>
            <a:off x="1902401" y="3557999"/>
            <a:ext cx="8526114" cy="2125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I don’t like milk, but mom make me __ it.</a:t>
            </a:r>
            <a:endParaRPr lang="en-US" dirty="0"/>
          </a:p>
          <a:p>
            <a:pPr lvl="1"/>
            <a:r>
              <a:rPr lang="en-US" sz="2000" dirty="0"/>
              <a:t>A. to drink</a:t>
            </a:r>
          </a:p>
          <a:p>
            <a:pPr lvl="1"/>
            <a:r>
              <a:rPr lang="en-US" sz="2000" dirty="0"/>
              <a:t>B. drunk</a:t>
            </a:r>
          </a:p>
          <a:p>
            <a:pPr lvl="1"/>
            <a:r>
              <a:rPr lang="en-US" sz="2000" dirty="0"/>
              <a:t>C. drinks</a:t>
            </a:r>
          </a:p>
          <a:p>
            <a:pPr lvl="1"/>
            <a:r>
              <a:rPr lang="en-US" sz="2000" dirty="0"/>
              <a:t>D. drink</a:t>
            </a:r>
          </a:p>
        </p:txBody>
      </p:sp>
    </p:spTree>
    <p:extLst>
      <p:ext uri="{BB962C8B-B14F-4D97-AF65-F5344CB8AC3E}">
        <p14:creationId xmlns:p14="http://schemas.microsoft.com/office/powerpoint/2010/main" val="23111852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762</TotalTime>
  <Words>974</Words>
  <Application>Microsoft Office PowerPoint</Application>
  <PresentationFormat>Widescreen</PresentationFormat>
  <Paragraphs>119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Garamond</vt:lpstr>
      <vt:lpstr>Times New Roman</vt:lpstr>
      <vt:lpstr>Organic</vt:lpstr>
      <vt:lpstr>Nov 16th, 2024</vt:lpstr>
      <vt:lpstr>生词表</vt:lpstr>
      <vt:lpstr>PowerPoint Presentation</vt:lpstr>
      <vt:lpstr>PowerPoint Presentation</vt:lpstr>
      <vt:lpstr>Movie Time</vt:lpstr>
      <vt:lpstr>Questions for The Movie</vt:lpstr>
      <vt:lpstr>PowerPoint Presentation</vt:lpstr>
      <vt:lpstr>PowerPoint Presentation</vt:lpstr>
      <vt:lpstr>PowerPoint Presentation</vt:lpstr>
      <vt:lpstr>被动语态</vt:lpstr>
      <vt:lpstr>PowerPoint Presentation</vt:lpstr>
      <vt:lpstr>PowerPoint Presentation</vt:lpstr>
      <vt:lpstr>PowerPoint Presentation</vt:lpstr>
      <vt:lpstr>PowerPoint Presentation</vt:lpstr>
      <vt:lpstr>PowerPoint Presentation</vt:lpstr>
      <vt:lpstr>PowerPoint Presentation</vt:lpstr>
      <vt:lpstr>One Thing in the Past Week</vt:lpstr>
      <vt:lpstr>Any 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Rexx Wei</dc:creator>
  <cp:lastModifiedBy>Rexx Wei</cp:lastModifiedBy>
  <cp:revision>45</cp:revision>
  <dcterms:created xsi:type="dcterms:W3CDTF">2024-10-25T06:18:57Z</dcterms:created>
  <dcterms:modified xsi:type="dcterms:W3CDTF">2024-11-15T15:59:26Z</dcterms:modified>
</cp:coreProperties>
</file>