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317" r:id="rId5"/>
    <p:sldId id="307" r:id="rId6"/>
    <p:sldId id="308" r:id="rId7"/>
    <p:sldId id="309" r:id="rId8"/>
    <p:sldId id="312" r:id="rId9"/>
    <p:sldId id="318" r:id="rId10"/>
    <p:sldId id="319" r:id="rId11"/>
    <p:sldId id="310" r:id="rId12"/>
    <p:sldId id="320" r:id="rId13"/>
    <p:sldId id="321" r:id="rId14"/>
    <p:sldId id="325" r:id="rId15"/>
    <p:sldId id="327" r:id="rId16"/>
    <p:sldId id="323" r:id="rId17"/>
    <p:sldId id="326" r:id="rId18"/>
    <p:sldId id="329" r:id="rId19"/>
    <p:sldId id="330" r:id="rId20"/>
    <p:sldId id="332" r:id="rId21"/>
    <p:sldId id="331" r:id="rId22"/>
    <p:sldId id="333" r:id="rId23"/>
    <p:sldId id="316" r:id="rId24"/>
    <p:sldId id="334" r:id="rId25"/>
    <p:sldId id="335" r:id="rId26"/>
    <p:sldId id="336" r:id="rId27"/>
    <p:sldId id="30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5C4D"/>
    <a:srgbClr val="D1D8B7"/>
    <a:srgbClr val="637700"/>
    <a:srgbClr val="A09D79"/>
    <a:srgbClr val="636A58"/>
    <a:srgbClr val="505A47"/>
    <a:srgbClr val="543E35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05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7/14/2025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7/13/2025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BA810-6DD1-742A-1871-5AB3997F3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C98958-D7BE-E9A7-A247-0B93A5CE05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EB1EB3-64D4-A6B1-EA97-06E4B901C4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E597C-93BC-1D29-59D6-B1068E21EA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8702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FB707-DEFB-3B71-256A-6524D5523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FD4362-D11E-5F75-2DC7-0427320B7D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A0B31A-2F83-D53F-57A0-D05FDE9483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A234B-E45A-BAB0-53FA-D2DE85E8CB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7413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FBD41-3F9B-30DF-5131-9676EA326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284964-0668-43D3-8834-C73EE0D538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BDB38B-7567-A0DB-6BBF-423A3CFC11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84110-2BEE-885A-6C78-F24805C488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0402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C2847-957D-0387-C4D3-E993FC184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DC9463-4DA1-C330-FD5D-4F3463DE8E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B22EF4-3C58-2C95-B28D-B254C1F20C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DECF2-A560-0C19-A238-0084CA3664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0745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72AE8-B482-1BDC-CE94-DB78FF306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3CCE36-4E34-919E-CB03-A1C5580840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68263F-6831-44DC-2573-E5CD87E5B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224C9-D326-E06E-D27B-42E5918463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2620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3E072-A121-4C2D-4B06-865FD4018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E46A7D-63FE-9E2A-5DD2-472B5FCEE2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8BBDDD-0890-F422-AAC8-3F315BC6BA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480E6-3F8E-CA7D-E957-AA4F68000D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2203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ECE93-96AC-C7CD-1E38-AD0E6CDAC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880FC6-9226-4A1B-E7D0-4E54619058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42C5B7-D756-2E8A-C2FF-ABC6AAA5EC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8A8F0-4C74-5A52-0DA4-D750742A61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3396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2A6E8-95BF-131B-5EEE-3E884994D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EFBC6C-4207-7AF8-4002-92D41B54CA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EC9279-ED93-2848-8DA9-43EF43366E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92F98-F495-8DD5-8B6F-2479B6F41B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8625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7BDA3-E442-782E-A65E-7B921EE1B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FB039A-B6C2-F3ED-9935-DEE81CBB2E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F05E8C-2946-8FC4-240A-068534BBA4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144D1-74CA-212F-258B-589B64119E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63500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549B0-A998-905B-CF72-49BEF5EE5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ACBAB9-A2D4-36C7-0C5E-E3BEDA78A0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08B6F2-0627-8D7F-0E04-DA0502A4D1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C6BF7-CF15-777A-1532-A6309F24DC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9134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A722E-76AA-078D-48A0-883135072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11E278-9B34-AA4A-77FF-9A7614CF4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2D8875-A61F-B3D6-B882-7CAE2E00CE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5FB6A-8875-5EB6-1B61-90ECDD3A1D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4162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1A2DE-6871-6F8F-1929-3821D0D5B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423DF2-F1F7-570A-8B22-E7D4BDD0B3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AA4BC0-0F05-C487-3CF1-F4F22DD1A1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87C6C-D697-7CA9-6842-D66C42F183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47916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837EF-8D72-B1B0-D14D-33664F0F7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3D3ED9-0BE0-4283-D87E-35A398C746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08186E-2932-069E-4852-0416AC3189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99977-14FC-714B-0CEA-CB43EF2A5F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2290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E34E8-C537-39CA-601A-180CB2AE1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E0353D-C5D6-AD56-11AD-8919943A11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81C3C7-5222-7BE7-0F53-B3FFE78DD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B9682-9B95-18F1-DE5B-BBC013D48A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1988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0DAE5-0611-2748-3669-10F58483B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8A6699-EF1C-D10E-BE60-433FB927E6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069EDF-AC22-E3CE-1EC4-C93120639E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CB6E4-888A-F1BF-A92B-C13918E656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5790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8CD03-F564-01A0-4CB7-D4D369317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C9EE9F-B307-D79D-F071-B839BAFADA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F5DAF3-41B6-B32F-8880-B63077DAB5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696FC-7F1F-6561-8627-B302DDD935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5158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rashnic/fitbi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b="1" dirty="0" err="1"/>
              <a:t>Bellabeat</a:t>
            </a:r>
            <a:r>
              <a:rPr lang="en-US" b="1" dirty="0"/>
              <a:t> Case Study: Understanding Consumer Behavior Through Smart Device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E2FB3-BE53-63FA-D6F1-1D7F11FC3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A74B-5AE1-3E44-87FD-38AA4252F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>
            <a:normAutofit/>
          </a:bodyPr>
          <a:lstStyle/>
          <a:p>
            <a:r>
              <a:rPr lang="en-US" b="1" dirty="0"/>
              <a:t> processing 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81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DBB674-FD94-CD83-AA8B-A5B65BF77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CDC30CE-9CAE-C225-B7AC-AEBE108CA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04" y="-26486"/>
            <a:ext cx="10360152" cy="914400"/>
          </a:xfrm>
        </p:spPr>
        <p:txBody>
          <a:bodyPr/>
          <a:lstStyle/>
          <a:p>
            <a:r>
              <a:rPr lang="en-US" b="1" dirty="0"/>
              <a:t>Data Processing Overview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C08C00E-CD95-48D6-71AB-6203A66C94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12956" y="3896099"/>
            <a:ext cx="4576953" cy="3164739"/>
          </a:xfrm>
        </p:spPr>
        <p:txBody>
          <a:bodyPr>
            <a:normAutofit/>
          </a:bodyPr>
          <a:lstStyle/>
          <a:p>
            <a:r>
              <a:rPr lang="en-US" sz="1800" b="1" dirty="0"/>
              <a:t>Tool:</a:t>
            </a:r>
            <a:r>
              <a:rPr lang="en-US" sz="1800" dirty="0"/>
              <a:t> Python (Pandas) in </a:t>
            </a:r>
            <a:r>
              <a:rPr lang="en-US" sz="1800" dirty="0" err="1"/>
              <a:t>Jupyter</a:t>
            </a:r>
            <a:r>
              <a:rPr lang="en-US" sz="1800" dirty="0"/>
              <a:t> Notebook</a:t>
            </a:r>
            <a:br>
              <a:rPr lang="en-US" sz="1800" dirty="0"/>
            </a:br>
            <a:r>
              <a:rPr lang="en-US" sz="1800" b="1" dirty="0"/>
              <a:t>Why:</a:t>
            </a:r>
            <a:r>
              <a:rPr lang="en-US" sz="1800" dirty="0"/>
              <a:t> Offers full control, automation, and scalability for cleaning and transformations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5112AC0-2612-3AA7-506E-E5B77485B07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742038" y="3896099"/>
            <a:ext cx="4576953" cy="262161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b="1" dirty="0"/>
              <a:t>Folder structure: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/>
              <a:t>final_prepared_data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/>
              <a:t>data_after_standardization_and_type_change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/>
              <a:t>data_after_removing_nulls_and_duplicates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/>
              <a:t>data_after_removing_outliers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/>
              <a:t>validation_scripts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Each folder represents a processing stage and is validated with a dedicated notebook.</a:t>
            </a:r>
          </a:p>
          <a:p>
            <a:endParaRPr lang="en-US" sz="1800" dirty="0">
              <a:highlight>
                <a:srgbClr val="A09D79"/>
              </a:highligh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FBB94B-C401-CBA2-3AD9-FE86D1AB9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6F9DA5-6D1A-8695-DFCD-30BDBC23AFC7}"/>
              </a:ext>
            </a:extLst>
          </p:cNvPr>
          <p:cNvSpPr txBox="1"/>
          <p:nvPr/>
        </p:nvSpPr>
        <p:spPr>
          <a:xfrm>
            <a:off x="275304" y="3110626"/>
            <a:ext cx="1877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Tools Used</a:t>
            </a:r>
            <a:endParaRPr lang="en-US" sz="2400" b="1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28924-BCD3-D580-F623-A756A00BF3AA}"/>
              </a:ext>
            </a:extLst>
          </p:cNvPr>
          <p:cNvSpPr txBox="1"/>
          <p:nvPr/>
        </p:nvSpPr>
        <p:spPr>
          <a:xfrm>
            <a:off x="5539199" y="3110626"/>
            <a:ext cx="2166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File</a:t>
            </a:r>
            <a:r>
              <a:rPr lang="en-US" sz="2000" b="1" dirty="0"/>
              <a:t> </a:t>
            </a:r>
            <a:r>
              <a:rPr lang="en-US" sz="2400" b="1" dirty="0"/>
              <a:t>Organization</a:t>
            </a:r>
            <a:endParaRPr lang="en-US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FE561-E7BB-118A-3014-7DA36CE6FC91}"/>
              </a:ext>
            </a:extLst>
          </p:cNvPr>
          <p:cNvSpPr txBox="1"/>
          <p:nvPr/>
        </p:nvSpPr>
        <p:spPr>
          <a:xfrm>
            <a:off x="500824" y="1079715"/>
            <a:ext cx="72045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section describes how I cleaned, validated, and transformed the </a:t>
            </a:r>
            <a:r>
              <a:rPr lang="en-US" dirty="0" err="1"/>
              <a:t>Bellabeat</a:t>
            </a:r>
            <a:r>
              <a:rPr lang="en-US" dirty="0"/>
              <a:t> datasets to prepare them for analysis.</a:t>
            </a:r>
            <a:br>
              <a:rPr lang="en-US" dirty="0"/>
            </a:br>
            <a:r>
              <a:rPr lang="en-US" dirty="0"/>
              <a:t>All decisions were based on initial data profiling results and were documented step by step.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715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212CCF-4843-DD32-94F7-650266584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CE64A01-9E5C-7ACB-08F8-FDEAE7BB8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35" y="186812"/>
            <a:ext cx="10360152" cy="627202"/>
          </a:xfrm>
        </p:spPr>
        <p:txBody>
          <a:bodyPr/>
          <a:lstStyle/>
          <a:p>
            <a:r>
              <a:rPr lang="en-US" b="1" dirty="0"/>
              <a:t>Data Integrity Validation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D5B7E6-398C-C75D-5553-B22AD95D3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93CF6F1-EF58-E015-F180-BDBF8157B58B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570074" y="993559"/>
            <a:ext cx="9329615" cy="5483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Before applying any transformations, I created a folder named </a:t>
            </a:r>
            <a:r>
              <a:rPr lang="en-US" sz="1800" b="1" dirty="0" err="1"/>
              <a:t>validation_scripts</a:t>
            </a:r>
            <a:r>
              <a:rPr lang="en-US" sz="1800" dirty="0"/>
              <a:t> containing individual notebooks to validate each processing stage.</a:t>
            </a:r>
          </a:p>
          <a:p>
            <a:r>
              <a:rPr lang="en-US" sz="1800" dirty="0"/>
              <a:t>A custom function called </a:t>
            </a:r>
            <a:r>
              <a:rPr lang="en-US" sz="1800" b="1" dirty="0" err="1"/>
              <a:t>analyze_all_csv</a:t>
            </a:r>
            <a:r>
              <a:rPr lang="en-US" sz="1800" b="1" dirty="0"/>
              <a:t>()</a:t>
            </a:r>
            <a:r>
              <a:rPr lang="en-US" sz="1800" dirty="0"/>
              <a:t> was used to perform consistent data profiling across all datasets.</a:t>
            </a:r>
            <a:br>
              <a:rPr lang="en-US" sz="1800" dirty="0"/>
            </a:br>
            <a:r>
              <a:rPr lang="en-US" sz="1800" dirty="0"/>
              <a:t>It checks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Duplicate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Outliers using the IQR method</a:t>
            </a:r>
          </a:p>
          <a:p>
            <a:r>
              <a:rPr lang="en-US" sz="1800" dirty="0"/>
              <a:t>Each cleaning step was validated both before and after execution.</a:t>
            </a:r>
            <a:br>
              <a:rPr lang="en-US" sz="1800" dirty="0"/>
            </a:br>
            <a:r>
              <a:rPr lang="en-US" sz="1800" dirty="0"/>
              <a:t>This helped identify: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Inconsistent date formats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Columns with high percentages of null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Hidden duplicates that appeared after standardizing data types</a:t>
            </a:r>
          </a:p>
          <a:p>
            <a:r>
              <a:rPr lang="en-US" sz="1800" dirty="0"/>
              <a:t>This framework ensured data quality and created a clear audit trail for the entire cleaning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550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B3EF9D-4613-1F48-19A0-C22BB5A38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8B39255-5295-FB77-9289-6D335CB0D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35" y="186812"/>
            <a:ext cx="10360152" cy="627202"/>
          </a:xfrm>
        </p:spPr>
        <p:txBody>
          <a:bodyPr/>
          <a:lstStyle/>
          <a:p>
            <a:r>
              <a:rPr lang="en-US" b="1" dirty="0"/>
              <a:t>Data Processing Flow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F5AF5F4-C73F-43A4-B182-25907A6A88D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3177" y="1179871"/>
            <a:ext cx="10439400" cy="5240594"/>
          </a:xfrm>
        </p:spPr>
        <p:txBody>
          <a:bodyPr>
            <a:normAutofit fontScale="77500" lnSpcReduction="20000"/>
          </a:bodyPr>
          <a:lstStyle/>
          <a:p>
            <a:r>
              <a:rPr lang="en-US" sz="2900" b="1" dirty="0"/>
              <a:t>Step 1: Preparing Phase</a:t>
            </a:r>
          </a:p>
          <a:p>
            <a:r>
              <a:rPr lang="en-US" sz="2900" b="1" dirty="0"/>
              <a:t>- Combined monthly exports using `append`  </a:t>
            </a:r>
          </a:p>
          <a:p>
            <a:r>
              <a:rPr lang="en-US" sz="2900" b="1" dirty="0"/>
              <a:t>- Converted some files from wide to long format  </a:t>
            </a:r>
          </a:p>
          <a:p>
            <a:r>
              <a:rPr lang="en-US" sz="2900" b="1" dirty="0"/>
              <a:t>- Removed early duplicates and nulls after concatenation  </a:t>
            </a:r>
          </a:p>
          <a:p>
            <a:r>
              <a:rPr lang="en-US" sz="2900" b="1" dirty="0"/>
              <a:t>- Note: These steps were actually completed during the **Preparing Phase**, but are documented here to provide full context for the overall processing workflow  </a:t>
            </a:r>
          </a:p>
          <a:p>
            <a:pPr>
              <a:buFontTx/>
              <a:buChar char="-"/>
            </a:pPr>
            <a:r>
              <a:rPr lang="en-US" sz="2900" b="1" dirty="0"/>
              <a:t>Saved to: `</a:t>
            </a:r>
            <a:r>
              <a:rPr lang="en-US" sz="2900" b="1" dirty="0" err="1"/>
              <a:t>final_prepared_data</a:t>
            </a:r>
            <a:r>
              <a:rPr lang="en-US" sz="2900" b="1" dirty="0"/>
              <a:t>/`</a:t>
            </a:r>
          </a:p>
          <a:p>
            <a:pPr>
              <a:buFontTx/>
              <a:buChar char="-"/>
            </a:pPr>
            <a:endParaRPr lang="ar-EG" sz="2900" b="1" dirty="0"/>
          </a:p>
          <a:p>
            <a:r>
              <a:rPr lang="en-US" sz="2900" b="1" dirty="0"/>
              <a:t>Step 2: Date and Type Standardization</a:t>
            </a:r>
          </a:p>
          <a:p>
            <a:r>
              <a:rPr lang="en-US" sz="2900" b="1" dirty="0"/>
              <a:t>- Validated input: `</a:t>
            </a:r>
            <a:r>
              <a:rPr lang="en-US" sz="2900" b="1" dirty="0" err="1"/>
              <a:t>final_prepared_data</a:t>
            </a:r>
            <a:r>
              <a:rPr lang="en-US" sz="2900" b="1" dirty="0"/>
              <a:t>/`  </a:t>
            </a:r>
          </a:p>
          <a:p>
            <a:r>
              <a:rPr lang="en-US" sz="2900" b="1" dirty="0"/>
              <a:t>- Standardized all datetime formats across datasets (e.g., `"YYYY-MM-DD HH:MM:SS"`)  </a:t>
            </a:r>
          </a:p>
          <a:p>
            <a:pPr>
              <a:buFontTx/>
              <a:buChar char="-"/>
            </a:pPr>
            <a:r>
              <a:rPr lang="en-US" sz="2900" b="1" dirty="0"/>
              <a:t> Updated data types for consistency (e.g., converting string dates to datetime)  </a:t>
            </a:r>
          </a:p>
          <a:p>
            <a:pPr>
              <a:buFontTx/>
              <a:buChar char="-"/>
            </a:pPr>
            <a:r>
              <a:rPr lang="en-US" sz="2900" b="1" dirty="0"/>
              <a:t>Saved to: `</a:t>
            </a:r>
            <a:r>
              <a:rPr lang="en-US" sz="2900" b="1" dirty="0" err="1"/>
              <a:t>data_after_standardization_and_type_change</a:t>
            </a:r>
            <a:r>
              <a:rPr lang="en-US" sz="2900" b="1" dirty="0"/>
              <a:t>/`  </a:t>
            </a:r>
          </a:p>
          <a:p>
            <a:pPr>
              <a:buFontTx/>
              <a:buChar char="-"/>
            </a:pPr>
            <a:r>
              <a:rPr lang="en-US" sz="2900" b="1" dirty="0"/>
              <a:t> Re-validated the standardized datasets using a dedicated notebook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39FE05-3869-C6BF-9CE1-8824D41CB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767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ACC714-2C8D-9A86-79AB-9744F856C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1ACF29B-F915-5923-93CB-691427CC3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35" y="186812"/>
            <a:ext cx="10360152" cy="627202"/>
          </a:xfrm>
        </p:spPr>
        <p:txBody>
          <a:bodyPr/>
          <a:lstStyle/>
          <a:p>
            <a:r>
              <a:rPr lang="en-US" b="1" dirty="0"/>
              <a:t>Data Processing Flow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4FB071A-EB0C-24B0-07EC-D4FAEFB17A4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3177" y="1179871"/>
            <a:ext cx="10439400" cy="5378245"/>
          </a:xfrm>
        </p:spPr>
        <p:txBody>
          <a:bodyPr>
            <a:normAutofit/>
          </a:bodyPr>
          <a:lstStyle/>
          <a:p>
            <a:r>
              <a:rPr lang="en-US" b="1" dirty="0"/>
              <a:t>Step 3: Removing Nulls and Duplicates</a:t>
            </a:r>
          </a:p>
          <a:p>
            <a:r>
              <a:rPr lang="en-US" b="1" dirty="0"/>
              <a:t>- Validated input: `</a:t>
            </a:r>
            <a:r>
              <a:rPr lang="en-US" b="1" dirty="0" err="1"/>
              <a:t>data_after_standardization_and_type_change</a:t>
            </a:r>
            <a:r>
              <a:rPr lang="en-US" b="1" dirty="0"/>
              <a:t>/`  </a:t>
            </a:r>
          </a:p>
          <a:p>
            <a:r>
              <a:rPr lang="en-US" b="1" dirty="0"/>
              <a:t>- Dropped remaining missing values (e.g., `Fat` column)  </a:t>
            </a:r>
          </a:p>
          <a:p>
            <a:r>
              <a:rPr lang="en-US" b="1" dirty="0"/>
              <a:t>- Detected and removed duplicates that appeared after datetime unification  </a:t>
            </a:r>
          </a:p>
          <a:p>
            <a:r>
              <a:rPr lang="en-US" b="1" dirty="0"/>
              <a:t>- Saved to: `</a:t>
            </a:r>
            <a:r>
              <a:rPr lang="en-US" b="1" dirty="0" err="1"/>
              <a:t>data_after_removing_nulls_and_duplicates</a:t>
            </a:r>
            <a:r>
              <a:rPr lang="en-US" b="1" dirty="0"/>
              <a:t>/`  </a:t>
            </a:r>
          </a:p>
          <a:p>
            <a:pPr marL="342900" indent="-342900">
              <a:buFontTx/>
              <a:buChar char="-"/>
            </a:pPr>
            <a:r>
              <a:rPr lang="en-US" b="1" dirty="0"/>
              <a:t>Re-validated the cleaned outputs.</a:t>
            </a:r>
          </a:p>
          <a:p>
            <a:r>
              <a:rPr lang="en-US" b="1" dirty="0"/>
              <a:t> </a:t>
            </a:r>
          </a:p>
          <a:p>
            <a:r>
              <a:rPr lang="en-US" b="1" dirty="0"/>
              <a:t>Step 4: Outlier Removal</a:t>
            </a:r>
          </a:p>
          <a:p>
            <a:r>
              <a:rPr lang="en-US" b="1" dirty="0"/>
              <a:t>- Validated input: `</a:t>
            </a:r>
            <a:r>
              <a:rPr lang="en-US" b="1" dirty="0" err="1"/>
              <a:t>data_after_removing_nulls_and_duplicates</a:t>
            </a:r>
            <a:r>
              <a:rPr lang="en-US" b="1" dirty="0"/>
              <a:t>/`  </a:t>
            </a:r>
          </a:p>
          <a:p>
            <a:r>
              <a:rPr lang="en-US" b="1" dirty="0"/>
              <a:t>- Applied the IQR method to numeric columns  </a:t>
            </a:r>
          </a:p>
          <a:p>
            <a:r>
              <a:rPr lang="en-US" b="1" dirty="0"/>
              <a:t>- Removed extreme and negative values  </a:t>
            </a:r>
          </a:p>
          <a:p>
            <a:r>
              <a:rPr lang="en-US" b="1" dirty="0"/>
              <a:t>- Saved to: `</a:t>
            </a:r>
            <a:r>
              <a:rPr lang="en-US" b="1" dirty="0" err="1"/>
              <a:t>data_after_removing_outliers</a:t>
            </a:r>
            <a:r>
              <a:rPr lang="en-US" b="1" dirty="0"/>
              <a:t>/`  </a:t>
            </a:r>
          </a:p>
          <a:p>
            <a:r>
              <a:rPr lang="en-US" b="1" dirty="0"/>
              <a:t>-Considered the final version for analysis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AF0F93-22E7-21D3-11B6-23CAD32F6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69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6EFA3-17BA-9D79-D4CA-E664C6179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22AF6FD4-4E00-8C8C-4C96-FB17B1C2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b="1" dirty="0"/>
              <a:t>Final Deliverable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374046A-2BD6-D4CD-F316-A6BC2BC1F3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1641988"/>
            <a:ext cx="7150608" cy="38640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Clean, validated, and analysis-ready datasets</a:t>
            </a:r>
          </a:p>
          <a:p>
            <a:r>
              <a:rPr lang="en-US" dirty="0"/>
              <a:t>Each cleaning step is fully documented in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r>
              <a:rPr lang="en-US" dirty="0"/>
              <a:t>Notebooks include code, output logs, and markdown explanations</a:t>
            </a:r>
          </a:p>
          <a:p>
            <a:r>
              <a:rPr lang="en-US" dirty="0"/>
              <a:t>All stages are saved in clearly labeled folders (e.g., </a:t>
            </a:r>
            <a:r>
              <a:rPr lang="en-US" dirty="0" err="1"/>
              <a:t>data_after_standardization_and_type_change</a:t>
            </a:r>
            <a:r>
              <a:rPr lang="en-US" dirty="0"/>
              <a:t>)</a:t>
            </a:r>
          </a:p>
          <a:p>
            <a:r>
              <a:rPr lang="en-US" dirty="0"/>
              <a:t>The entire workflow is reproducible and fully auditable</a:t>
            </a:r>
          </a:p>
          <a:p>
            <a:r>
              <a:rPr lang="en-US" dirty="0"/>
              <a:t>You can review the cleaning logic and results inside:</a:t>
            </a:r>
            <a:r>
              <a:rPr lang="ar-EG" dirty="0"/>
              <a:t> </a:t>
            </a:r>
            <a:r>
              <a:rPr lang="en-US" dirty="0" err="1"/>
              <a:t>processing_file.ipynb</a:t>
            </a:r>
            <a:endParaRPr lang="en-US" dirty="0"/>
          </a:p>
          <a:p>
            <a:r>
              <a:rPr lang="en-US" dirty="0" err="1"/>
              <a:t>validation_scripts</a:t>
            </a:r>
            <a:r>
              <a:rPr lang="en-US" dirty="0"/>
              <a:t>/ (contains 4 validation notebooks, one for each processing phase)</a:t>
            </a:r>
          </a:p>
          <a:p>
            <a:r>
              <a:rPr lang="en-US" dirty="0"/>
              <a:t>Full processing notebook available at: [put your link here]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27F55E-E75D-A425-110A-4DD15B627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70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C1451-795E-C8DE-DF99-8B35198FC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989F4-4F86-40C7-4907-58815AA65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>
            <a:normAutofit/>
          </a:bodyPr>
          <a:lstStyle/>
          <a:p>
            <a:r>
              <a:rPr lang="en-US" b="1" dirty="0"/>
              <a:t>Analyzing 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1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20AD2-D74E-4B6B-A362-86462A977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D0120A-7EE3-385F-4A90-C4FBB778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Analyze Phase Overview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FCB1BF-0889-1ADE-56F7-00F9550FE1C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this phase, I explored and analyzed the processed data to uncover trends, patterns, and user behaviors using non-</a:t>
            </a:r>
            <a:r>
              <a:rPr lang="en-US" dirty="0" err="1"/>
              <a:t>Bellabeat</a:t>
            </a:r>
            <a:r>
              <a:rPr lang="en-US" dirty="0"/>
              <a:t> smart devices.</a:t>
            </a:r>
          </a:p>
          <a:p>
            <a:r>
              <a:rPr lang="en-US" dirty="0"/>
              <a:t>The main goal was to support </a:t>
            </a:r>
            <a:r>
              <a:rPr lang="en-US" dirty="0" err="1"/>
              <a:t>Bellabeat’s</a:t>
            </a:r>
            <a:r>
              <a:rPr lang="en-US" dirty="0"/>
              <a:t> business objectives by identifying behavioral trends that can inform both marketing and product decisions.</a:t>
            </a:r>
          </a:p>
          <a:p>
            <a:r>
              <a:rPr lang="en-US" dirty="0"/>
              <a:t>The analysis focused on data related to activity, sleep, calories burned, and weight, all collected from wearable fitness trackers.</a:t>
            </a:r>
          </a:p>
          <a:p>
            <a:r>
              <a:rPr lang="en-US" dirty="0"/>
              <a:t>All analysis was conducted using Python, with the help of Pandas for data manipulation, and Matplotlib and Seaborn for data visualization.</a:t>
            </a:r>
            <a:br>
              <a:rPr lang="en-US" dirty="0"/>
            </a:br>
            <a:r>
              <a:rPr lang="en-US" dirty="0"/>
              <a:t>The entire process was documented in a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843C18-8074-EBD0-BB66-8EBCD0912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347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DD2E27-CBE7-1E27-B3C4-29AF97FAA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C8568EB-FF36-913D-273B-A96435DBE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35" y="186812"/>
            <a:ext cx="10360152" cy="627202"/>
          </a:xfrm>
        </p:spPr>
        <p:txBody>
          <a:bodyPr/>
          <a:lstStyle/>
          <a:p>
            <a:r>
              <a:rPr lang="en-US" b="1" dirty="0"/>
              <a:t>Methods and Tools Used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4B0E5DF-1956-B3FB-40FF-153E4EDC788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3177" y="1179871"/>
            <a:ext cx="10439400" cy="5240594"/>
          </a:xfrm>
        </p:spPr>
        <p:txBody>
          <a:bodyPr>
            <a:normAutofit/>
          </a:bodyPr>
          <a:lstStyle/>
          <a:p>
            <a:r>
              <a:rPr lang="en-US" sz="2400" b="1" dirty="0"/>
              <a:t>Data Aggregation:</a:t>
            </a:r>
            <a:r>
              <a:rPr lang="en-US" sz="2400" dirty="0"/>
              <a:t> Grouped data by day, hour, and activity type to calculate totals and averages</a:t>
            </a:r>
          </a:p>
          <a:p>
            <a:r>
              <a:rPr lang="en-US" sz="2400" b="1" dirty="0"/>
              <a:t>Data Formatting:</a:t>
            </a:r>
            <a:r>
              <a:rPr lang="en-US" sz="2400" dirty="0"/>
              <a:t> Converted date columns to datetime format and extracted weekday names and hours</a:t>
            </a:r>
          </a:p>
          <a:p>
            <a:r>
              <a:rPr lang="en-US" sz="2400" b="1" dirty="0"/>
              <a:t>Data Merging:</a:t>
            </a:r>
            <a:r>
              <a:rPr lang="en-US" sz="2400" dirty="0"/>
              <a:t> Combined related datasets such as calories, steps, and intensity</a:t>
            </a:r>
          </a:p>
          <a:p>
            <a:r>
              <a:rPr lang="en-US" sz="2400" b="1" dirty="0"/>
              <a:t>Calculations:</a:t>
            </a:r>
            <a:r>
              <a:rPr lang="en-US" sz="2400" dirty="0"/>
              <a:t> Created new variables such as </a:t>
            </a:r>
            <a:r>
              <a:rPr lang="en-US" sz="2400" dirty="0" err="1"/>
              <a:t>TotalActiveMinutes</a:t>
            </a:r>
            <a:r>
              <a:rPr lang="en-US" sz="2400" dirty="0"/>
              <a:t>, and performed summation and averaging</a:t>
            </a:r>
          </a:p>
          <a:p>
            <a:r>
              <a:rPr lang="en-US" sz="2400" b="1" dirty="0"/>
              <a:t>Visualization Tools:</a:t>
            </a:r>
            <a:endParaRPr lang="en-US" sz="2400" dirty="0"/>
          </a:p>
          <a:p>
            <a:r>
              <a:rPr lang="en-US" sz="2400" dirty="0"/>
              <a:t>Matplotlib for pie charts and bar charts</a:t>
            </a:r>
          </a:p>
          <a:p>
            <a:r>
              <a:rPr lang="en-US" sz="2400" dirty="0"/>
              <a:t>Seaborn for heatmaps and stylized visualizations</a:t>
            </a:r>
          </a:p>
          <a:p>
            <a:r>
              <a:rPr lang="en-US" sz="2400" dirty="0"/>
              <a:t>Multiple subplots were used to efficiently compare variables side-by-side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2A14CC-2786-CDAB-06C5-D466B82FF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080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51E73-AF07-60D5-FF82-11800376F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0B2717EA-E276-6A19-E574-ADAD836F9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Questions Explored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CD3258A-BEB6-B299-B225-AE9852D615D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98448" y="2039111"/>
            <a:ext cx="7150608" cy="355544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types of physical activity do users engage in most?</a:t>
            </a:r>
          </a:p>
          <a:p>
            <a:r>
              <a:rPr lang="en-US" dirty="0"/>
              <a:t>Do users prefer automatic or manual logging of data?</a:t>
            </a:r>
          </a:p>
          <a:p>
            <a:r>
              <a:rPr lang="en-US" dirty="0"/>
              <a:t>What is the relationship between physical activity and calories burned?</a:t>
            </a:r>
          </a:p>
          <a:p>
            <a:r>
              <a:rPr lang="en-US" dirty="0"/>
              <a:t>What are the most and least active days of the week?</a:t>
            </a:r>
          </a:p>
          <a:p>
            <a:r>
              <a:rPr lang="en-US" dirty="0"/>
              <a:t>How does sleep duration relate to calories burned and activity level?</a:t>
            </a:r>
          </a:p>
          <a:p>
            <a:r>
              <a:rPr lang="en-US" dirty="0"/>
              <a:t>What hours of the day show the highest intensity, steps taken, and calories burned?</a:t>
            </a:r>
          </a:p>
          <a:p>
            <a:r>
              <a:rPr lang="en-US" dirty="0"/>
              <a:t>What is the average weight and BMI of users?</a:t>
            </a:r>
          </a:p>
          <a:p>
            <a:pPr marL="0" indent="0">
              <a:buNone/>
            </a:pPr>
            <a:r>
              <a:rPr lang="en-US" dirty="0"/>
              <a:t>All of these questions were explored through the data without extracting final insights at this stage.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730908-2F3D-21E4-421C-A6E755F44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1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EC9F57EC-1FA3-8C42-0C97-DE167CB94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091165341"/>
              </p:ext>
            </p:extLst>
          </p:nvPr>
        </p:nvGraphicFramePr>
        <p:xfrm>
          <a:off x="1578484" y="2039112"/>
          <a:ext cx="5822441" cy="3356578"/>
        </p:xfrm>
        <a:graphic>
          <a:graphicData uri="http://schemas.openxmlformats.org/drawingml/2006/table">
            <a:tbl>
              <a:tblPr firstRow="1" bandRow="1"/>
              <a:tblGrid>
                <a:gridCol w="5822441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45694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Ask </a:t>
                      </a:r>
                      <a:r>
                        <a:rPr lang="en-US" sz="2200" b="1"/>
                        <a:t>Phase</a:t>
                      </a:r>
                      <a:endParaRPr lang="en-US" sz="22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20" marR="84620" marT="42310" marB="423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456946">
                <a:tc>
                  <a:txBody>
                    <a:bodyPr/>
                    <a:lstStyle/>
                    <a:p>
                      <a:pPr algn="r"/>
                      <a:r>
                        <a:rPr lang="en-US" sz="2200" b="1"/>
                        <a:t>Preparation Phase</a:t>
                      </a:r>
                      <a:endParaRPr lang="en-US" sz="22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20" marR="84620" marT="42310" marB="423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45694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/>
                        <a:t>Processing Phase</a:t>
                      </a:r>
                      <a:endParaRPr lang="en-US" sz="22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20" marR="84620" marT="42310" marB="423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45694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/>
                        <a:t>Analyzing Phase</a:t>
                      </a:r>
                      <a:r>
                        <a:rPr lang="en-US" sz="22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1"/>
                        <a:t>Phase</a:t>
                      </a:r>
                      <a:endParaRPr lang="en-US" sz="22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20" marR="84620" marT="42310" marB="423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45694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Sharing Phase</a:t>
                      </a:r>
                    </a:p>
                  </a:txBody>
                  <a:tcPr marL="84620" marR="84620" marT="42310" marB="423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  <a:tr h="53592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20" marR="84620" marT="42310" marB="423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7915984"/>
                  </a:ext>
                </a:extLst>
              </a:tr>
              <a:tr h="53592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20" marR="84620" marT="42310" marB="4231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192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DB94-FC21-07C5-1FC9-E729C5DEDFC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46890" y="2262665"/>
            <a:ext cx="2816352" cy="3840480"/>
          </a:xfrm>
        </p:spPr>
        <p:txBody>
          <a:bodyPr/>
          <a:lstStyle/>
          <a:p>
            <a:r>
              <a:rPr lang="en-US" dirty="0"/>
              <a:t>This chart highlights whether users rely more on </a:t>
            </a:r>
            <a:r>
              <a:rPr lang="en-US" b="1" dirty="0"/>
              <a:t>automatic weight tracking</a:t>
            </a:r>
            <a:r>
              <a:rPr lang="en-US" dirty="0"/>
              <a:t> or </a:t>
            </a:r>
            <a:r>
              <a:rPr lang="en-US" b="1" dirty="0"/>
              <a:t>manual entry</a:t>
            </a:r>
            <a:r>
              <a:rPr lang="en-US" dirty="0"/>
              <a:t>, helping </a:t>
            </a:r>
            <a:r>
              <a:rPr lang="en-US" dirty="0" err="1"/>
              <a:t>Bellabeat</a:t>
            </a:r>
            <a:r>
              <a:rPr lang="en-US" dirty="0"/>
              <a:t> understand user preferences and reduce friction in data logging.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8F1E4EF-980C-BC03-5648-E8CFFFA1A21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98259" y="1515413"/>
            <a:ext cx="4366922" cy="38417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9B392D-F3D5-4482-6BD6-12D6069A0F86}"/>
              </a:ext>
            </a:extLst>
          </p:cNvPr>
          <p:cNvSpPr txBox="1"/>
          <p:nvPr/>
        </p:nvSpPr>
        <p:spPr>
          <a:xfrm>
            <a:off x="646890" y="776749"/>
            <a:ext cx="85638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Visual Summary of Trends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36D7E7-8937-ED41-2186-5D76CB287DBC}"/>
              </a:ext>
            </a:extLst>
          </p:cNvPr>
          <p:cNvSpPr txBox="1"/>
          <p:nvPr/>
        </p:nvSpPr>
        <p:spPr>
          <a:xfrm>
            <a:off x="4776954" y="5556638"/>
            <a:ext cx="5830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Manual vs Automatic Weight Entries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127971-A846-13FD-1856-72A2AE07AD59}"/>
              </a:ext>
            </a:extLst>
          </p:cNvPr>
          <p:cNvSpPr txBox="1"/>
          <p:nvPr/>
        </p:nvSpPr>
        <p:spPr>
          <a:xfrm>
            <a:off x="198934" y="6138072"/>
            <a:ext cx="11710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chart is </a:t>
            </a:r>
            <a:r>
              <a:rPr lang="en-US" sz="1400" b="1" dirty="0"/>
              <a:t>just one example</a:t>
            </a:r>
            <a:r>
              <a:rPr lang="en-US" sz="1400" dirty="0"/>
              <a:t> of the behavioral patterns discovered during analysis.</a:t>
            </a:r>
            <a:br>
              <a:rPr lang="en-US" sz="1400" dirty="0"/>
            </a:br>
            <a:r>
              <a:rPr lang="en-US" sz="1400" dirty="0"/>
              <a:t>For the full analysis, more visualizations, and detailed insights, please refer to the </a:t>
            </a:r>
            <a:r>
              <a:rPr lang="en-US" sz="1400" b="1" dirty="0" err="1">
                <a:highlight>
                  <a:srgbClr val="FFFF00"/>
                </a:highlight>
              </a:rPr>
              <a:t>Jupyter</a:t>
            </a:r>
            <a:r>
              <a:rPr lang="en-US" sz="1400" b="1" dirty="0">
                <a:highlight>
                  <a:srgbClr val="FFFF00"/>
                </a:highlight>
              </a:rPr>
              <a:t> Notebook</a:t>
            </a:r>
            <a:endParaRPr lang="en-US" sz="1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617A59-FED7-3433-6FE6-6FD50090C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14B9D68-256B-DB75-9D18-A66BC309E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35" y="186812"/>
            <a:ext cx="10360152" cy="627202"/>
          </a:xfrm>
        </p:spPr>
        <p:txBody>
          <a:bodyPr/>
          <a:lstStyle/>
          <a:p>
            <a:r>
              <a:rPr lang="en-US" b="1" dirty="0"/>
              <a:t>Summary of Key Observations from the Data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E547789-602E-9A8D-B137-4A879B16C9D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3177" y="1179871"/>
            <a:ext cx="10439400" cy="5240594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Users spend most of their active time in light activities, rather than moderate or very active ones.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is a strong reliance on automatic tracking over manual input, both for activity and weight logging.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Automatically tracked distances are significantly higher than manually logged distances.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Peak activity occurs between 5 PM and 7 PM, with the highest steps, calories burned, and intensity.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most active days of the week are Tuesday and Wednesday, while Sunday is the least active.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Sleep data is partially incomplete but suggests a moderate relationship between sleep duration, calories burned, and distance.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average BMI across users falls into the overweight or obese category.</a:t>
            </a:r>
          </a:p>
          <a:p>
            <a:r>
              <a:rPr lang="en-US" sz="2400" b="1" dirty="0"/>
              <a:t>Note:</a:t>
            </a:r>
            <a:br>
              <a:rPr lang="en-US" sz="2400" dirty="0"/>
            </a:br>
            <a:r>
              <a:rPr lang="en-US" sz="2400" dirty="0"/>
              <a:t>These findings reflect general behavioral trends and patterns observed during the analysis phase. They will be used to generate actionable insights in the Share phase, aligned with </a:t>
            </a:r>
            <a:r>
              <a:rPr lang="en-US" sz="2400" dirty="0" err="1"/>
              <a:t>Bellabeat’s</a:t>
            </a:r>
            <a:r>
              <a:rPr lang="en-US" sz="2400" dirty="0"/>
              <a:t> business goals.</a:t>
            </a:r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8E8D8B-9249-9FDF-9B94-03448635C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343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F2DF5-80A1-2C02-100E-58684064A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D3BC-E5B8-F8BF-575E-8242C5913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>
            <a:normAutofit/>
          </a:bodyPr>
          <a:lstStyle/>
          <a:p>
            <a:r>
              <a:rPr lang="en-US" b="1" dirty="0"/>
              <a:t>Sharing 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48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31B65F-327A-3B72-7AE8-B41E211F8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3A00A253-2B66-E436-8787-F3C37A6E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35" y="186812"/>
            <a:ext cx="10360152" cy="627202"/>
          </a:xfrm>
        </p:spPr>
        <p:txBody>
          <a:bodyPr/>
          <a:lstStyle/>
          <a:p>
            <a:r>
              <a:rPr lang="en-US" b="1" dirty="0"/>
              <a:t>Communicating Findings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4C513CE-DC65-20D2-399C-C6E5D539D4C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3177" y="1179871"/>
            <a:ext cx="10439400" cy="524059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In this phase, I focused on presenting the key insights derived from the analysis through clear and actionable visualizations.</a:t>
            </a:r>
          </a:p>
          <a:p>
            <a:r>
              <a:rPr lang="en-US" sz="2400" dirty="0"/>
              <a:t>This phase translates raw analysis into real business value, helping </a:t>
            </a:r>
            <a:r>
              <a:rPr lang="en-US" sz="2400" dirty="0" err="1"/>
              <a:t>Bellabeat</a:t>
            </a:r>
            <a:r>
              <a:rPr lang="en-US" sz="2400" dirty="0"/>
              <a:t> align its product and marketing strategies with actual user behavior</a:t>
            </a:r>
          </a:p>
          <a:p>
            <a:r>
              <a:rPr lang="en-US" sz="2400" dirty="0"/>
              <a:t>A separate stakeholder-facing presentation was created to highlight:</a:t>
            </a:r>
          </a:p>
          <a:p>
            <a:r>
              <a:rPr lang="en-US" sz="2400" dirty="0"/>
              <a:t>Trends in user behavior</a:t>
            </a:r>
          </a:p>
          <a:p>
            <a:r>
              <a:rPr lang="en-US" sz="2400" dirty="0"/>
              <a:t>Opportunities for product design</a:t>
            </a:r>
          </a:p>
          <a:p>
            <a:r>
              <a:rPr lang="en-US" sz="2400" dirty="0"/>
              <a:t>Data-driven marketing recommendations</a:t>
            </a:r>
          </a:p>
          <a:p>
            <a:r>
              <a:rPr lang="en-US" sz="2400" dirty="0"/>
              <a:t>The visualizations were designed to be:</a:t>
            </a:r>
          </a:p>
          <a:p>
            <a:r>
              <a:rPr lang="en-US" sz="2400" dirty="0"/>
              <a:t>Easy to understand</a:t>
            </a:r>
          </a:p>
          <a:p>
            <a:r>
              <a:rPr lang="en-US" sz="2400" dirty="0"/>
              <a:t>Visually engaging</a:t>
            </a:r>
          </a:p>
          <a:p>
            <a:r>
              <a:rPr lang="en-US" sz="2400" dirty="0"/>
              <a:t>Directly linked to business objectives</a:t>
            </a:r>
          </a:p>
          <a:p>
            <a:r>
              <a:rPr lang="en-US" sz="2400" dirty="0"/>
              <a:t>A full summary of insights and recommendations is available in the stakeholder presentation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FC3242-50ED-7EE1-6FDB-68FB5E05B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254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/>
          <a:lstStyle/>
          <a:p>
            <a:r>
              <a:rPr lang="en-US" dirty="0"/>
              <a:t>Mohamed </a:t>
            </a:r>
            <a:r>
              <a:rPr lang="en-US" dirty="0" err="1"/>
              <a:t>yehea</a:t>
            </a:r>
            <a:r>
              <a:rPr lang="en-US" dirty="0"/>
              <a:t> </a:t>
            </a:r>
          </a:p>
          <a:p>
            <a:r>
              <a:rPr lang="en-US" dirty="0"/>
              <a:t>mohamed11710w@gmail.com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>
            <a:normAutofit/>
          </a:bodyPr>
          <a:lstStyle/>
          <a:p>
            <a:pPr lvl="0">
              <a:spcBef>
                <a:spcPts val="0"/>
              </a:spcBef>
              <a:defRPr/>
            </a:pPr>
            <a:r>
              <a:rPr lang="en-US" b="1" dirty="0"/>
              <a:t>Ask</a:t>
            </a:r>
            <a:r>
              <a:rPr lang="en-US" dirty="0"/>
              <a:t> </a:t>
            </a:r>
            <a:r>
              <a:rPr lang="en-US" b="1" dirty="0"/>
              <a:t>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Task &amp; Goals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/>
          <a:lstStyle/>
          <a:p>
            <a:r>
              <a:rPr lang="en-US" dirty="0"/>
              <a:t>The objective of this case study is to analyze existing trends in the use of non-</a:t>
            </a:r>
            <a:r>
              <a:rPr lang="en-US" dirty="0" err="1"/>
              <a:t>Bellabeat</a:t>
            </a:r>
            <a:r>
              <a:rPr lang="en-US" dirty="0"/>
              <a:t> smart devices—such as fitness trackers and health-monitoring wearables—in order to gain insights into consumer behaviors and preferences.</a:t>
            </a:r>
          </a:p>
          <a:p>
            <a:r>
              <a:rPr lang="en-US" dirty="0"/>
              <a:t>These insights will then be applied to one of </a:t>
            </a:r>
            <a:r>
              <a:rPr lang="en-US" dirty="0" err="1"/>
              <a:t>Bellabeat’s</a:t>
            </a:r>
            <a:r>
              <a:rPr lang="en-US" dirty="0"/>
              <a:t> products to explore how the company can leverage these trends to better serve its customers.</a:t>
            </a:r>
          </a:p>
          <a:p>
            <a:r>
              <a:rPr lang="en-US" dirty="0"/>
              <a:t>The final goal is to use the identified trends to propose a data-driven marketing strategy or promotional campaign that aligns with the habits and needs of </a:t>
            </a:r>
            <a:r>
              <a:rPr lang="en-US" dirty="0" err="1"/>
              <a:t>Bellabeat’s</a:t>
            </a:r>
            <a:r>
              <a:rPr lang="en-US" dirty="0"/>
              <a:t> target audience.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>
            <a:normAutofit/>
          </a:bodyPr>
          <a:lstStyle/>
          <a:p>
            <a:r>
              <a:rPr lang="en-US"/>
              <a:t>Key stake holders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 numCol="1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err="1"/>
              <a:t>Bellabeat’s</a:t>
            </a:r>
            <a:r>
              <a:rPr lang="en-US" b="1" dirty="0"/>
              <a:t> cofounder and Chief Creative Officer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err="1"/>
              <a:t>Bellabeat</a:t>
            </a:r>
            <a:r>
              <a:rPr lang="en-US" b="1" dirty="0"/>
              <a:t> executive team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err="1"/>
              <a:t>Bellabeat</a:t>
            </a:r>
            <a:r>
              <a:rPr lang="en-US" b="1" dirty="0"/>
              <a:t> marketing analytics team</a:t>
            </a:r>
          </a:p>
        </p:txBody>
      </p:sp>
      <p:pic>
        <p:nvPicPr>
          <p:cNvPr id="7" name="Picture Placeholder 6" descr="A person and person working on laptops">
            <a:extLst>
              <a:ext uri="{FF2B5EF4-FFF2-40B4-BE49-F238E27FC236}">
                <a16:creationId xmlns:a16="http://schemas.microsoft.com/office/drawing/2014/main" id="{BBC6C84D-6B17-3113-E479-0FA82EAF5C7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rcRect l="690" r="691" b="1"/>
          <a:stretch>
            <a:fillRect/>
          </a:stretch>
        </p:blipFill>
        <p:spPr>
          <a:xfrm>
            <a:off x="4068303" y="2039111"/>
            <a:ext cx="6949440" cy="3840480"/>
          </a:xfrm>
          <a:noFill/>
        </p:spPr>
      </p:pic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58323537-14B0-1837-3947-6386ECC93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58816-38AC-F04B-369E-A28B10EE6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18EE9-2079-0CE6-B8D3-2C8FB177E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>
            <a:normAutofit/>
          </a:bodyPr>
          <a:lstStyle/>
          <a:p>
            <a:r>
              <a:rPr lang="en-US" b="1" dirty="0"/>
              <a:t>Preparation 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0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DA201-0736-BB82-65E6-E1D11F266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BA56461-2B5B-6201-3376-7683D0B1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Dataset Overview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483ED0-33C3-0226-F7BD-9041D40B05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1641988"/>
            <a:ext cx="7150608" cy="386407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This dataset contains health and fitness-related data collected from 30 individuals who used Fitbit smart devices over a period of several weeks</a:t>
            </a:r>
            <a:r>
              <a:rPr lang="ar-EG" b="1" dirty="0"/>
              <a:t> </a:t>
            </a:r>
            <a:r>
              <a:rPr lang="en-US" b="1" dirty="0"/>
              <a:t>, providing comprehensive insights into user behavior through multiple key metrics, including:</a:t>
            </a:r>
          </a:p>
          <a:p>
            <a:r>
              <a:rPr lang="en-US" b="1" dirty="0"/>
              <a:t>Daily and hourly physical activity</a:t>
            </a:r>
          </a:p>
          <a:p>
            <a:r>
              <a:rPr lang="en-US" b="1" dirty="0"/>
              <a:t>Calories burned</a:t>
            </a:r>
          </a:p>
          <a:p>
            <a:r>
              <a:rPr lang="en-US" b="1" dirty="0"/>
              <a:t>Heart rate </a:t>
            </a:r>
            <a:endParaRPr lang="ar-EG" b="1" dirty="0"/>
          </a:p>
          <a:p>
            <a:r>
              <a:rPr lang="en-US" b="1" dirty="0"/>
              <a:t>Sleep patterns</a:t>
            </a:r>
          </a:p>
          <a:p>
            <a:r>
              <a:rPr lang="en-US" b="1" dirty="0"/>
              <a:t>Weight and BMI logs</a:t>
            </a:r>
          </a:p>
          <a:p>
            <a:pPr marL="0" indent="0">
              <a:buNone/>
            </a:pPr>
            <a:r>
              <a:rPr lang="en-US" b="1" dirty="0"/>
              <a:t>which enables behavioral analysis and pattern discovery based on real-world smart device usage.</a:t>
            </a:r>
          </a:p>
          <a:p>
            <a:pPr marL="0" indent="0">
              <a:buNone/>
            </a:pPr>
            <a:r>
              <a:rPr lang="en-US" b="1" dirty="0"/>
              <a:t>The dataset is published under the </a:t>
            </a:r>
            <a:r>
              <a:rPr lang="en-US" b="1" dirty="0">
                <a:solidFill>
                  <a:schemeClr val="accent1">
                    <a:lumMod val="25000"/>
                  </a:schemeClr>
                </a:solidFill>
              </a:rPr>
              <a:t>CC0 public domain license</a:t>
            </a:r>
            <a:r>
              <a:rPr lang="en-US" b="1" dirty="0"/>
              <a:t>, making it freely available for analysis and use.</a:t>
            </a:r>
          </a:p>
          <a:p>
            <a:pPr marL="0" indent="0">
              <a:buNone/>
            </a:pPr>
            <a:r>
              <a:rPr lang="en-US" dirty="0"/>
              <a:t>Source: </a:t>
            </a:r>
            <a:r>
              <a:rPr lang="en-US" dirty="0">
                <a:hlinkClick r:id="rId3"/>
              </a:rPr>
              <a:t>Fitbit Dataset on Kaggle</a:t>
            </a:r>
            <a:endParaRPr lang="ar-EG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595E2A-B46D-F730-62D8-DDC4A8291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63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25" y="-88491"/>
            <a:ext cx="10360152" cy="914400"/>
          </a:xfrm>
        </p:spPr>
        <p:txBody>
          <a:bodyPr/>
          <a:lstStyle/>
          <a:p>
            <a:r>
              <a:rPr lang="en-US" dirty="0"/>
              <a:t>Data Storage &amp;Organization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8928" y="825910"/>
            <a:ext cx="9802762" cy="5397910"/>
          </a:xfrm>
        </p:spPr>
        <p:txBody>
          <a:bodyPr>
            <a:normAutofit/>
          </a:bodyPr>
          <a:lstStyle/>
          <a:p>
            <a:r>
              <a:rPr lang="en-US" sz="2200" dirty="0"/>
              <a:t>The original data was provided in two separate folders organized by collection date</a:t>
            </a:r>
            <a:r>
              <a:rPr lang="ar-EG" sz="2200" dirty="0"/>
              <a:t> </a:t>
            </a:r>
            <a:r>
              <a:rPr lang="en-US" sz="2200" dirty="0"/>
              <a:t> : </a:t>
            </a:r>
          </a:p>
          <a:p>
            <a:r>
              <a:rPr lang="en-US" sz="1800" dirty="0"/>
              <a:t>     </a:t>
            </a:r>
            <a:r>
              <a:rPr lang="en-US" sz="1800" b="1" dirty="0"/>
              <a:t>mturkfitbit_export_3.12.16-4.11.16</a:t>
            </a:r>
          </a:p>
          <a:p>
            <a:r>
              <a:rPr lang="en-US" sz="1800" b="1" dirty="0"/>
              <a:t>     mturkfitbit_export_4.12.16-5.12.16</a:t>
            </a:r>
          </a:p>
          <a:p>
            <a:r>
              <a:rPr lang="en-US" sz="2200" dirty="0"/>
              <a:t>After preparation, the processed files were saved into three folders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1" dirty="0" err="1"/>
              <a:t>appended_data</a:t>
            </a:r>
            <a:r>
              <a:rPr lang="en-US" sz="1900" b="1" dirty="0"/>
              <a:t> : </a:t>
            </a:r>
            <a:r>
              <a:rPr lang="en-US" sz="1900" dirty="0"/>
              <a:t>contains merged files with the same structure across both original folders.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1" dirty="0" err="1"/>
              <a:t>after_convert</a:t>
            </a:r>
            <a:r>
              <a:rPr lang="en-US" sz="1900" b="1" dirty="0"/>
              <a:t> : </a:t>
            </a:r>
            <a:r>
              <a:rPr lang="en-US" sz="1900" dirty="0"/>
              <a:t>contains files that were transformed from wide to narrow format.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1" dirty="0" err="1"/>
              <a:t>final_preparing_data</a:t>
            </a:r>
            <a:r>
              <a:rPr lang="en-US" sz="1900" b="1" dirty="0"/>
              <a:t> : </a:t>
            </a:r>
            <a:r>
              <a:rPr lang="en-US" sz="1900" dirty="0"/>
              <a:t>contains cleaned and fully prepared files ready for analysis.</a:t>
            </a:r>
            <a:endParaRPr lang="ar-EG" sz="1900" dirty="0"/>
          </a:p>
          <a:p>
            <a:r>
              <a:rPr lang="en-US" b="1" dirty="0"/>
              <a:t>Most files are organized in long format, where each row represents a single observation</a:t>
            </a:r>
            <a:br>
              <a:rPr lang="en-US" b="1" dirty="0"/>
            </a:br>
            <a:r>
              <a:rPr lang="en-US" b="1" dirty="0"/>
              <a:t>However, some were initially in wide format, which was preserved temporarily to maintain original granularity, then transformed as needed during preparation</a:t>
            </a:r>
          </a:p>
          <a:p>
            <a:r>
              <a:rPr lang="en-US" b="1" dirty="0"/>
              <a:t>All datasets are stored in CSV format to ensure consistency</a:t>
            </a:r>
            <a:r>
              <a:rPr lang="en-US" sz="1900" b="1" dirty="0"/>
              <a:t>, accessibility, and ease of use across tools.</a:t>
            </a:r>
            <a:endParaRPr lang="ar-EG" sz="1900" b="1" dirty="0"/>
          </a:p>
          <a:p>
            <a:r>
              <a:rPr lang="en-US" b="1" dirty="0"/>
              <a:t>The entire preparation process was documented and executed using a dedicated </a:t>
            </a:r>
            <a:r>
              <a:rPr lang="en-US" b="1" dirty="0" err="1"/>
              <a:t>Jupyter</a:t>
            </a:r>
            <a:r>
              <a:rPr lang="en-US" b="1" dirty="0"/>
              <a:t> Notebook (</a:t>
            </a:r>
            <a:r>
              <a:rPr lang="en-US" b="1" dirty="0" err="1"/>
              <a:t>preparing.ipynb</a:t>
            </a:r>
            <a:r>
              <a:rPr lang="en-US" b="1" dirty="0"/>
              <a:t>) for reproducibility and traceability. You can view the full notebook, including all folder paths and data processing steps, </a:t>
            </a:r>
            <a:r>
              <a:rPr lang="en-US" b="1" dirty="0">
                <a:highlight>
                  <a:srgbClr val="FFFF00"/>
                </a:highlight>
              </a:rPr>
              <a:t>here</a:t>
            </a:r>
            <a:r>
              <a:rPr lang="en-US" b="1" dirty="0"/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F66465-C8D0-2F0A-95C2-5193D6D3B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2FB4A9B-0963-03CE-36D4-766050C3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25" y="-88491"/>
            <a:ext cx="10360152" cy="914400"/>
          </a:xfrm>
        </p:spPr>
        <p:txBody>
          <a:bodyPr/>
          <a:lstStyle/>
          <a:p>
            <a:r>
              <a:rPr lang="en-US" dirty="0"/>
              <a:t>Data Credibility</a:t>
            </a:r>
            <a:r>
              <a:rPr lang="ar-EG" dirty="0"/>
              <a:t> &amp;</a:t>
            </a:r>
            <a:r>
              <a:rPr lang="en-US" dirty="0"/>
              <a:t>Limitations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1709E6E-37BD-4C4D-B18F-7A9002E07BE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3962" y="1741619"/>
            <a:ext cx="4576953" cy="4736591"/>
          </a:xfrm>
        </p:spPr>
        <p:txBody>
          <a:bodyPr>
            <a:normAutofit fontScale="25000" lnSpcReduction="20000"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6400" b="1" dirty="0"/>
              <a:t>Source </a:t>
            </a:r>
            <a:br>
              <a:rPr lang="en-US" sz="6400" dirty="0"/>
            </a:br>
            <a:r>
              <a:rPr lang="en-US" sz="6400" dirty="0"/>
              <a:t>The dataset was published on Kaggle and made available by Mobius under the CC0 Public Domain license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6400" b="1" dirty="0"/>
              <a:t>Data origin </a:t>
            </a:r>
            <a:br>
              <a:rPr lang="en-US" sz="6400" dirty="0"/>
            </a:br>
            <a:r>
              <a:rPr lang="en-US" sz="6400" dirty="0"/>
              <a:t>Collected from 30 real Fitbit users who consented to share their data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6400" b="1" dirty="0"/>
              <a:t>Device reliability</a:t>
            </a:r>
            <a:br>
              <a:rPr lang="en-US" sz="6400" dirty="0"/>
            </a:br>
            <a:r>
              <a:rPr lang="en-US" sz="6400" dirty="0"/>
              <a:t>Data was recorded using Fitbit smart devices which are widely recognized for accurate health tracking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6400" b="1" dirty="0"/>
              <a:t>ROCCC Check</a:t>
            </a:r>
            <a:br>
              <a:rPr lang="en-US" sz="6400" dirty="0"/>
            </a:br>
            <a:r>
              <a:rPr lang="en-US" sz="6400" b="1" dirty="0"/>
              <a:t>Reliable</a:t>
            </a:r>
            <a:r>
              <a:rPr lang="en-US" sz="6400" dirty="0"/>
              <a:t> — </a:t>
            </a:r>
            <a:r>
              <a:rPr lang="en-US" sz="6400" dirty="0">
                <a:highlight>
                  <a:srgbClr val="D1D8B7"/>
                </a:highlight>
              </a:rPr>
              <a:t>Yes, </a:t>
            </a:r>
            <a:r>
              <a:rPr lang="en-US" sz="6400" dirty="0"/>
              <a:t>trusted devices and real users</a:t>
            </a:r>
            <a:br>
              <a:rPr lang="en-US" sz="6400" dirty="0"/>
            </a:br>
            <a:r>
              <a:rPr lang="en-US" sz="6400" b="1" dirty="0"/>
              <a:t>Original</a:t>
            </a:r>
            <a:r>
              <a:rPr lang="en-US" sz="6400" dirty="0"/>
              <a:t> — </a:t>
            </a:r>
            <a:r>
              <a:rPr lang="en-US" sz="6400" dirty="0">
                <a:highlight>
                  <a:srgbClr val="D1D8B7"/>
                </a:highlight>
              </a:rPr>
              <a:t>Yes, </a:t>
            </a:r>
            <a:r>
              <a:rPr lang="en-US" sz="6400" dirty="0"/>
              <a:t>data comes directly from user devices</a:t>
            </a:r>
            <a:br>
              <a:rPr lang="en-US" sz="6400" dirty="0"/>
            </a:br>
            <a:r>
              <a:rPr lang="en-US" sz="6400" b="1" dirty="0"/>
              <a:t>Comprehensive</a:t>
            </a:r>
            <a:r>
              <a:rPr lang="en-US" sz="6400" dirty="0"/>
              <a:t> — </a:t>
            </a:r>
            <a:r>
              <a:rPr lang="en-US" sz="6400" dirty="0">
                <a:highlight>
                  <a:srgbClr val="AD5C4D"/>
                </a:highlight>
              </a:rPr>
              <a:t>No</a:t>
            </a:r>
            <a:r>
              <a:rPr lang="en-US" sz="6400" dirty="0"/>
              <a:t>, lacks demographic context</a:t>
            </a:r>
            <a:br>
              <a:rPr lang="en-US" sz="6400" dirty="0"/>
            </a:br>
            <a:r>
              <a:rPr lang="en-US" sz="6400" b="1" dirty="0"/>
              <a:t>Current</a:t>
            </a:r>
            <a:r>
              <a:rPr lang="en-US" sz="6400" dirty="0"/>
              <a:t> — </a:t>
            </a:r>
            <a:r>
              <a:rPr lang="en-US" sz="6400" dirty="0">
                <a:highlight>
                  <a:srgbClr val="AD5C4D"/>
                </a:highlight>
              </a:rPr>
              <a:t>Not recent</a:t>
            </a:r>
            <a:r>
              <a:rPr lang="en-US" sz="6400" dirty="0"/>
              <a:t>, collected in 2016</a:t>
            </a:r>
            <a:br>
              <a:rPr lang="en-US" sz="6400" dirty="0"/>
            </a:br>
            <a:r>
              <a:rPr lang="en-US" sz="6400" b="1" dirty="0"/>
              <a:t>Cited</a:t>
            </a:r>
            <a:r>
              <a:rPr lang="en-US" sz="6400" dirty="0"/>
              <a:t> — </a:t>
            </a:r>
            <a:r>
              <a:rPr lang="en-US" sz="6400" dirty="0">
                <a:highlight>
                  <a:srgbClr val="D1D8B7"/>
                </a:highlight>
              </a:rPr>
              <a:t>Yes, </a:t>
            </a:r>
            <a:r>
              <a:rPr lang="en-US" sz="6400" dirty="0"/>
              <a:t>properly sourced and reference</a:t>
            </a:r>
          </a:p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ED41221-7842-7E98-E2ED-1DBE74182BA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732501" y="1743059"/>
            <a:ext cx="5506496" cy="5114941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Small sample size</a:t>
            </a:r>
            <a:br>
              <a:rPr lang="en-US" sz="1600" b="1" dirty="0"/>
            </a:br>
            <a:r>
              <a:rPr lang="en-US" sz="1600" dirty="0"/>
              <a:t>Only 30 users, which limits generalizability to the broader population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No demographics</a:t>
            </a:r>
            <a:br>
              <a:rPr lang="en-US" sz="1600" dirty="0"/>
            </a:br>
            <a:r>
              <a:rPr lang="en-US" sz="1600" dirty="0"/>
              <a:t>No info on age, gender, location, or medical background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Short time span</a:t>
            </a:r>
            <a:br>
              <a:rPr lang="en-US" sz="1600" dirty="0"/>
            </a:br>
            <a:r>
              <a:rPr lang="en-US" sz="1600" dirty="0"/>
              <a:t>The data was collected over a few weeks only, which may affect the ability to identify long-term trends or seasonal patterns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Potential bias</a:t>
            </a:r>
            <a:br>
              <a:rPr lang="en-US" sz="1600" dirty="0"/>
            </a:br>
            <a:r>
              <a:rPr lang="en-US" sz="1600" dirty="0"/>
              <a:t>Participants might be more health-conscious or active than the average user and it small sample just 30 user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Missing values</a:t>
            </a:r>
            <a:br>
              <a:rPr lang="en-US" sz="1600" dirty="0"/>
            </a:br>
            <a:r>
              <a:rPr lang="en-US" sz="1600" dirty="0"/>
              <a:t>Some files contain incomplete or missing records including null values in weight and body fat logs</a:t>
            </a:r>
            <a:endParaRPr lang="ar-EG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Activity Gaps </a:t>
            </a:r>
          </a:p>
          <a:p>
            <a:pPr algn="ctr">
              <a:lnSpc>
                <a:spcPct val="120000"/>
              </a:lnSpc>
            </a:pPr>
            <a:r>
              <a:rPr lang="en-US" sz="1600" dirty="0"/>
              <a:t>   Time gaps may exist due to inconsistent device usage or     syncing, affecting the continuity of the recorded data.</a:t>
            </a:r>
            <a:endParaRPr lang="en-US" sz="1600" dirty="0">
              <a:highlight>
                <a:srgbClr val="A09D79"/>
              </a:highligh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665AF1-577F-D864-67EE-678205E38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7D2DB7-ABFF-FB11-2638-03DCAAFB9926}"/>
              </a:ext>
            </a:extLst>
          </p:cNvPr>
          <p:cNvSpPr txBox="1"/>
          <p:nvPr/>
        </p:nvSpPr>
        <p:spPr>
          <a:xfrm>
            <a:off x="178799" y="1083709"/>
            <a:ext cx="1877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Credibility</a:t>
            </a:r>
            <a:r>
              <a:rPr lang="ar-EG" sz="2000" b="1" dirty="0"/>
              <a:t> </a:t>
            </a:r>
            <a:endParaRPr lang="en-US" b="1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026BD-029F-DBE3-EA6C-869F35B89A51}"/>
              </a:ext>
            </a:extLst>
          </p:cNvPr>
          <p:cNvSpPr txBox="1"/>
          <p:nvPr/>
        </p:nvSpPr>
        <p:spPr>
          <a:xfrm>
            <a:off x="5732501" y="1034547"/>
            <a:ext cx="2166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Data</a:t>
            </a:r>
            <a:r>
              <a:rPr lang="en-US" b="1" i="1" dirty="0"/>
              <a:t> </a:t>
            </a:r>
            <a:r>
              <a:rPr lang="en-US" sz="2000" b="1" dirty="0"/>
              <a:t>Limitations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64036813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{B919958A-DEE3-4455-9460-0935316AA162}TF1ed9553b-00c4-4092-846a-c8f7f2908f3beecd942f_win32-8e33096c3cfc</Template>
  <TotalTime>2194</TotalTime>
  <Words>1960</Words>
  <Application>Microsoft Office PowerPoint</Application>
  <PresentationFormat>Widescreen</PresentationFormat>
  <Paragraphs>207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Gill Sans Nova Light</vt:lpstr>
      <vt:lpstr>Sagona Book</vt:lpstr>
      <vt:lpstr>Custom</vt:lpstr>
      <vt:lpstr>Bellabeat Case Study: Understanding Consumer Behavior Through Smart Device Data</vt:lpstr>
      <vt:lpstr>agenda</vt:lpstr>
      <vt:lpstr>Ask Phase</vt:lpstr>
      <vt:lpstr>Business Task &amp; Goals</vt:lpstr>
      <vt:lpstr>Key stake holders</vt:lpstr>
      <vt:lpstr>Preparation Phase</vt:lpstr>
      <vt:lpstr>Dataset Overview</vt:lpstr>
      <vt:lpstr>Data Storage &amp;Organization</vt:lpstr>
      <vt:lpstr>Data Credibility &amp;Limitations</vt:lpstr>
      <vt:lpstr> processing Phase</vt:lpstr>
      <vt:lpstr>Data Processing Overview</vt:lpstr>
      <vt:lpstr>Data Integrity Validation</vt:lpstr>
      <vt:lpstr>Data Processing Flow</vt:lpstr>
      <vt:lpstr>Data Processing Flow</vt:lpstr>
      <vt:lpstr>Final Deliverable</vt:lpstr>
      <vt:lpstr>Analyzing Phase</vt:lpstr>
      <vt:lpstr>Analyze Phase Overview</vt:lpstr>
      <vt:lpstr>Methods and Tools Used</vt:lpstr>
      <vt:lpstr>Key Questions Explored</vt:lpstr>
      <vt:lpstr>PowerPoint Presentation</vt:lpstr>
      <vt:lpstr>Summary of Key Observations from the Data</vt:lpstr>
      <vt:lpstr>Sharing Phase</vt:lpstr>
      <vt:lpstr>Communicating Findings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Yehia</dc:creator>
  <cp:lastModifiedBy>Mohamed Yehia</cp:lastModifiedBy>
  <cp:revision>16</cp:revision>
  <dcterms:created xsi:type="dcterms:W3CDTF">2025-06-24T00:26:33Z</dcterms:created>
  <dcterms:modified xsi:type="dcterms:W3CDTF">2025-07-14T01:09:04Z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