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7"/>
  </p:notesMasterIdLst>
  <p:handoutMasterIdLst>
    <p:handoutMasterId r:id="rId18"/>
  </p:handoutMasterIdLst>
  <p:sldIdLst>
    <p:sldId id="377" r:id="rId5"/>
    <p:sldId id="390" r:id="rId6"/>
    <p:sldId id="379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380" r:id="rId15"/>
    <p:sldId id="3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9C1"/>
    <a:srgbClr val="C16548"/>
    <a:srgbClr val="ECECEC"/>
    <a:srgbClr val="EFE9E7"/>
    <a:srgbClr val="CB6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3987" autoAdjust="0"/>
  </p:normalViewPr>
  <p:slideViewPr>
    <p:cSldViewPr snapToGrid="0">
      <p:cViewPr varScale="1">
        <p:scale>
          <a:sx n="77" d="100"/>
          <a:sy n="77" d="100"/>
        </p:scale>
        <p:origin x="72" y="72"/>
      </p:cViewPr>
      <p:guideLst/>
    </p:cSldViewPr>
  </p:slideViewPr>
  <p:outlineViewPr>
    <p:cViewPr>
      <p:scale>
        <a:sx n="33" d="100"/>
        <a:sy n="33" d="100"/>
      </p:scale>
      <p:origin x="0" y="-6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84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623BC-5453-41D9-8AAA-DC8C046E78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7D222-4B37-4341-A20E-5F7F6C3448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1D9A-746F-451D-A588-E1812F761F0E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6901-B1E0-4CE0-9E4B-28767C873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4F09-7EC3-4666-A1BC-C6E796D19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A818-BD7E-4D23-9FDE-11234E869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2845-231E-434A-B678-E6CE4B27D651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4303-F8B1-2446-9487-0E9B8F2997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59547C-AB38-C793-550F-7C7D6CEE22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8224" y="-1"/>
            <a:ext cx="11035552" cy="6858001"/>
          </a:xfrm>
          <a:noFill/>
        </p:spPr>
        <p:txBody>
          <a:bodyPr lIns="0" tIns="0" rIns="0" bIns="0" anchor="ctr">
            <a:noAutofit/>
          </a:bodyPr>
          <a:lstStyle>
            <a:lvl1pPr algn="l">
              <a:defRPr sz="8000" kern="1200" spc="1000" baseline="0">
                <a:ln>
                  <a:noFill/>
                </a:ln>
                <a:solidFill>
                  <a:srgbClr val="CB6E50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  <p:sp>
        <p:nvSpPr>
          <p:cNvPr id="8" name="Picture Placeholder 26">
            <a:extLst>
              <a:ext uri="{FF2B5EF4-FFF2-40B4-BE49-F238E27FC236}">
                <a16:creationId xmlns:a16="http://schemas.microsoft.com/office/drawing/2014/main" id="{C0B4C216-E27C-7A50-CF5C-D340913FF5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308" y="604554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4CF15-8EEB-3E61-A35B-A44FACDC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308" y="5901989"/>
            <a:ext cx="4085468" cy="46808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5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16A793-0543-8519-4E06-4D8E6A4E8C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837944"/>
            <a:ext cx="11353800" cy="3019086"/>
          </a:xfrm>
        </p:spPr>
        <p:txBody>
          <a:bodyPr>
            <a:noAutofit/>
          </a:bodyPr>
          <a:lstStyle>
            <a:lvl1pPr>
              <a:defRPr sz="3200"/>
            </a:lvl1pPr>
            <a:lvl2pPr marL="457200" indent="0" algn="l">
              <a:buNone/>
              <a:defRPr sz="1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2FA2A82A-5FFB-EAB7-624A-E00F9EA6DE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459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DD59288-2C4C-BA2F-F3C9-CEEC7BBAE5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47242" y="5232509"/>
            <a:ext cx="2188728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A221A6B3-B644-8124-2E99-CBB5C1C0B2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56023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82FC433-EED8-C305-2AE2-E3BC9D42E5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64806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824A580-B433-CC76-2FDC-C607FC5ECF8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8459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479803CA-9514-7183-8AC8-13CC5B84064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547241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861F1384-35C1-15D1-9228-D96AC95355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56023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8B1D216-8DC7-A8D4-4857-4C7529D982E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64806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59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A60E5-D102-7326-D77E-C6DF8BDDA7D6}"/>
              </a:ext>
            </a:extLst>
          </p:cNvPr>
          <p:cNvSpPr txBox="1"/>
          <p:nvPr userDrawn="1"/>
        </p:nvSpPr>
        <p:spPr>
          <a:xfrm>
            <a:off x="6598508" y="6079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67076B-6CF0-B20E-9689-27FA1127A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851" y="0"/>
            <a:ext cx="8160152" cy="6858000"/>
          </a:xfrm>
        </p:spPr>
        <p:txBody>
          <a:bodyPr anchor="ctr">
            <a:noAutofit/>
          </a:bodyPr>
          <a:lstStyle>
            <a:lvl1pPr algn="l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35309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3F266306-412A-D7DE-40EF-45BBA13E556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8460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28BF9A91-4021-72CF-EEBD-43B8B2F764A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34372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5D88CB52-BC08-9751-260B-B531030DCAB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430282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06E6C850-58C9-7074-08C7-7D24B9A951F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26190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0A395A78-D15C-3B71-AC48-52F422FF29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3437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26292D0-5ED9-B06E-0FEC-5ECF9B61DA1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3028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025E22B-8EFC-3B41-7DF2-F2F0FBBFC2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2619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459D7743-7A8F-C73A-B9D5-49190ED512A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846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D4BD1280-EFE5-3F5B-2E53-29FC62D2218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3437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D7323A54-CEF7-D9AE-B43D-CCF5F95273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028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C50A54A3-4CD3-53F4-3FFE-F664FBFCB1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6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5B86244-CE85-A100-2FAE-57F9E99595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681" y="4554640"/>
            <a:ext cx="7156551" cy="99289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1BADE24-E02E-B86B-4973-FF07C9C25E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3681" y="1296361"/>
            <a:ext cx="7156551" cy="99289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Master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96E5F1B-46ED-3EC5-71CF-9A8DF9B5AA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8452" y="1"/>
            <a:ext cx="5329866" cy="6857999"/>
          </a:xfrm>
          <a:custGeom>
            <a:avLst/>
            <a:gdLst>
              <a:gd name="connsiteX0" fmla="*/ 1468669 w 5329866"/>
              <a:gd name="connsiteY0" fmla="*/ 0 h 6857999"/>
              <a:gd name="connsiteX1" fmla="*/ 3861198 w 5329866"/>
              <a:gd name="connsiteY1" fmla="*/ 0 h 6857999"/>
              <a:gd name="connsiteX2" fmla="*/ 3935198 w 5329866"/>
              <a:gd name="connsiteY2" fmla="*/ 35648 h 6857999"/>
              <a:gd name="connsiteX3" fmla="*/ 5329866 w 5329866"/>
              <a:gd name="connsiteY3" fmla="*/ 2378939 h 6857999"/>
              <a:gd name="connsiteX4" fmla="*/ 5326197 w 5329866"/>
              <a:gd name="connsiteY4" fmla="*/ 2451597 h 6857999"/>
              <a:gd name="connsiteX5" fmla="*/ 5329866 w 5329866"/>
              <a:gd name="connsiteY5" fmla="*/ 2451597 h 6857999"/>
              <a:gd name="connsiteX6" fmla="*/ 5329866 w 5329866"/>
              <a:gd name="connsiteY6" fmla="*/ 4479062 h 6857999"/>
              <a:gd name="connsiteX7" fmla="*/ 5329866 w 5329866"/>
              <a:gd name="connsiteY7" fmla="*/ 4613614 h 6857999"/>
              <a:gd name="connsiteX8" fmla="*/ 5323072 w 5329866"/>
              <a:gd name="connsiteY8" fmla="*/ 4613614 h 6857999"/>
              <a:gd name="connsiteX9" fmla="*/ 5316108 w 5329866"/>
              <a:gd name="connsiteY9" fmla="*/ 4751536 h 6857999"/>
              <a:gd name="connsiteX10" fmla="*/ 4074162 w 5329866"/>
              <a:gd name="connsiteY10" fmla="*/ 6741331 h 6857999"/>
              <a:gd name="connsiteX11" fmla="*/ 3866902 w 5329866"/>
              <a:gd name="connsiteY11" fmla="*/ 6857999 h 6857999"/>
              <a:gd name="connsiteX12" fmla="*/ 1462965 w 5329866"/>
              <a:gd name="connsiteY12" fmla="*/ 6857999 h 6857999"/>
              <a:gd name="connsiteX13" fmla="*/ 1255705 w 5329866"/>
              <a:gd name="connsiteY13" fmla="*/ 6741331 h 6857999"/>
              <a:gd name="connsiteX14" fmla="*/ 13759 w 5329866"/>
              <a:gd name="connsiteY14" fmla="*/ 4751536 h 6857999"/>
              <a:gd name="connsiteX15" fmla="*/ 6794 w 5329866"/>
              <a:gd name="connsiteY15" fmla="*/ 4613614 h 6857999"/>
              <a:gd name="connsiteX16" fmla="*/ 2 w 5329866"/>
              <a:gd name="connsiteY16" fmla="*/ 4613614 h 6857999"/>
              <a:gd name="connsiteX17" fmla="*/ 2 w 5329866"/>
              <a:gd name="connsiteY17" fmla="*/ 4479104 h 6857999"/>
              <a:gd name="connsiteX18" fmla="*/ 0 w 5329866"/>
              <a:gd name="connsiteY18" fmla="*/ 4479062 h 6857999"/>
              <a:gd name="connsiteX19" fmla="*/ 2 w 5329866"/>
              <a:gd name="connsiteY19" fmla="*/ 4479020 h 6857999"/>
              <a:gd name="connsiteX20" fmla="*/ 2 w 5329866"/>
              <a:gd name="connsiteY20" fmla="*/ 2451597 h 6857999"/>
              <a:gd name="connsiteX21" fmla="*/ 3670 w 5329866"/>
              <a:gd name="connsiteY21" fmla="*/ 2451597 h 6857999"/>
              <a:gd name="connsiteX22" fmla="*/ 0 w 5329866"/>
              <a:gd name="connsiteY22" fmla="*/ 2378939 h 6857999"/>
              <a:gd name="connsiteX23" fmla="*/ 1394668 w 5329866"/>
              <a:gd name="connsiteY23" fmla="*/ 356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7999">
                <a:moveTo>
                  <a:pt x="1468669" y="0"/>
                </a:moveTo>
                <a:lnTo>
                  <a:pt x="3861198" y="0"/>
                </a:lnTo>
                <a:lnTo>
                  <a:pt x="3935198" y="35648"/>
                </a:lnTo>
                <a:cubicBezTo>
                  <a:pt x="4765925" y="486926"/>
                  <a:pt x="5329866" y="1367075"/>
                  <a:pt x="5329866" y="2378939"/>
                </a:cubicBezTo>
                <a:lnTo>
                  <a:pt x="5326197" y="2451597"/>
                </a:lnTo>
                <a:lnTo>
                  <a:pt x="5329866" y="2451597"/>
                </a:lnTo>
                <a:lnTo>
                  <a:pt x="5329866" y="4479062"/>
                </a:lnTo>
                <a:lnTo>
                  <a:pt x="5329866" y="4613614"/>
                </a:lnTo>
                <a:lnTo>
                  <a:pt x="5323072" y="4613614"/>
                </a:lnTo>
                <a:lnTo>
                  <a:pt x="5316108" y="4751536"/>
                </a:lnTo>
                <a:cubicBezTo>
                  <a:pt x="5230813" y="5591417"/>
                  <a:pt x="4755512" y="6316001"/>
                  <a:pt x="4074162" y="6741331"/>
                </a:cubicBezTo>
                <a:lnTo>
                  <a:pt x="3866902" y="6857999"/>
                </a:lnTo>
                <a:lnTo>
                  <a:pt x="1462965" y="6857999"/>
                </a:lnTo>
                <a:lnTo>
                  <a:pt x="1255705" y="6741331"/>
                </a:lnTo>
                <a:cubicBezTo>
                  <a:pt x="574355" y="6316001"/>
                  <a:pt x="99054" y="5591417"/>
                  <a:pt x="13759" y="4751536"/>
                </a:cubicBezTo>
                <a:lnTo>
                  <a:pt x="6794" y="4613614"/>
                </a:lnTo>
                <a:lnTo>
                  <a:pt x="2" y="4613614"/>
                </a:lnTo>
                <a:lnTo>
                  <a:pt x="2" y="4479104"/>
                </a:lnTo>
                <a:lnTo>
                  <a:pt x="0" y="4479062"/>
                </a:lnTo>
                <a:lnTo>
                  <a:pt x="2" y="4479020"/>
                </a:lnTo>
                <a:lnTo>
                  <a:pt x="2" y="2451597"/>
                </a:lnTo>
                <a:lnTo>
                  <a:pt x="3670" y="2451597"/>
                </a:lnTo>
                <a:lnTo>
                  <a:pt x="0" y="2378939"/>
                </a:lnTo>
                <a:cubicBezTo>
                  <a:pt x="0" y="1367075"/>
                  <a:pt x="563941" y="486926"/>
                  <a:pt x="1394668" y="35648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88BC5D-D10D-D2EE-8AE9-4CDCE46A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3681" y="2404268"/>
            <a:ext cx="7217511" cy="2049462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8000" b="0" i="0" spc="10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21223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DAB6B870-F337-8AB9-902B-76B31B88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9033"/>
            <a:ext cx="3478306" cy="3186954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50000"/>
              </a:lnSpc>
              <a:defRPr lang="en-US" sz="1600" b="1" i="0" spc="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5DAF62C-340B-6252-0BC2-3BFF3473EC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0962" y="-801666"/>
            <a:ext cx="4667994" cy="7825231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500" b="0" spc="650" baseline="0">
                <a:solidFill>
                  <a:schemeClr val="tx2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 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FC1157C-46E6-2A07-1641-C8F8879492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0962" y="1467062"/>
            <a:ext cx="4667994" cy="2420772"/>
          </a:xfr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500" b="0" spc="65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311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1B2C6-F3A6-F65F-DF38-0E32604698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358823"/>
            <a:ext cx="6644109" cy="6858000"/>
          </a:xfrm>
        </p:spPr>
        <p:txBody>
          <a:bodyPr anchor="t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76000" b="0" spc="1000">
                <a:solidFill>
                  <a:schemeClr val="accent1">
                    <a:alpha val="5000"/>
                  </a:schemeClr>
                </a:solidFill>
                <a:latin typeface="+mj-lt"/>
              </a:defRPr>
            </a:lvl1pPr>
            <a:lvl2pPr marL="457200" indent="0">
              <a:buNone/>
              <a:defRPr spc="1000">
                <a:latin typeface="Felix Titling" pitchFamily="82" charset="77"/>
              </a:defRPr>
            </a:lvl2pPr>
            <a:lvl3pPr marL="914400" indent="0">
              <a:buNone/>
              <a:defRPr spc="1000">
                <a:latin typeface="Felix Titling" pitchFamily="82" charset="77"/>
              </a:defRPr>
            </a:lvl3pPr>
            <a:lvl4pPr marL="1371600" indent="0">
              <a:buNone/>
              <a:defRPr spc="1000">
                <a:latin typeface="Felix Titling" pitchFamily="82" charset="77"/>
              </a:defRPr>
            </a:lvl4pPr>
            <a:lvl5pPr marL="1828800" indent="0">
              <a:buNone/>
              <a:defRPr spc="1000"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25014DBD-FC37-6FBB-AEBA-C826652821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4373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F62835A7-C3E7-285E-CDF2-A44B022CFA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0284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26194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AAD5CDF0-03F4-067C-A930-F9EEE3F0E32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8462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EA0E8C0-9652-ED9C-4CD9-6B72392D6DF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34369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0155057-5F64-A44D-EBB6-913EC89187C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30041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95532FA-0A0C-CF19-D640-F92609A78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8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6A67D644-32E7-08DE-4A04-59BC59DA67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23536" y="697867"/>
            <a:ext cx="4344928" cy="5462266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736204"/>
          </a:xfrm>
        </p:spPr>
        <p:txBody>
          <a:bodyPr anchor="ctr">
            <a:noAutofit/>
          </a:bodyPr>
          <a:lstStyle>
            <a:lvl1pPr algn="ctr">
              <a:defRPr sz="8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A91CD-FAA1-12A5-36FC-FB6877A5CF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7235" y="5501848"/>
            <a:ext cx="10515600" cy="135615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 b="0" spc="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6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10349A9-96E5-48EF-811D-326560B8C1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5962964" cy="1335273"/>
          </a:xfrm>
        </p:spPr>
        <p:txBody>
          <a:bodyPr lIns="0" tIns="0" rIns="0" bIns="0" anchor="t">
            <a:noAutofit/>
          </a:bodyPr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0571" y="3000733"/>
            <a:ext cx="5763227" cy="2996309"/>
          </a:xfr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192137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8E835A2-9A63-E732-F9E2-A4F4914B17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455" y="1834688"/>
            <a:ext cx="5310927" cy="723085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7CA4D69F-DA63-104E-3FB3-1F2D82C3B5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44466" y="1834688"/>
            <a:ext cx="5310927" cy="723085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5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CAC50623-C141-FF48-2679-AD0F48D51D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05526" y="2557773"/>
            <a:ext cx="1772935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FAAA39D6-45B2-A7D3-5DC3-C2459FFFC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78310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08456420-6A32-6316-DB13-BD852A1B7EC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44466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4006011E-82D1-0E59-8663-132BB94A82A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3537" y="2557773"/>
            <a:ext cx="1772935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979E2337-5EFF-E5EE-D81F-00E835015F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786321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BAB66CF5-0D1B-FF68-BB2E-8A5D28F0BC5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6455" y="2983478"/>
            <a:ext cx="1769071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2E7EFCE-36D7-CF86-2FEF-E3734FE9950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405295" y="2983478"/>
            <a:ext cx="1772935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E1DCC08-6799-A1AC-28C2-A872BAF1E55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78463" y="2983478"/>
            <a:ext cx="1768919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CE1BF705-AAB1-D537-2C0D-A795D1D4D17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4466" y="2983478"/>
            <a:ext cx="1769071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5F504EFC-46D9-97D5-DA53-4D8EB52D134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013306" y="2983478"/>
            <a:ext cx="1772935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C1231552-C2DF-2460-9DCB-33B1379D750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86474" y="2983478"/>
            <a:ext cx="1768919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4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B17915-F2EE-16C0-9704-0911520961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2064" y="1655064"/>
            <a:ext cx="11164824" cy="4599432"/>
          </a:xfrm>
        </p:spPr>
        <p:txBody>
          <a:bodyPr>
            <a:noAutofit/>
          </a:bodyPr>
          <a:lstStyle>
            <a:lvl1pPr>
              <a:defRPr sz="3200"/>
            </a:lvl1pPr>
            <a:lvl2pPr marL="457200" indent="0" algn="l">
              <a:buNone/>
              <a:defRPr sz="1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95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A29FDC8-4969-6E0E-767C-B89B08D3D23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2336" y="2195513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94B01F3-B2C5-4835-6EF9-A40EB06012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55389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9CE4F9C-B2A8-323E-0B57-0B8FD348FA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20511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E9B260B4-D1BC-635B-D388-0E1A9CF2C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30848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470C7D3-57C4-0583-E642-C6AB3565F6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32902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6978037E-3163-1C71-E997-16A7D05981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810474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75FF4D9-84C9-19DB-9830-B3FFCD6F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621792"/>
            <a:ext cx="12192000" cy="7825230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5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Master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8CB881-B4B6-F9E5-06B7-B87D6D5300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31067" y="-2"/>
            <a:ext cx="5329866" cy="6858002"/>
          </a:xfrm>
          <a:custGeom>
            <a:avLst/>
            <a:gdLst>
              <a:gd name="connsiteX0" fmla="*/ 1468671 w 5329866"/>
              <a:gd name="connsiteY0" fmla="*/ 0 h 6858002"/>
              <a:gd name="connsiteX1" fmla="*/ 3861196 w 5329866"/>
              <a:gd name="connsiteY1" fmla="*/ 0 h 6858002"/>
              <a:gd name="connsiteX2" fmla="*/ 3935199 w 5329866"/>
              <a:gd name="connsiteY2" fmla="*/ 35649 h 6858002"/>
              <a:gd name="connsiteX3" fmla="*/ 5329866 w 5329866"/>
              <a:gd name="connsiteY3" fmla="*/ 2378940 h 6858002"/>
              <a:gd name="connsiteX4" fmla="*/ 5326197 w 5329866"/>
              <a:gd name="connsiteY4" fmla="*/ 2451598 h 6858002"/>
              <a:gd name="connsiteX5" fmla="*/ 5329866 w 5329866"/>
              <a:gd name="connsiteY5" fmla="*/ 2451598 h 6858002"/>
              <a:gd name="connsiteX6" fmla="*/ 5329866 w 5329866"/>
              <a:gd name="connsiteY6" fmla="*/ 4479063 h 6858002"/>
              <a:gd name="connsiteX7" fmla="*/ 5329866 w 5329866"/>
              <a:gd name="connsiteY7" fmla="*/ 4613615 h 6858002"/>
              <a:gd name="connsiteX8" fmla="*/ 5323072 w 5329866"/>
              <a:gd name="connsiteY8" fmla="*/ 4613615 h 6858002"/>
              <a:gd name="connsiteX9" fmla="*/ 5316108 w 5329866"/>
              <a:gd name="connsiteY9" fmla="*/ 4751537 h 6858002"/>
              <a:gd name="connsiteX10" fmla="*/ 4074162 w 5329866"/>
              <a:gd name="connsiteY10" fmla="*/ 6741332 h 6858002"/>
              <a:gd name="connsiteX11" fmla="*/ 3866899 w 5329866"/>
              <a:gd name="connsiteY11" fmla="*/ 6858002 h 6858002"/>
              <a:gd name="connsiteX12" fmla="*/ 1462968 w 5329866"/>
              <a:gd name="connsiteY12" fmla="*/ 6858002 h 6858002"/>
              <a:gd name="connsiteX13" fmla="*/ 1255705 w 5329866"/>
              <a:gd name="connsiteY13" fmla="*/ 6741332 h 6858002"/>
              <a:gd name="connsiteX14" fmla="*/ 13759 w 5329866"/>
              <a:gd name="connsiteY14" fmla="*/ 4751537 h 6858002"/>
              <a:gd name="connsiteX15" fmla="*/ 6794 w 5329866"/>
              <a:gd name="connsiteY15" fmla="*/ 4613615 h 6858002"/>
              <a:gd name="connsiteX16" fmla="*/ 2 w 5329866"/>
              <a:gd name="connsiteY16" fmla="*/ 4613615 h 6858002"/>
              <a:gd name="connsiteX17" fmla="*/ 2 w 5329866"/>
              <a:gd name="connsiteY17" fmla="*/ 4479105 h 6858002"/>
              <a:gd name="connsiteX18" fmla="*/ 0 w 5329866"/>
              <a:gd name="connsiteY18" fmla="*/ 4479063 h 6858002"/>
              <a:gd name="connsiteX19" fmla="*/ 2 w 5329866"/>
              <a:gd name="connsiteY19" fmla="*/ 4479021 h 6858002"/>
              <a:gd name="connsiteX20" fmla="*/ 2 w 5329866"/>
              <a:gd name="connsiteY20" fmla="*/ 2451598 h 6858002"/>
              <a:gd name="connsiteX21" fmla="*/ 3670 w 5329866"/>
              <a:gd name="connsiteY21" fmla="*/ 2451598 h 6858002"/>
              <a:gd name="connsiteX22" fmla="*/ 0 w 5329866"/>
              <a:gd name="connsiteY22" fmla="*/ 2378940 h 6858002"/>
              <a:gd name="connsiteX23" fmla="*/ 1394668 w 5329866"/>
              <a:gd name="connsiteY23" fmla="*/ 35649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8002">
                <a:moveTo>
                  <a:pt x="1468671" y="0"/>
                </a:moveTo>
                <a:lnTo>
                  <a:pt x="3861196" y="0"/>
                </a:lnTo>
                <a:lnTo>
                  <a:pt x="3935199" y="35649"/>
                </a:lnTo>
                <a:cubicBezTo>
                  <a:pt x="4765925" y="486927"/>
                  <a:pt x="5329866" y="1367076"/>
                  <a:pt x="5329866" y="2378940"/>
                </a:cubicBezTo>
                <a:lnTo>
                  <a:pt x="5326197" y="2451598"/>
                </a:lnTo>
                <a:lnTo>
                  <a:pt x="5329866" y="2451598"/>
                </a:lnTo>
                <a:lnTo>
                  <a:pt x="5329866" y="4479063"/>
                </a:lnTo>
                <a:lnTo>
                  <a:pt x="5329866" y="4613615"/>
                </a:lnTo>
                <a:lnTo>
                  <a:pt x="5323072" y="4613615"/>
                </a:lnTo>
                <a:lnTo>
                  <a:pt x="5316108" y="4751537"/>
                </a:lnTo>
                <a:cubicBezTo>
                  <a:pt x="5230813" y="5591419"/>
                  <a:pt x="4755512" y="6316003"/>
                  <a:pt x="4074162" y="6741332"/>
                </a:cubicBezTo>
                <a:lnTo>
                  <a:pt x="3866899" y="6858002"/>
                </a:lnTo>
                <a:lnTo>
                  <a:pt x="1462968" y="6858002"/>
                </a:lnTo>
                <a:lnTo>
                  <a:pt x="1255705" y="6741332"/>
                </a:lnTo>
                <a:cubicBezTo>
                  <a:pt x="574355" y="6316003"/>
                  <a:pt x="99054" y="5591419"/>
                  <a:pt x="13759" y="4751537"/>
                </a:cubicBezTo>
                <a:lnTo>
                  <a:pt x="6794" y="4613615"/>
                </a:lnTo>
                <a:lnTo>
                  <a:pt x="2" y="4613615"/>
                </a:lnTo>
                <a:lnTo>
                  <a:pt x="2" y="4479105"/>
                </a:lnTo>
                <a:lnTo>
                  <a:pt x="0" y="4479063"/>
                </a:lnTo>
                <a:lnTo>
                  <a:pt x="2" y="4479021"/>
                </a:lnTo>
                <a:lnTo>
                  <a:pt x="2" y="2451598"/>
                </a:lnTo>
                <a:lnTo>
                  <a:pt x="3670" y="2451598"/>
                </a:lnTo>
                <a:lnTo>
                  <a:pt x="0" y="2378940"/>
                </a:lnTo>
                <a:cubicBezTo>
                  <a:pt x="0" y="1367076"/>
                  <a:pt x="563941" y="486927"/>
                  <a:pt x="1394668" y="3564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731088F-47E0-33BA-856D-6E68D4A69A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4054639"/>
            <a:ext cx="12192000" cy="996696"/>
          </a:xfrm>
        </p:spPr>
        <p:txBody>
          <a:bodyPr vert="horz" lIns="0" tIns="0" rIns="0" bIns="0" rtlCol="0" anchor="t">
            <a:noAutofit/>
          </a:bodyPr>
          <a:lstStyle>
            <a:lvl1pPr algn="ctr">
              <a:defRPr lang="en-US" sz="8500" b="0" i="0" spc="10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18828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6099858" cy="1335273"/>
          </a:xfrm>
        </p:spPr>
        <p:txBody>
          <a:bodyPr lIns="0" tIns="0" rIns="0" bIns="0" anchor="t">
            <a:noAutofit/>
          </a:bodyPr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897E40-8096-E77D-E61A-A0AAC64EA4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38481" y="581371"/>
            <a:ext cx="3884344" cy="5415673"/>
          </a:xfrm>
          <a:custGeom>
            <a:avLst/>
            <a:gdLst>
              <a:gd name="connsiteX0" fmla="*/ 1942453 w 3884344"/>
              <a:gd name="connsiteY0" fmla="*/ 0 h 5415673"/>
              <a:gd name="connsiteX1" fmla="*/ 3874878 w 3884344"/>
              <a:gd name="connsiteY1" fmla="*/ 1743849 h 5415673"/>
              <a:gd name="connsiteX2" fmla="*/ 3884344 w 3884344"/>
              <a:gd name="connsiteY2" fmla="*/ 1931324 h 5415673"/>
              <a:gd name="connsiteX3" fmla="*/ 3884344 w 3884344"/>
              <a:gd name="connsiteY3" fmla="*/ 1953581 h 5415673"/>
              <a:gd name="connsiteX4" fmla="*/ 3882232 w 3884344"/>
              <a:gd name="connsiteY4" fmla="*/ 1995413 h 5415673"/>
              <a:gd name="connsiteX5" fmla="*/ 3884344 w 3884344"/>
              <a:gd name="connsiteY5" fmla="*/ 1995413 h 5415673"/>
              <a:gd name="connsiteX6" fmla="*/ 3884344 w 3884344"/>
              <a:gd name="connsiteY6" fmla="*/ 3571294 h 5415673"/>
              <a:gd name="connsiteX7" fmla="*/ 3879954 w 3884344"/>
              <a:gd name="connsiteY7" fmla="*/ 3571294 h 5415673"/>
              <a:gd name="connsiteX8" fmla="*/ 3874878 w 3884344"/>
              <a:gd name="connsiteY8" fmla="*/ 3671825 h 5415673"/>
              <a:gd name="connsiteX9" fmla="*/ 1942453 w 3884344"/>
              <a:gd name="connsiteY9" fmla="*/ 5415673 h 5415673"/>
              <a:gd name="connsiteX10" fmla="*/ 10029 w 3884344"/>
              <a:gd name="connsiteY10" fmla="*/ 3671825 h 5415673"/>
              <a:gd name="connsiteX11" fmla="*/ 4952 w 3884344"/>
              <a:gd name="connsiteY11" fmla="*/ 3571294 h 5415673"/>
              <a:gd name="connsiteX12" fmla="*/ 2 w 3884344"/>
              <a:gd name="connsiteY12" fmla="*/ 3571294 h 5415673"/>
              <a:gd name="connsiteX13" fmla="*/ 2 w 3884344"/>
              <a:gd name="connsiteY13" fmla="*/ 3473251 h 5415673"/>
              <a:gd name="connsiteX14" fmla="*/ 0 w 3884344"/>
              <a:gd name="connsiteY14" fmla="*/ 3473220 h 5415673"/>
              <a:gd name="connsiteX15" fmla="*/ 2 w 3884344"/>
              <a:gd name="connsiteY15" fmla="*/ 3473189 h 5415673"/>
              <a:gd name="connsiteX16" fmla="*/ 2 w 3884344"/>
              <a:gd name="connsiteY16" fmla="*/ 1995413 h 5415673"/>
              <a:gd name="connsiteX17" fmla="*/ 2675 w 3884344"/>
              <a:gd name="connsiteY17" fmla="*/ 1995413 h 5415673"/>
              <a:gd name="connsiteX18" fmla="*/ 0 w 3884344"/>
              <a:gd name="connsiteY18" fmla="*/ 1942453 h 5415673"/>
              <a:gd name="connsiteX19" fmla="*/ 1942453 w 3884344"/>
              <a:gd name="connsiteY19" fmla="*/ 0 h 541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84344" h="5415673">
                <a:moveTo>
                  <a:pt x="1942453" y="0"/>
                </a:moveTo>
                <a:cubicBezTo>
                  <a:pt x="2948191" y="0"/>
                  <a:pt x="3775405" y="764355"/>
                  <a:pt x="3874878" y="1743849"/>
                </a:cubicBezTo>
                <a:lnTo>
                  <a:pt x="3884344" y="1931324"/>
                </a:lnTo>
                <a:lnTo>
                  <a:pt x="3884344" y="1953581"/>
                </a:lnTo>
                <a:lnTo>
                  <a:pt x="3882232" y="1995413"/>
                </a:lnTo>
                <a:lnTo>
                  <a:pt x="3884344" y="1995413"/>
                </a:lnTo>
                <a:lnTo>
                  <a:pt x="3884344" y="3571294"/>
                </a:lnTo>
                <a:lnTo>
                  <a:pt x="3879954" y="3571294"/>
                </a:lnTo>
                <a:lnTo>
                  <a:pt x="3874878" y="3671825"/>
                </a:lnTo>
                <a:cubicBezTo>
                  <a:pt x="3775404" y="4651319"/>
                  <a:pt x="2948192" y="5415673"/>
                  <a:pt x="1942453" y="5415673"/>
                </a:cubicBezTo>
                <a:cubicBezTo>
                  <a:pt x="936714" y="5415673"/>
                  <a:pt x="109502" y="4651319"/>
                  <a:pt x="10029" y="3671825"/>
                </a:cubicBezTo>
                <a:lnTo>
                  <a:pt x="4952" y="3571294"/>
                </a:lnTo>
                <a:lnTo>
                  <a:pt x="2" y="3571294"/>
                </a:lnTo>
                <a:lnTo>
                  <a:pt x="2" y="3473251"/>
                </a:lnTo>
                <a:lnTo>
                  <a:pt x="0" y="3473220"/>
                </a:lnTo>
                <a:lnTo>
                  <a:pt x="2" y="3473189"/>
                </a:lnTo>
                <a:lnTo>
                  <a:pt x="2" y="1995413"/>
                </a:lnTo>
                <a:lnTo>
                  <a:pt x="2675" y="1995413"/>
                </a:lnTo>
                <a:lnTo>
                  <a:pt x="0" y="1942453"/>
                </a:lnTo>
                <a:cubicBezTo>
                  <a:pt x="0" y="869666"/>
                  <a:pt x="869666" y="0"/>
                  <a:pt x="1942453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414DEE6-A86D-4699-E6EF-CE6745F5D4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90571" y="3000733"/>
            <a:ext cx="2916821" cy="4282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68EE5CA-4729-4FEA-F1BC-F976BEEBC4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773609" y="3000733"/>
            <a:ext cx="2916821" cy="4282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A3BC7A6-D12C-160A-CB5C-E556052508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90571" y="3530279"/>
            <a:ext cx="2916821" cy="2466764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DF7BAB-7F6A-3D7B-F8A9-D7C4BD1D3B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73609" y="3530279"/>
            <a:ext cx="2916821" cy="2466764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94F4E-FF39-0408-C3C6-A986750D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1" y="365125"/>
            <a:ext cx="109150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16EB-5E9D-04D9-F6DC-33F7E5BB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460" y="1825625"/>
            <a:ext cx="109150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C11A-4AAF-B1E1-B1F3-67C0A55E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03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3DBDAD-8830-10AA-86C7-A42D12292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46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5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11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i="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mohamed11710w@gmail.com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C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heart shaped logo with a black background&#10;&#10;AI-generated content may be incorrect.">
            <a:extLst>
              <a:ext uri="{FF2B5EF4-FFF2-40B4-BE49-F238E27FC236}">
                <a16:creationId xmlns:a16="http://schemas.microsoft.com/office/drawing/2014/main" id="{CD05AF52-EA96-0090-0759-A17CEF7AF9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7674" r="12783" b="1"/>
          <a:stretch>
            <a:fillRect/>
          </a:stretch>
        </p:blipFill>
        <p:spPr>
          <a:xfrm>
            <a:off x="3923536" y="697867"/>
            <a:ext cx="4344928" cy="5462266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06A25-0569-0BFE-AB1C-FC206CC5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736204"/>
          </a:xfrm>
        </p:spPr>
        <p:txBody>
          <a:bodyPr anchor="ctr">
            <a:normAutofit/>
          </a:bodyPr>
          <a:lstStyle/>
          <a:p>
            <a:r>
              <a:rPr lang="en-US" sz="5600" dirty="0" err="1"/>
              <a:t>Bellabeat</a:t>
            </a:r>
            <a:r>
              <a:rPr lang="en-US" sz="5600" dirty="0"/>
              <a:t> </a:t>
            </a:r>
            <a:br>
              <a:rPr lang="en-US" sz="5600" dirty="0"/>
            </a:br>
            <a:r>
              <a:rPr lang="en-US" sz="5600" dirty="0" err="1"/>
              <a:t>casestudy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92712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EDB31-AA88-B0CA-76D2-0518A57EE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50D6-D0D2-C642-DCF6-2AD684D3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" y="0"/>
            <a:ext cx="10823714" cy="672717"/>
          </a:xfrm>
        </p:spPr>
        <p:txBody>
          <a:bodyPr/>
          <a:lstStyle/>
          <a:p>
            <a:r>
              <a:rPr lang="en-US" sz="2000" dirty="0"/>
              <a:t>User Body Metrics: Strategic Marketing 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2CACA-123C-6019-C6FE-4D15210FAAAD}"/>
              </a:ext>
            </a:extLst>
          </p:cNvPr>
          <p:cNvSpPr txBox="1"/>
          <p:nvPr/>
        </p:nvSpPr>
        <p:spPr>
          <a:xfrm>
            <a:off x="554935" y="894654"/>
            <a:ext cx="11082130" cy="178891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000" b="1" dirty="0"/>
              <a:t>Insight</a:t>
            </a:r>
            <a:endParaRPr lang="en-US" sz="2000" dirty="0"/>
          </a:p>
          <a:p>
            <a:r>
              <a:rPr lang="en-US" sz="2000" dirty="0"/>
              <a:t>Average weight is 71.06 kg and average BMI is 24.81, placing most users in the upper‑normal to slightly overweight category.</a:t>
            </a:r>
          </a:p>
          <a:p>
            <a:r>
              <a:rPr lang="en-US" sz="2000" dirty="0"/>
              <a:t>This demographic is likely motivated by weight management, body composition tracking, and general wellness maintenance.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3D882-359A-49B5-4392-06B35FE40DD3}"/>
              </a:ext>
            </a:extLst>
          </p:cNvPr>
          <p:cNvSpPr txBox="1"/>
          <p:nvPr/>
        </p:nvSpPr>
        <p:spPr>
          <a:xfrm>
            <a:off x="517001" y="3170583"/>
            <a:ext cx="9789712" cy="326003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b="1" dirty="0"/>
              <a:t>Recommendation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Segment marketing campaigns</a:t>
            </a:r>
            <a:r>
              <a:rPr lang="en-US" dirty="0"/>
              <a:t> around weight goals (for example “Effortless weight tracking” and “Stay on track with your BMI”).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Highlight product features</a:t>
            </a:r>
            <a:r>
              <a:rPr lang="en-US" dirty="0"/>
              <a:t> such as smart scale integration, BMI trend charts, and personalized coaching tips.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 targeted content</a:t>
            </a:r>
            <a:r>
              <a:rPr lang="en-US" dirty="0"/>
              <a:t> (email series, in‑app tips) that speaks directly to users in the upper‑normal or overweight range, offering step‑by‑step guidance.</a:t>
            </a:r>
          </a:p>
        </p:txBody>
      </p:sp>
    </p:spTree>
    <p:extLst>
      <p:ext uri="{BB962C8B-B14F-4D97-AF65-F5344CB8AC3E}">
        <p14:creationId xmlns:p14="http://schemas.microsoft.com/office/powerpoint/2010/main" val="262864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C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A004-BF6D-FE16-E2E8-44F687F1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57" y="-44568"/>
            <a:ext cx="10915075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C16548"/>
                </a:solidFill>
              </a:rPr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B75ED-1B8A-5924-D271-182345C93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150" y="1518956"/>
            <a:ext cx="7682026" cy="4599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cs typeface="Aharoni" panose="02010803020104030203" pitchFamily="2" charset="-79"/>
              </a:rPr>
              <a:t>This case study explored user behavior based on data from non-</a:t>
            </a:r>
            <a:r>
              <a:rPr lang="en-US" sz="2000" b="0" dirty="0" err="1">
                <a:cs typeface="Aharoni" panose="02010803020104030203" pitchFamily="2" charset="-79"/>
              </a:rPr>
              <a:t>Bellabeat</a:t>
            </a:r>
            <a:r>
              <a:rPr lang="en-US" sz="2000" b="0" dirty="0">
                <a:cs typeface="Aharoni" panose="02010803020104030203" pitchFamily="2" charset="-79"/>
              </a:rPr>
              <a:t> smart devices.</a:t>
            </a:r>
            <a:endParaRPr lang="ar-EG" sz="2000" b="0" dirty="0"/>
          </a:p>
          <a:p>
            <a:pPr marL="0" indent="0">
              <a:buNone/>
            </a:pPr>
            <a:endParaRPr lang="en-US" sz="2000" b="0" dirty="0"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2000" b="0" dirty="0">
                <a:cs typeface="Aharoni" panose="02010803020104030203" pitchFamily="2" charset="-79"/>
              </a:rPr>
              <a:t>Key patterns were found in activity, sleep, and weight tracking — especially around automated behavior, peak activity hours, and midweek engagement.</a:t>
            </a:r>
          </a:p>
          <a:p>
            <a:pPr marL="0" indent="0">
              <a:buNone/>
            </a:pPr>
            <a:r>
              <a:rPr lang="en-US" sz="2000" b="0" dirty="0">
                <a:cs typeface="Aharoni" panose="02010803020104030203" pitchFamily="2" charset="-79"/>
              </a:rPr>
              <a:t>These findings offer clear opportunities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Aharoni" panose="02010803020104030203" pitchFamily="2" charset="-79"/>
              </a:rPr>
              <a:t>Improve product design (focus on passive tracking &amp; light activity)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Aharoni" panose="02010803020104030203" pitchFamily="2" charset="-79"/>
              </a:rPr>
              <a:t>Personalize user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Aharoni" panose="02010803020104030203" pitchFamily="2" charset="-79"/>
              </a:rPr>
              <a:t>Target marketing at the right time and audience</a:t>
            </a:r>
          </a:p>
          <a:p>
            <a:pPr marL="0" indent="0">
              <a:buNone/>
            </a:pPr>
            <a:r>
              <a:rPr lang="en-US" sz="2000" b="0" dirty="0">
                <a:cs typeface="Aharoni" panose="02010803020104030203" pitchFamily="2" charset="-79"/>
              </a:rPr>
              <a:t>The analysis supports </a:t>
            </a:r>
            <a:r>
              <a:rPr lang="en-US" sz="2000" b="0" dirty="0" err="1">
                <a:cs typeface="Aharoni" panose="02010803020104030203" pitchFamily="2" charset="-79"/>
              </a:rPr>
              <a:t>Bellabeat's</a:t>
            </a:r>
            <a:r>
              <a:rPr lang="en-US" sz="2000" b="0" dirty="0">
                <a:cs typeface="Aharoni" panose="02010803020104030203" pitchFamily="2" charset="-79"/>
              </a:rPr>
              <a:t> mission to deliver smart, behavior-aligned wellness solutions.</a:t>
            </a:r>
          </a:p>
          <a:p>
            <a:endParaRPr lang="en-US" sz="1400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D136D-505E-4253-3F50-0C565558269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63846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743C7-C079-31F6-50CF-CAF5C83A596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81033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Picture 7" descr="A heart shaped logo with a black background&#10;&#10;AI-generated content may be incorrect.">
            <a:extLst>
              <a:ext uri="{FF2B5EF4-FFF2-40B4-BE49-F238E27FC236}">
                <a16:creationId xmlns:a16="http://schemas.microsoft.com/office/drawing/2014/main" id="{2C62F11A-00CC-D5AB-3971-09430DB3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56" r="16764"/>
          <a:stretch>
            <a:fillRect/>
          </a:stretch>
        </p:blipFill>
        <p:spPr>
          <a:xfrm>
            <a:off x="9907560" y="-238540"/>
            <a:ext cx="2484945" cy="3471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672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10EE3C-B2C8-8259-C6FD-8E6EB78A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Mohamed </a:t>
            </a:r>
            <a:r>
              <a:rPr lang="en-US" dirty="0" err="1"/>
              <a:t>yehea</a:t>
            </a:r>
            <a:br>
              <a:rPr lang="en-US" dirty="0"/>
            </a:br>
            <a:r>
              <a:rPr lang="en-US" dirty="0">
                <a:hlinkClick r:id="rId2"/>
              </a:rPr>
              <a:t>mohamed11710w@gmail.com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2C5D4E-F481-B17C-DFEF-7F9F7D414F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Thank</a:t>
            </a:r>
          </a:p>
          <a:p>
            <a:r>
              <a:rPr lang="en-US" dirty="0"/>
              <a:t>thank</a:t>
            </a:r>
          </a:p>
          <a:p>
            <a:r>
              <a:rPr lang="en-US" dirty="0"/>
              <a:t>Thank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you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B71A9C-F374-B122-4E3F-6FED019092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807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C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953FD73-3C20-1A2D-592F-07E39561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36576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Business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73208-F9ED-993D-477F-AD36CA6AB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2111959"/>
            <a:ext cx="2227344" cy="365760"/>
          </a:xfrm>
        </p:spPr>
        <p:txBody>
          <a:bodyPr/>
          <a:lstStyle/>
          <a:p>
            <a:r>
              <a:rPr lang="en-US" dirty="0"/>
              <a:t>Understand User Behavior and Preferences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22715B-93B4-5AF2-4CF7-4210F6FACB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53260" y="2208387"/>
            <a:ext cx="2227344" cy="365760"/>
          </a:xfrm>
        </p:spPr>
        <p:txBody>
          <a:bodyPr/>
          <a:lstStyle/>
          <a:p>
            <a:r>
              <a:rPr lang="en-US" dirty="0"/>
              <a:t>Inform Product Development and Personalization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AA8EA-154B-1586-1B03-2A3E56C82B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30204" y="2111958"/>
            <a:ext cx="2227344" cy="770389"/>
          </a:xfrm>
        </p:spPr>
        <p:txBody>
          <a:bodyPr/>
          <a:lstStyle/>
          <a:p>
            <a:r>
              <a:rPr lang="en-US" dirty="0"/>
              <a:t>Design a Data-Driven Marketing Strategy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FF4002-1A50-108B-9DC3-0DFAA750E4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8460" y="2960780"/>
            <a:ext cx="2997774" cy="2862674"/>
          </a:xfrm>
        </p:spPr>
        <p:txBody>
          <a:bodyPr/>
          <a:lstStyle/>
          <a:p>
            <a:r>
              <a:rPr lang="en-US" sz="1600" dirty="0"/>
              <a:t>The objective of this case study is to analyze existing trends in the use of non-</a:t>
            </a:r>
            <a:r>
              <a:rPr lang="en-US" sz="1600" dirty="0" err="1"/>
              <a:t>Bellabeat</a:t>
            </a:r>
            <a:r>
              <a:rPr lang="en-US" sz="1600" dirty="0"/>
              <a:t> smart devices—such as fitness trackers and health-monitoring wearables—in order to gain insights into consumer behaviors and preferences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B9220A8-F124-7A65-E119-AC65CC91023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53259" y="3090865"/>
            <a:ext cx="2591757" cy="2862673"/>
          </a:xfrm>
        </p:spPr>
        <p:txBody>
          <a:bodyPr/>
          <a:lstStyle/>
          <a:p>
            <a:r>
              <a:rPr lang="en-US" sz="1600" dirty="0"/>
              <a:t>These insights will then be applied to one of </a:t>
            </a:r>
            <a:r>
              <a:rPr lang="en-US" sz="1600" dirty="0" err="1"/>
              <a:t>Bellabeat’s</a:t>
            </a:r>
            <a:r>
              <a:rPr lang="en-US" sz="1600" dirty="0"/>
              <a:t> products to explore how the company can leverage these trends to better serve its customers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7642D3A8-5C4E-FC41-22B8-E5B06B4FF72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62041" y="3026396"/>
            <a:ext cx="2868568" cy="2927142"/>
          </a:xfrm>
        </p:spPr>
        <p:txBody>
          <a:bodyPr/>
          <a:lstStyle/>
          <a:p>
            <a:r>
              <a:rPr lang="en-US" sz="1600" dirty="0"/>
              <a:t>The final goal is to use the identified trends to propose a data-driven marketing strategy or promotional campaign that aligns with the habits and needs of </a:t>
            </a:r>
            <a:r>
              <a:rPr lang="en-US" sz="1600" dirty="0" err="1"/>
              <a:t>Bellabeat’s</a:t>
            </a:r>
            <a:r>
              <a:rPr lang="en-US" sz="1600" dirty="0"/>
              <a:t> target audience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A50566-A544-45FD-3EA5-98A56BFA443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638460" y="6356350"/>
            <a:ext cx="4114800" cy="36576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15EB22-D187-64BD-D2F1-25063327CD6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810336" y="6356350"/>
            <a:ext cx="2743200" cy="365760"/>
          </a:xfrm>
        </p:spPr>
        <p:txBody>
          <a:bodyPr/>
          <a:lstStyle/>
          <a:p>
            <a:fld id="{295C7AAE-A677-454A-8BDB-62A0650ACE9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6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7B8C-65D0-EA39-A5A8-A5EFE8FE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3" y="129208"/>
            <a:ext cx="10515600" cy="672717"/>
          </a:xfrm>
        </p:spPr>
        <p:txBody>
          <a:bodyPr/>
          <a:lstStyle/>
          <a:p>
            <a:r>
              <a:rPr lang="en-US" sz="5400" dirty="0"/>
              <a:t> </a:t>
            </a:r>
            <a:r>
              <a:rPr lang="en-US" sz="3200" dirty="0"/>
              <a:t>Executive Summary</a:t>
            </a:r>
            <a:endParaRPr 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7A4E5-1ACE-01E7-0A09-8B5C8BAD1505}"/>
              </a:ext>
            </a:extLst>
          </p:cNvPr>
          <p:cNvSpPr txBox="1"/>
          <p:nvPr/>
        </p:nvSpPr>
        <p:spPr>
          <a:xfrm>
            <a:off x="834887" y="1429408"/>
            <a:ext cx="11082130" cy="439332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000" dirty="0"/>
              <a:t>Our analysis of user behavior, based on data from non-</a:t>
            </a:r>
            <a:r>
              <a:rPr lang="en-US" sz="2000" dirty="0" err="1"/>
              <a:t>Bellabeat</a:t>
            </a:r>
            <a:r>
              <a:rPr lang="en-US" sz="2000" dirty="0"/>
              <a:t> fitness and health tracking devices, revealed several key patterns:</a:t>
            </a:r>
            <a:endParaRPr lang="ar-EG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demonstrate a clear preference for automatic tracking over manual data logging.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Physical activity is highest during weekdays, particularly on Tuesdays and Wednesdays.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Calorie burn and activity intensity tend to peak during the early evening hours.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Sleep duration shows a moderate correlation with both physical activity and calories burned.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Only a small percentage of users manually log their weight, favoring automatic measurements.</a:t>
            </a:r>
            <a:endParaRPr lang="ar-E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These findings contribute directly to product development and support the creation of marketing strategies that align with users' actual habits and behavioral patterns</a:t>
            </a:r>
          </a:p>
        </p:txBody>
      </p:sp>
      <p:pic>
        <p:nvPicPr>
          <p:cNvPr id="13" name="Picture 12" descr="A heart shaped logo with a black background&#10;&#10;AI-generated content may be incorrect.">
            <a:extLst>
              <a:ext uri="{FF2B5EF4-FFF2-40B4-BE49-F238E27FC236}">
                <a16:creationId xmlns:a16="http://schemas.microsoft.com/office/drawing/2014/main" id="{B0C17CA1-187D-4EDD-CB55-CFD3825A0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210" y="475116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5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F9281-F794-184D-9712-FD2C5FE1D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AB6B-4156-C70B-4C6A-32BE5E32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208"/>
            <a:ext cx="7802217" cy="672717"/>
          </a:xfrm>
        </p:spPr>
        <p:txBody>
          <a:bodyPr/>
          <a:lstStyle/>
          <a:p>
            <a:pPr algn="l"/>
            <a:r>
              <a:rPr lang="en-US" sz="1800" b="1" dirty="0"/>
              <a:t>Distribution of Activity by Intensity</a:t>
            </a:r>
            <a:endParaRPr lang="en-US" sz="1800" dirty="0"/>
          </a:p>
        </p:txBody>
      </p:sp>
      <p:pic>
        <p:nvPicPr>
          <p:cNvPr id="13" name="Picture 12" descr="A heart shaped logo with a black background&#10;&#10;AI-generated content may be incorrect.">
            <a:extLst>
              <a:ext uri="{FF2B5EF4-FFF2-40B4-BE49-F238E27FC236}">
                <a16:creationId xmlns:a16="http://schemas.microsoft.com/office/drawing/2014/main" id="{16B29360-AA33-6B1D-D711-92789CBA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210" y="4751169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AEEAF8-B176-0DAE-51A6-B2D727BF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6" y="1181438"/>
            <a:ext cx="8627369" cy="430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3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03557-CBC2-B11C-FC48-97AE145C4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0770-9DC2-D3B5-57E7-8B0CF734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8800" y="21487"/>
            <a:ext cx="11698800" cy="672717"/>
          </a:xfrm>
        </p:spPr>
        <p:txBody>
          <a:bodyPr/>
          <a:lstStyle/>
          <a:p>
            <a:r>
              <a:rPr lang="en-US" sz="2000" b="1" dirty="0"/>
              <a:t>Marketing Implication of User Activity Preferences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0DF68-4CE3-C0BC-BD8D-41C0AF7E91C7}"/>
              </a:ext>
            </a:extLst>
          </p:cNvPr>
          <p:cNvSpPr txBox="1"/>
          <p:nvPr/>
        </p:nvSpPr>
        <p:spPr>
          <a:xfrm>
            <a:off x="554935" y="1138715"/>
            <a:ext cx="11082130" cy="136499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000" b="1" dirty="0"/>
              <a:t>Insight</a:t>
            </a:r>
          </a:p>
          <a:p>
            <a:r>
              <a:rPr lang="en-US" sz="2000" dirty="0"/>
              <a:t>Analysis reveals that users spend over 90% of their active minutes and 80% of their distance in light-intensity activities, such as walking.</a:t>
            </a:r>
            <a:br>
              <a:rPr lang="en-US" sz="2000" dirty="0"/>
            </a:br>
            <a:r>
              <a:rPr lang="en-US" sz="2000" dirty="0"/>
              <a:t>This indicates a strong preference for low-effort, accessible physical activity</a:t>
            </a:r>
          </a:p>
        </p:txBody>
      </p:sp>
      <p:pic>
        <p:nvPicPr>
          <p:cNvPr id="13" name="Picture 12" descr="A heart shaped logo with a black background&#10;&#10;AI-generated content may be incorrect.">
            <a:extLst>
              <a:ext uri="{FF2B5EF4-FFF2-40B4-BE49-F238E27FC236}">
                <a16:creationId xmlns:a16="http://schemas.microsoft.com/office/drawing/2014/main" id="{3896E936-707B-F5E7-5AC8-BAB04282C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210" y="4751169"/>
            <a:ext cx="2143125" cy="2143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8FEC09-AFF8-982E-F9E5-ABA7A9F71D17}"/>
              </a:ext>
            </a:extLst>
          </p:cNvPr>
          <p:cNvSpPr txBox="1"/>
          <p:nvPr/>
        </p:nvSpPr>
        <p:spPr>
          <a:xfrm>
            <a:off x="554935" y="2672647"/>
            <a:ext cx="8646160" cy="207852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b="1" dirty="0"/>
              <a:t>Recommendation</a:t>
            </a:r>
            <a:endParaRPr lang="ar-EG" b="1" dirty="0"/>
          </a:p>
          <a:p>
            <a:r>
              <a:rPr lang="en-US" dirty="0" err="1"/>
              <a:t>Bellabeat</a:t>
            </a:r>
            <a:r>
              <a:rPr lang="en-US" dirty="0"/>
              <a:t> should focus its marketing strategy on users who prefer low-effort, consistent activity—which represents the majority of the current user behavior pattern.</a:t>
            </a:r>
            <a:br>
              <a:rPr lang="en-US" dirty="0"/>
            </a:br>
            <a:r>
              <a:rPr lang="en-US" dirty="0"/>
              <a:t>This includes designing walking-based challenges, promoting light activity streaks, and delivering encouragement messages around small, daily wins </a:t>
            </a:r>
            <a:endParaRPr lang="en-US" spc="500" dirty="0">
              <a:solidFill>
                <a:srgbClr val="C16548">
                  <a:alpha val="5000"/>
                </a:srgbClr>
              </a:solidFill>
              <a:latin typeface="Felix Titling"/>
            </a:endParaRPr>
          </a:p>
        </p:txBody>
      </p:sp>
    </p:spTree>
    <p:extLst>
      <p:ext uri="{BB962C8B-B14F-4D97-AF65-F5344CB8AC3E}">
        <p14:creationId xmlns:p14="http://schemas.microsoft.com/office/powerpoint/2010/main" val="101698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C9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87F415-3195-7B58-E22F-B6B16F798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4C0B-1795-B87E-2A34-50B52FA9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2653" y="-19878"/>
            <a:ext cx="5565913" cy="465192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Peak Activity Time </a:t>
            </a:r>
          </a:p>
        </p:txBody>
      </p:sp>
      <p:pic>
        <p:nvPicPr>
          <p:cNvPr id="7" name="Picture 6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01DE61D8-1F99-B611-EE4E-494B8523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17" y="770716"/>
            <a:ext cx="10705141" cy="4027714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961596-462B-9556-06CC-4068F9F731BF}"/>
              </a:ext>
            </a:extLst>
          </p:cNvPr>
          <p:cNvSpPr txBox="1"/>
          <p:nvPr/>
        </p:nvSpPr>
        <p:spPr>
          <a:xfrm>
            <a:off x="638460" y="5538363"/>
            <a:ext cx="10018643" cy="109784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000" dirty="0"/>
              <a:t>Line chart displaying average steps, calories burned, and intensity by hour of the day</a:t>
            </a:r>
            <a:endParaRPr lang="en-US" sz="2000" spc="500" dirty="0">
              <a:solidFill>
                <a:srgbClr val="C16548">
                  <a:alpha val="5000"/>
                </a:srgbClr>
              </a:solidFill>
              <a:latin typeface="Felix Titling"/>
            </a:endParaRPr>
          </a:p>
        </p:txBody>
      </p:sp>
    </p:spTree>
    <p:extLst>
      <p:ext uri="{BB962C8B-B14F-4D97-AF65-F5344CB8AC3E}">
        <p14:creationId xmlns:p14="http://schemas.microsoft.com/office/powerpoint/2010/main" val="253283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85AB6-F0B1-C1AF-6560-1BFA10779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6A0C-4EAD-F066-4E94-D42183FE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8800" y="21487"/>
            <a:ext cx="11698800" cy="672717"/>
          </a:xfrm>
        </p:spPr>
        <p:txBody>
          <a:bodyPr/>
          <a:lstStyle/>
          <a:p>
            <a:r>
              <a:rPr lang="en-US" sz="2000" b="1" dirty="0"/>
              <a:t>Marketing Implication of User Activity PEAK TIME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D7B9B-03CD-B5A7-7FC1-0D14590AC0A5}"/>
              </a:ext>
            </a:extLst>
          </p:cNvPr>
          <p:cNvSpPr txBox="1"/>
          <p:nvPr/>
        </p:nvSpPr>
        <p:spPr>
          <a:xfrm>
            <a:off x="646375" y="884715"/>
            <a:ext cx="11082130" cy="954245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000" b="1" dirty="0"/>
              <a:t>Insight:</a:t>
            </a:r>
            <a:br>
              <a:rPr lang="en-US" sz="2000" dirty="0"/>
            </a:br>
            <a:r>
              <a:rPr lang="en-US" sz="2000" dirty="0"/>
              <a:t>Users show the highest levels of activity between 5:00 PM and 7:00 PM</a:t>
            </a:r>
            <a:endParaRPr lang="en-US" sz="2000" spc="500" dirty="0">
              <a:solidFill>
                <a:srgbClr val="C16548">
                  <a:alpha val="5000"/>
                </a:srgbClr>
              </a:solidFill>
              <a:latin typeface="Felix Titling"/>
            </a:endParaRPr>
          </a:p>
        </p:txBody>
      </p:sp>
      <p:pic>
        <p:nvPicPr>
          <p:cNvPr id="13" name="Picture 12" descr="A heart shaped logo with a black background&#10;&#10;AI-generated content may be incorrect.">
            <a:extLst>
              <a:ext uri="{FF2B5EF4-FFF2-40B4-BE49-F238E27FC236}">
                <a16:creationId xmlns:a16="http://schemas.microsoft.com/office/drawing/2014/main" id="{6BBB5DBC-EA89-04B7-8912-DC154FD6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210" y="4751169"/>
            <a:ext cx="2143125" cy="2143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1DE3E3-C91D-7D71-F345-E63AE5B73C84}"/>
              </a:ext>
            </a:extLst>
          </p:cNvPr>
          <p:cNvSpPr txBox="1"/>
          <p:nvPr/>
        </p:nvSpPr>
        <p:spPr>
          <a:xfrm>
            <a:off x="646375" y="1950720"/>
            <a:ext cx="8646160" cy="42367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b="1" dirty="0"/>
              <a:t>Strategic Recommendation:</a:t>
            </a:r>
            <a:br>
              <a:rPr lang="en-US" dirty="0"/>
            </a:br>
            <a:r>
              <a:rPr lang="en-US" dirty="0" err="1"/>
              <a:t>Bellabeat</a:t>
            </a:r>
            <a:r>
              <a:rPr lang="en-US" dirty="0"/>
              <a:t> should capitalize on users’ natural peak in activity by launching targeted marketing campaigns, in-app challenges, and physical presence activations during this specific time window.</a:t>
            </a:r>
          </a:p>
          <a:p>
            <a:r>
              <a:rPr lang="en-US" b="1" dirty="0"/>
              <a:t>Examples</a:t>
            </a:r>
            <a:r>
              <a:rPr lang="en-US" dirty="0"/>
              <a:t> </a:t>
            </a:r>
            <a:r>
              <a:rPr lang="en-US" b="1" dirty="0"/>
              <a:t>include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“Evening Move” Campaign</a:t>
            </a:r>
            <a:r>
              <a:rPr lang="en-US" dirty="0"/>
              <a:t>: Push notifications or app banners promoting short fitness challenges at 5:00 PM—such as "Take a 15-minute walk now and earn a badge!"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On-Site Promotions</a:t>
            </a:r>
            <a:r>
              <a:rPr lang="en-US" dirty="0"/>
              <a:t>: Collaborate with gyms, yoga studios, or outdoor sports parks to display </a:t>
            </a:r>
            <a:r>
              <a:rPr lang="en-US" dirty="0" err="1"/>
              <a:t>Bellabeat</a:t>
            </a:r>
            <a:r>
              <a:rPr lang="en-US" dirty="0"/>
              <a:t> ads or distribute samples during peak hours.</a:t>
            </a:r>
            <a:endParaRPr lang="ar-E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Social Media Engagement</a:t>
            </a:r>
            <a:r>
              <a:rPr lang="en-US" dirty="0"/>
              <a:t>: Schedule live workouts, Instagram stories, or fitness polls around this evening slot to align with user availability.</a:t>
            </a:r>
            <a:endParaRPr lang="ar-E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Habit Reinforcement</a:t>
            </a:r>
            <a:r>
              <a:rPr lang="en-US" dirty="0"/>
              <a:t>: Use automated reminders around 4:45 PM to prompt users before their active window begins—helping form a long-term habit</a:t>
            </a:r>
          </a:p>
        </p:txBody>
      </p:sp>
    </p:spTree>
    <p:extLst>
      <p:ext uri="{BB962C8B-B14F-4D97-AF65-F5344CB8AC3E}">
        <p14:creationId xmlns:p14="http://schemas.microsoft.com/office/powerpoint/2010/main" val="279614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C9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E5DC03-EBB8-61C3-3ADB-359BB7750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42F5-3EF1-9D63-B0CE-C4E3FFA9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2653" y="-19878"/>
            <a:ext cx="5565913" cy="465192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Peak Activity Time 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8D932F5-80FB-9A1C-11FB-B775B79CF1D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81033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Picture 3" descr="A pie chart with numbers and a black background&#10;&#10;AI-generated content may be incorrect.">
            <a:extLst>
              <a:ext uri="{FF2B5EF4-FFF2-40B4-BE49-F238E27FC236}">
                <a16:creationId xmlns:a16="http://schemas.microsoft.com/office/drawing/2014/main" id="{F28B56BF-4DDB-EF43-3935-66C07283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745" y="1062659"/>
            <a:ext cx="4991100" cy="453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50601-B54A-D234-B2B8-6A7A93F6A7FE}"/>
              </a:ext>
            </a:extLst>
          </p:cNvPr>
          <p:cNvSpPr txBox="1"/>
          <p:nvPr/>
        </p:nvSpPr>
        <p:spPr>
          <a:xfrm>
            <a:off x="665922" y="1262270"/>
            <a:ext cx="5655365" cy="492980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b="1" dirty="0"/>
              <a:t>Insight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A large portion of users (64.8%) still log their weight manually, indicating that automatic syncing is not yet widely adopted.</a:t>
            </a:r>
            <a:br>
              <a:rPr lang="en-US" sz="1600" dirty="0"/>
            </a:br>
            <a:r>
              <a:rPr lang="en-US" sz="1600" dirty="0"/>
              <a:t>This suggests potential barriers such as limited device compatibility, lack of awareness, or user preference for manual input.</a:t>
            </a:r>
            <a:endParaRPr lang="ar-EG" sz="1600" dirty="0"/>
          </a:p>
          <a:p>
            <a:endParaRPr lang="ar-EG" sz="1600" spc="500" dirty="0">
              <a:solidFill>
                <a:srgbClr val="C16548">
                  <a:alpha val="5000"/>
                </a:srgbClr>
              </a:solidFill>
              <a:latin typeface="Felix Titling"/>
            </a:endParaRPr>
          </a:p>
          <a:p>
            <a:endParaRPr lang="ar-EG" sz="1600" spc="500" dirty="0">
              <a:solidFill>
                <a:srgbClr val="C16548">
                  <a:alpha val="5000"/>
                </a:srgbClr>
              </a:solidFill>
              <a:latin typeface="Felix Titling"/>
            </a:endParaRPr>
          </a:p>
          <a:p>
            <a:r>
              <a:rPr lang="en-US" b="1" dirty="0"/>
              <a:t>Recommendations : </a:t>
            </a:r>
          </a:p>
          <a:p>
            <a:endParaRPr lang="en-US" sz="1600" dirty="0"/>
          </a:p>
          <a:p>
            <a:r>
              <a:rPr 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Enhance Auto-Syncing Functionality</a:t>
            </a:r>
          </a:p>
          <a:p>
            <a:r>
              <a:rPr lang="en-US" sz="1600" dirty="0"/>
              <a:t>Improve compatibility with smart scales &amp; health platforms</a:t>
            </a:r>
          </a:p>
          <a:p>
            <a:r>
              <a:rPr lang="en-US" sz="1600" i="1" dirty="0"/>
              <a:t>e.g., Apple Health, Google Fit, </a:t>
            </a:r>
            <a:r>
              <a:rPr lang="en-US" sz="1600" i="1" dirty="0" err="1"/>
              <a:t>Withings</a:t>
            </a:r>
            <a:endParaRPr lang="en-US" sz="1600" dirty="0"/>
          </a:p>
          <a:p>
            <a:r>
              <a:rPr lang="en-US" sz="1600" dirty="0"/>
              <a:t>Benefit: Easier tracking → increased ecosystem adoption</a:t>
            </a:r>
          </a:p>
          <a:p>
            <a:endParaRPr lang="ar-EG" sz="1600" spc="500" dirty="0">
              <a:solidFill>
                <a:srgbClr val="C16548">
                  <a:alpha val="5000"/>
                </a:srgbClr>
              </a:solidFill>
              <a:latin typeface="Felix Titling"/>
            </a:endParaRPr>
          </a:p>
          <a:p>
            <a:r>
              <a:rPr 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Educate Users on Auto-Tracking Benefits </a:t>
            </a:r>
          </a:p>
          <a:p>
            <a:r>
              <a:rPr lang="en-US" sz="1600" dirty="0"/>
              <a:t>Launch a targeted campaign to show how auto-syncing saves time, reduces errors, and provides continuous tracking</a:t>
            </a:r>
            <a:endParaRPr lang="en-US" sz="1600" spc="500" dirty="0">
              <a:solidFill>
                <a:srgbClr val="C16548">
                  <a:alpha val="5000"/>
                </a:srgbClr>
              </a:solidFill>
              <a:latin typeface="Felix Titling"/>
            </a:endParaRPr>
          </a:p>
        </p:txBody>
      </p:sp>
    </p:spTree>
    <p:extLst>
      <p:ext uri="{BB962C8B-B14F-4D97-AF65-F5344CB8AC3E}">
        <p14:creationId xmlns:p14="http://schemas.microsoft.com/office/powerpoint/2010/main" val="80186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C56E8-C0A6-7868-E743-A4EEE1609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048C-E9DB-416B-5B3A-81B6E081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38"/>
            <a:ext cx="10823714" cy="672717"/>
          </a:xfrm>
        </p:spPr>
        <p:txBody>
          <a:bodyPr/>
          <a:lstStyle/>
          <a:p>
            <a:r>
              <a:rPr lang="en-US" sz="2000" b="1" dirty="0"/>
              <a:t>How Peak Burn Hours Can Drive Campaign Timing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32968-C614-BF61-41E6-106E5ABE25BA}"/>
              </a:ext>
            </a:extLst>
          </p:cNvPr>
          <p:cNvSpPr txBox="1"/>
          <p:nvPr/>
        </p:nvSpPr>
        <p:spPr>
          <a:xfrm>
            <a:off x="554935" y="894654"/>
            <a:ext cx="11082130" cy="954245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000" b="1" dirty="0"/>
              <a:t>Insight</a:t>
            </a:r>
            <a:endParaRPr lang="en-US" sz="2000" dirty="0"/>
          </a:p>
          <a:p>
            <a:r>
              <a:rPr lang="en-US" sz="2000" dirty="0"/>
              <a:t>On weekdays (Monday–Friday), calorie burn peaks between 12 PM and 6 PM, with the highest intensity around 3 PM–5 PM.</a:t>
            </a:r>
          </a:p>
          <a:p>
            <a:r>
              <a:rPr lang="en-US" sz="2000" dirty="0"/>
              <a:t>Weekends show lower overall calorie burn, with modest morning spikes (8 AM–10 AM) and minimal evening activity.</a:t>
            </a:r>
          </a:p>
          <a:p>
            <a:r>
              <a:rPr lang="en-US" sz="2000" dirty="0"/>
              <a:t>There is a clear distinction between structured, routine activity on workdays and sporadic movement on weekends.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DD25-B5DE-E97D-63B8-C8844D3E9750}"/>
              </a:ext>
            </a:extLst>
          </p:cNvPr>
          <p:cNvSpPr txBox="1"/>
          <p:nvPr/>
        </p:nvSpPr>
        <p:spPr>
          <a:xfrm>
            <a:off x="517001" y="3170583"/>
            <a:ext cx="9789712" cy="326003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b="1" dirty="0"/>
              <a:t>Recommendation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Schedule in‑app challenges</a:t>
            </a:r>
            <a:r>
              <a:rPr lang="en-US" dirty="0"/>
              <a:t> and promotional messages during weekday afternoons (3 PM–5 PM) to capitalize on peak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Partner with fitness venues</a:t>
            </a:r>
            <a:r>
              <a:rPr lang="en-US" dirty="0"/>
              <a:t> (gyms, parks, studios) for pop‑up events or branded activities in the afternoon time slot.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Send gentle weekend nudges</a:t>
            </a:r>
            <a:r>
              <a:rPr lang="en-US" dirty="0"/>
              <a:t> (e.g. “Take a 10‑minute morning walk”) between 8 AM and 10 AM to boost off‑peak engagement.</a:t>
            </a:r>
          </a:p>
        </p:txBody>
      </p:sp>
    </p:spTree>
    <p:extLst>
      <p:ext uri="{BB962C8B-B14F-4D97-AF65-F5344CB8AC3E}">
        <p14:creationId xmlns:p14="http://schemas.microsoft.com/office/powerpoint/2010/main" val="4043193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Product-Summary">
      <a:dk1>
        <a:srgbClr val="000000"/>
      </a:dk1>
      <a:lt1>
        <a:srgbClr val="FFFFFF"/>
      </a:lt1>
      <a:dk2>
        <a:srgbClr val="C16548"/>
      </a:dk2>
      <a:lt2>
        <a:srgbClr val="E7E6E6"/>
      </a:lt2>
      <a:accent1>
        <a:srgbClr val="C16548"/>
      </a:accent1>
      <a:accent2>
        <a:srgbClr val="E1C9C1"/>
      </a:accent2>
      <a:accent3>
        <a:srgbClr val="EFE9E7"/>
      </a:accent3>
      <a:accent4>
        <a:srgbClr val="7C8C5F"/>
      </a:accent4>
      <a:accent5>
        <a:srgbClr val="DAE7C3"/>
      </a:accent5>
      <a:accent6>
        <a:srgbClr val="ECF1E3"/>
      </a:accent6>
      <a:hlink>
        <a:srgbClr val="0563C1"/>
      </a:hlink>
      <a:folHlink>
        <a:srgbClr val="954F72"/>
      </a:folHlink>
    </a:clrScheme>
    <a:fontScheme name="Custom 1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0" tIns="0" rIns="0" bIns="0" rtlCol="0" anchor="t">
        <a:noAutofit/>
      </a:bodyPr>
      <a:lstStyle>
        <a:defPPr algn="l">
          <a:defRPr sz="75000" spc="500" dirty="0">
            <a:solidFill>
              <a:srgbClr val="C16548">
                <a:alpha val="5000"/>
              </a:srgbClr>
            </a:solidFill>
            <a:latin typeface="Felix Titling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-Summary-Presentation_tm89238778_Win32_SD_v8" id="{533EF844-D82C-49D2-B528-5E94B4E2DB9C}" vid="{7D7EB7DD-FDD7-4FB3-9337-228B3BC8FF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F3835D-CDCD-4C16-BA1F-392E818126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D581C60-AA7C-4CD7-BCE1-72FBFC1409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B3982F-6AC2-4C0F-AF3D-F6703F33A16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653</TotalTime>
  <Words>1005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Avenir Book</vt:lpstr>
      <vt:lpstr>Avenir Next LT Pro</vt:lpstr>
      <vt:lpstr>Calibri</vt:lpstr>
      <vt:lpstr>Felix Titling</vt:lpstr>
      <vt:lpstr>Custom Design</vt:lpstr>
      <vt:lpstr>Bellabeat  casestudy</vt:lpstr>
      <vt:lpstr>Business Objective</vt:lpstr>
      <vt:lpstr> Executive Summary</vt:lpstr>
      <vt:lpstr>Distribution of Activity by Intensity</vt:lpstr>
      <vt:lpstr>Marketing Implication of User Activity Preferences</vt:lpstr>
      <vt:lpstr>Peak Activity Time </vt:lpstr>
      <vt:lpstr>Marketing Implication of User Activity PEAK TIME</vt:lpstr>
      <vt:lpstr>Peak Activity Time </vt:lpstr>
      <vt:lpstr>How Peak Burn Hours Can Drive Campaign Timing </vt:lpstr>
      <vt:lpstr>User Body Metrics: Strategic Marketing Insights</vt:lpstr>
      <vt:lpstr>Executive Summary</vt:lpstr>
      <vt:lpstr>Mohamed yehea mohamed11710w@gmail.com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Yehia</dc:creator>
  <cp:lastModifiedBy>Mohamed Yehia</cp:lastModifiedBy>
  <cp:revision>3</cp:revision>
  <dcterms:created xsi:type="dcterms:W3CDTF">2025-07-13T00:38:29Z</dcterms:created>
  <dcterms:modified xsi:type="dcterms:W3CDTF">2025-07-14T00:29:02Z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