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64" r:id="rId6"/>
    <p:sldId id="259" r:id="rId7"/>
    <p:sldId id="396" r:id="rId8"/>
    <p:sldId id="407" r:id="rId9"/>
    <p:sldId id="403" r:id="rId10"/>
    <p:sldId id="397" r:id="rId11"/>
    <p:sldId id="401" r:id="rId12"/>
    <p:sldId id="398" r:id="rId13"/>
    <p:sldId id="404" r:id="rId14"/>
    <p:sldId id="390" r:id="rId15"/>
    <p:sldId id="391" r:id="rId16"/>
    <p:sldId id="399" r:id="rId17"/>
    <p:sldId id="405" r:id="rId18"/>
    <p:sldId id="400" r:id="rId19"/>
    <p:sldId id="392" r:id="rId20"/>
    <p:sldId id="406" r:id="rId21"/>
    <p:sldId id="393" r:id="rId22"/>
    <p:sldId id="408" r:id="rId23"/>
    <p:sldId id="409" r:id="rId24"/>
    <p:sldId id="410" r:id="rId25"/>
    <p:sldId id="414" r:id="rId26"/>
    <p:sldId id="411" r:id="rId27"/>
    <p:sldId id="412" r:id="rId28"/>
    <p:sldId id="413" r:id="rId29"/>
    <p:sldId id="402" r:id="rId30"/>
    <p:sldId id="415"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Z Mustafa" initials="MM" lastIdx="1" clrIdx="0">
    <p:extLst>
      <p:ext uri="{19B8F6BF-5375-455C-9EA6-DF929625EA0E}">
        <p15:presenceInfo xmlns:p15="http://schemas.microsoft.com/office/powerpoint/2012/main" userId="S::mz@kpwsconsulting.com::81339cd1-c29d-458a-90fb-b891c68c22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6B988-2BF8-094E-8EDC-9298F0821BAF}" v="3" dt="2020-12-21T15:47:33.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53" autoAdjust="0"/>
    <p:restoredTop sz="94660"/>
  </p:normalViewPr>
  <p:slideViewPr>
    <p:cSldViewPr snapToGrid="0">
      <p:cViewPr varScale="1">
        <p:scale>
          <a:sx n="145" d="100"/>
          <a:sy n="145" d="100"/>
        </p:scale>
        <p:origin x="19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D:\DevWork\EEM-2\EEM-2\data\Load%20Projection%20Year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ustafacressive.com/Personal/KPWS/EEMv2/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Load Profile (2023-2034)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Dewatering Load (Critical)</c:v>
                </c:pt>
              </c:strCache>
            </c:strRef>
          </c:tx>
          <c:spPr>
            <a:solidFill>
              <a:schemeClr val="accent1"/>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Sheet1!$B$3:$B$14</c:f>
              <c:numCache>
                <c:formatCode>0.0</c:formatCode>
                <c:ptCount val="12"/>
                <c:pt idx="0">
                  <c:v>4</c:v>
                </c:pt>
                <c:pt idx="1">
                  <c:v>4</c:v>
                </c:pt>
                <c:pt idx="2">
                  <c:v>4.5</c:v>
                </c:pt>
                <c:pt idx="3">
                  <c:v>4.5</c:v>
                </c:pt>
                <c:pt idx="4">
                  <c:v>4.5</c:v>
                </c:pt>
                <c:pt idx="5">
                  <c:v>4.5</c:v>
                </c:pt>
                <c:pt idx="6">
                  <c:v>4.5</c:v>
                </c:pt>
                <c:pt idx="7">
                  <c:v>5</c:v>
                </c:pt>
                <c:pt idx="8">
                  <c:v>5</c:v>
                </c:pt>
                <c:pt idx="9">
                  <c:v>5</c:v>
                </c:pt>
                <c:pt idx="10">
                  <c:v>5.5</c:v>
                </c:pt>
                <c:pt idx="11">
                  <c:v>5.5</c:v>
                </c:pt>
              </c:numCache>
            </c:numRef>
          </c:val>
          <c:extLst>
            <c:ext xmlns:c16="http://schemas.microsoft.com/office/drawing/2014/chart" uri="{C3380CC4-5D6E-409C-BE32-E72D297353CC}">
              <c16:uniqueId val="{00000000-0074-43C6-8804-7F07DD2DD049}"/>
            </c:ext>
          </c:extLst>
        </c:ser>
        <c:ser>
          <c:idx val="1"/>
          <c:order val="1"/>
          <c:tx>
            <c:strRef>
              <c:f>Sheet1!$C$2</c:f>
              <c:strCache>
                <c:ptCount val="1"/>
                <c:pt idx="0">
                  <c:v>CHS Load</c:v>
                </c:pt>
              </c:strCache>
            </c:strRef>
          </c:tx>
          <c:spPr>
            <a:solidFill>
              <a:schemeClr val="accent2"/>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Sheet1!$C$3:$C$14</c:f>
              <c:numCache>
                <c:formatCode>0.0</c:formatCode>
                <c:ptCount val="12"/>
                <c:pt idx="0">
                  <c:v>1.5</c:v>
                </c:pt>
                <c:pt idx="1">
                  <c:v>1.5</c:v>
                </c:pt>
                <c:pt idx="2">
                  <c:v>1.5</c:v>
                </c:pt>
                <c:pt idx="3">
                  <c:v>1.5</c:v>
                </c:pt>
                <c:pt idx="4">
                  <c:v>2.2000000000000002</c:v>
                </c:pt>
                <c:pt idx="5">
                  <c:v>2.2000000000000002</c:v>
                </c:pt>
                <c:pt idx="6">
                  <c:v>2.2000000000000002</c:v>
                </c:pt>
                <c:pt idx="7">
                  <c:v>2.5</c:v>
                </c:pt>
                <c:pt idx="8">
                  <c:v>2.5</c:v>
                </c:pt>
                <c:pt idx="9">
                  <c:v>2.5</c:v>
                </c:pt>
                <c:pt idx="10">
                  <c:v>2.5</c:v>
                </c:pt>
                <c:pt idx="11">
                  <c:v>2.5</c:v>
                </c:pt>
              </c:numCache>
            </c:numRef>
          </c:val>
          <c:extLst>
            <c:ext xmlns:c16="http://schemas.microsoft.com/office/drawing/2014/chart" uri="{C3380CC4-5D6E-409C-BE32-E72D297353CC}">
              <c16:uniqueId val="{00000001-0074-43C6-8804-7F07DD2DD049}"/>
            </c:ext>
          </c:extLst>
        </c:ser>
        <c:dLbls>
          <c:showLegendKey val="0"/>
          <c:showVal val="0"/>
          <c:showCatName val="0"/>
          <c:showSerName val="0"/>
          <c:showPercent val="0"/>
          <c:showBubbleSize val="0"/>
        </c:dLbls>
        <c:gapWidth val="219"/>
        <c:overlap val="-27"/>
        <c:axId val="199437551"/>
        <c:axId val="208186591"/>
      </c:barChart>
      <c:lineChart>
        <c:grouping val="standard"/>
        <c:varyColors val="0"/>
        <c:ser>
          <c:idx val="2"/>
          <c:order val="2"/>
          <c:tx>
            <c:strRef>
              <c:f>Sheet1!$D$2</c:f>
              <c:strCache>
                <c:ptCount val="1"/>
                <c:pt idx="0">
                  <c:v>Aux Load</c:v>
                </c:pt>
              </c:strCache>
            </c:strRef>
          </c:tx>
          <c:spPr>
            <a:ln w="28575" cap="rnd">
              <a:solidFill>
                <a:schemeClr val="accent3"/>
              </a:solidFill>
              <a:round/>
            </a:ln>
            <a:effectLst/>
          </c:spPr>
          <c:marker>
            <c:symbol val="none"/>
          </c:marker>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Sheet1!$D$3:$D$14</c:f>
              <c:numCache>
                <c:formatCode>0.0</c:formatCode>
                <c:ptCount val="12"/>
                <c:pt idx="0">
                  <c:v>1.5</c:v>
                </c:pt>
                <c:pt idx="1">
                  <c:v>1.5</c:v>
                </c:pt>
                <c:pt idx="2">
                  <c:v>1.5</c:v>
                </c:pt>
                <c:pt idx="3">
                  <c:v>1.5</c:v>
                </c:pt>
                <c:pt idx="4">
                  <c:v>1.5</c:v>
                </c:pt>
                <c:pt idx="5">
                  <c:v>1.5</c:v>
                </c:pt>
                <c:pt idx="6">
                  <c:v>1.5</c:v>
                </c:pt>
                <c:pt idx="7">
                  <c:v>1.5</c:v>
                </c:pt>
                <c:pt idx="8">
                  <c:v>1.5</c:v>
                </c:pt>
                <c:pt idx="9">
                  <c:v>1.5</c:v>
                </c:pt>
                <c:pt idx="10">
                  <c:v>1.5</c:v>
                </c:pt>
                <c:pt idx="11">
                  <c:v>1.5</c:v>
                </c:pt>
              </c:numCache>
            </c:numRef>
          </c:val>
          <c:smooth val="0"/>
          <c:extLst>
            <c:ext xmlns:c16="http://schemas.microsoft.com/office/drawing/2014/chart" uri="{C3380CC4-5D6E-409C-BE32-E72D297353CC}">
              <c16:uniqueId val="{00000002-0074-43C6-8804-7F07DD2DD049}"/>
            </c:ext>
          </c:extLst>
        </c:ser>
        <c:ser>
          <c:idx val="3"/>
          <c:order val="3"/>
          <c:tx>
            <c:strRef>
              <c:f>Sheet1!$E$2</c:f>
              <c:strCache>
                <c:ptCount val="1"/>
                <c:pt idx="0">
                  <c:v>Total Load</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Sheet1!$E$3:$E$14</c:f>
              <c:numCache>
                <c:formatCode>0.0</c:formatCode>
                <c:ptCount val="12"/>
                <c:pt idx="0">
                  <c:v>7</c:v>
                </c:pt>
                <c:pt idx="1">
                  <c:v>7</c:v>
                </c:pt>
                <c:pt idx="2">
                  <c:v>7.5</c:v>
                </c:pt>
                <c:pt idx="3">
                  <c:v>7.5</c:v>
                </c:pt>
                <c:pt idx="4">
                  <c:v>8.1999999999999993</c:v>
                </c:pt>
                <c:pt idx="5">
                  <c:v>8.1999999999999993</c:v>
                </c:pt>
                <c:pt idx="6">
                  <c:v>8.1999999999999993</c:v>
                </c:pt>
                <c:pt idx="7">
                  <c:v>9</c:v>
                </c:pt>
                <c:pt idx="8">
                  <c:v>9</c:v>
                </c:pt>
                <c:pt idx="9">
                  <c:v>9</c:v>
                </c:pt>
                <c:pt idx="10">
                  <c:v>9.5</c:v>
                </c:pt>
                <c:pt idx="11">
                  <c:v>9.5</c:v>
                </c:pt>
              </c:numCache>
            </c:numRef>
          </c:val>
          <c:smooth val="0"/>
          <c:extLst>
            <c:ext xmlns:c16="http://schemas.microsoft.com/office/drawing/2014/chart" uri="{C3380CC4-5D6E-409C-BE32-E72D297353CC}">
              <c16:uniqueId val="{00000003-0074-43C6-8804-7F07DD2DD049}"/>
            </c:ext>
          </c:extLst>
        </c:ser>
        <c:dLbls>
          <c:showLegendKey val="0"/>
          <c:showVal val="0"/>
          <c:showCatName val="0"/>
          <c:showSerName val="0"/>
          <c:showPercent val="0"/>
          <c:showBubbleSize val="0"/>
        </c:dLbls>
        <c:marker val="1"/>
        <c:smooth val="0"/>
        <c:axId val="199437551"/>
        <c:axId val="208186591"/>
      </c:lineChart>
      <c:catAx>
        <c:axId val="19943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86591"/>
        <c:crosses val="autoZero"/>
        <c:auto val="1"/>
        <c:lblAlgn val="ctr"/>
        <c:lblOffset val="100"/>
        <c:noMultiLvlLbl val="0"/>
      </c:catAx>
      <c:valAx>
        <c:axId val="20818659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37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Energy Demand Trend (Model Output)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Energy Demand Trend</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Sheet2!$D$8:$D$19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Sheet2!$E$8:$E$19</c:f>
              <c:numCache>
                <c:formatCode>0.0</c:formatCode>
                <c:ptCount val="12"/>
                <c:pt idx="0">
                  <c:v>42.23319</c:v>
                </c:pt>
                <c:pt idx="1">
                  <c:v>42.23319</c:v>
                </c:pt>
                <c:pt idx="2">
                  <c:v>45.249849999999995</c:v>
                </c:pt>
                <c:pt idx="3">
                  <c:v>45.249849999999995</c:v>
                </c:pt>
                <c:pt idx="4">
                  <c:v>49.473169999999996</c:v>
                </c:pt>
                <c:pt idx="5">
                  <c:v>49.473169999999996</c:v>
                </c:pt>
                <c:pt idx="6">
                  <c:v>49.473169999999996</c:v>
                </c:pt>
                <c:pt idx="7">
                  <c:v>54.299819999999997</c:v>
                </c:pt>
                <c:pt idx="8">
                  <c:v>54.299819999999997</c:v>
                </c:pt>
                <c:pt idx="9">
                  <c:v>54.299819999999997</c:v>
                </c:pt>
                <c:pt idx="10">
                  <c:v>57.316470000000002</c:v>
                </c:pt>
                <c:pt idx="11">
                  <c:v>57.316470000000002</c:v>
                </c:pt>
              </c:numCache>
            </c:numRef>
          </c:val>
          <c:smooth val="0"/>
          <c:extLst>
            <c:ext xmlns:c16="http://schemas.microsoft.com/office/drawing/2014/chart" uri="{C3380CC4-5D6E-409C-BE32-E72D297353CC}">
              <c16:uniqueId val="{00000000-73EC-B244-B87A-6FB331EB1170}"/>
            </c:ext>
          </c:extLst>
        </c:ser>
        <c:dLbls>
          <c:showLegendKey val="0"/>
          <c:showVal val="0"/>
          <c:showCatName val="0"/>
          <c:showSerName val="0"/>
          <c:showPercent val="0"/>
          <c:showBubbleSize val="0"/>
        </c:dLbls>
        <c:marker val="1"/>
        <c:smooth val="0"/>
        <c:axId val="401736400"/>
        <c:axId val="1022221760"/>
      </c:lineChart>
      <c:catAx>
        <c:axId val="401736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221760"/>
        <c:crosses val="autoZero"/>
        <c:auto val="1"/>
        <c:lblAlgn val="ctr"/>
        <c:lblOffset val="100"/>
        <c:noMultiLvlLbl val="0"/>
      </c:catAx>
      <c:valAx>
        <c:axId val="102222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GWh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73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C19F-8BD7-436F-9351-E93347D9E772}" type="doc">
      <dgm:prSet loTypeId="urn:microsoft.com/office/officeart/2005/8/layout/bProcess3" loCatId="process" qsTypeId="urn:microsoft.com/office/officeart/2005/8/quickstyle/simple3" qsCatId="simple" csTypeId="urn:microsoft.com/office/officeart/2005/8/colors/accent3_2" csCatId="accent3" phldr="1"/>
      <dgm:spPr/>
      <dgm:t>
        <a:bodyPr/>
        <a:lstStyle/>
        <a:p>
          <a:endParaRPr lang="en-US"/>
        </a:p>
      </dgm:t>
    </dgm:pt>
    <dgm:pt modelId="{6E01A27B-8C41-4A66-93B9-F047959F51B1}">
      <dgm:prSet phldrT="[Text]"/>
      <dgm:spPr/>
      <dgm:t>
        <a:bodyPr/>
        <a:lstStyle/>
        <a:p>
          <a:r>
            <a:rPr lang="en-US" dirty="0"/>
            <a:t>Consider hourly power demand</a:t>
          </a:r>
        </a:p>
      </dgm:t>
    </dgm:pt>
    <dgm:pt modelId="{591239FF-94A5-4DFC-8337-4D140AF7B0B0}" type="parTrans" cxnId="{3AC5EA4B-B975-4BB9-8E51-E5386F71108D}">
      <dgm:prSet/>
      <dgm:spPr/>
      <dgm:t>
        <a:bodyPr/>
        <a:lstStyle/>
        <a:p>
          <a:endParaRPr lang="en-US"/>
        </a:p>
      </dgm:t>
    </dgm:pt>
    <dgm:pt modelId="{83A9385E-9BA3-451C-93E5-D1CCC84E1E3A}" type="sibTrans" cxnId="{3AC5EA4B-B975-4BB9-8E51-E5386F71108D}">
      <dgm:prSet/>
      <dgm:spPr/>
      <dgm:t>
        <a:bodyPr/>
        <a:lstStyle/>
        <a:p>
          <a:endParaRPr lang="en-US"/>
        </a:p>
      </dgm:t>
    </dgm:pt>
    <dgm:pt modelId="{34819ED5-6D44-45B0-90B0-5A63E569A2EB}">
      <dgm:prSet phldrT="[Text]"/>
      <dgm:spPr/>
      <dgm:t>
        <a:bodyPr/>
        <a:lstStyle/>
        <a:p>
          <a:r>
            <a:rPr lang="en-US" dirty="0"/>
            <a:t>Meet Remaining demand with least number of highest priority sources</a:t>
          </a:r>
        </a:p>
      </dgm:t>
    </dgm:pt>
    <dgm:pt modelId="{42107CA5-C6AE-4730-A5E8-3CB7B318A7E3}" type="parTrans" cxnId="{175C2165-E421-46FE-A52A-8FA6281CBAC3}">
      <dgm:prSet/>
      <dgm:spPr/>
      <dgm:t>
        <a:bodyPr/>
        <a:lstStyle/>
        <a:p>
          <a:endParaRPr lang="en-US"/>
        </a:p>
      </dgm:t>
    </dgm:pt>
    <dgm:pt modelId="{A2EF8CA1-2B9A-47CF-9337-3CAD7F2D9A68}" type="sibTrans" cxnId="{175C2165-E421-46FE-A52A-8FA6281CBAC3}">
      <dgm:prSet/>
      <dgm:spPr/>
      <dgm:t>
        <a:bodyPr/>
        <a:lstStyle/>
        <a:p>
          <a:endParaRPr lang="en-US"/>
        </a:p>
      </dgm:t>
    </dgm:pt>
    <dgm:pt modelId="{E29A2447-12FC-4B1C-A7A2-EF63A1285BB9}">
      <dgm:prSet phldrT="[Text]"/>
      <dgm:spPr/>
      <dgm:t>
        <a:bodyPr/>
        <a:lstStyle/>
        <a:p>
          <a:r>
            <a:rPr lang="en-US" dirty="0"/>
            <a:t>Utilize Reserves and BESS, if needed to meet demand, otherwise preserve</a:t>
          </a:r>
        </a:p>
      </dgm:t>
    </dgm:pt>
    <dgm:pt modelId="{DD30DB98-D316-409A-9AFD-70A7E9A1544D}" type="parTrans" cxnId="{7197E7E4-E652-48FE-BD54-454D127DA216}">
      <dgm:prSet/>
      <dgm:spPr/>
      <dgm:t>
        <a:bodyPr/>
        <a:lstStyle/>
        <a:p>
          <a:endParaRPr lang="en-US"/>
        </a:p>
      </dgm:t>
    </dgm:pt>
    <dgm:pt modelId="{C833B8C4-6F72-4A93-9886-E20A39D7E77F}" type="sibTrans" cxnId="{7197E7E4-E652-48FE-BD54-454D127DA216}">
      <dgm:prSet/>
      <dgm:spPr/>
      <dgm:t>
        <a:bodyPr/>
        <a:lstStyle/>
        <a:p>
          <a:endParaRPr lang="en-US"/>
        </a:p>
      </dgm:t>
    </dgm:pt>
    <dgm:pt modelId="{836FBFF5-AECE-435B-ADDE-7E555416F5F6}">
      <dgm:prSet phldrT="[Text]"/>
      <dgm:spPr/>
      <dgm:t>
        <a:bodyPr/>
        <a:lstStyle/>
        <a:p>
          <a:r>
            <a:rPr lang="en-US" dirty="0"/>
            <a:t>Simulate probabilistic source failures </a:t>
          </a:r>
        </a:p>
      </dgm:t>
    </dgm:pt>
    <dgm:pt modelId="{D2A838F5-5AB2-4D66-9365-30DA039F7EEB}" type="parTrans" cxnId="{DF8AA653-65C5-4AB9-AEF1-FE4CE93C498D}">
      <dgm:prSet/>
      <dgm:spPr/>
      <dgm:t>
        <a:bodyPr/>
        <a:lstStyle/>
        <a:p>
          <a:endParaRPr lang="en-US"/>
        </a:p>
      </dgm:t>
    </dgm:pt>
    <dgm:pt modelId="{1140E34D-17CD-4830-BB3C-E8EFA3A1277E}" type="sibTrans" cxnId="{DF8AA653-65C5-4AB9-AEF1-FE4CE93C498D}">
      <dgm:prSet/>
      <dgm:spPr/>
      <dgm:t>
        <a:bodyPr/>
        <a:lstStyle/>
        <a:p>
          <a:endParaRPr lang="en-US"/>
        </a:p>
      </dgm:t>
    </dgm:pt>
    <dgm:pt modelId="{943E26E5-5DC9-41F2-86FB-ABC395A8ACF4}">
      <dgm:prSet phldrT="[Text]"/>
      <dgm:spPr/>
      <dgm:t>
        <a:bodyPr/>
        <a:lstStyle/>
        <a:p>
          <a:r>
            <a:rPr lang="en-US" dirty="0"/>
            <a:t>Check if operational sources/ BESS can meet sudden deficit within 4 seconds </a:t>
          </a:r>
        </a:p>
      </dgm:t>
    </dgm:pt>
    <dgm:pt modelId="{3D477238-9804-4FF4-B89A-D60EF40B4680}" type="parTrans" cxnId="{C1EC3802-45CB-44DC-9E0C-45A721FAD66D}">
      <dgm:prSet/>
      <dgm:spPr/>
      <dgm:t>
        <a:bodyPr/>
        <a:lstStyle/>
        <a:p>
          <a:endParaRPr lang="en-US"/>
        </a:p>
      </dgm:t>
    </dgm:pt>
    <dgm:pt modelId="{80876D21-3757-4B2E-B431-94A294888B5A}" type="sibTrans" cxnId="{C1EC3802-45CB-44DC-9E0C-45A721FAD66D}">
      <dgm:prSet/>
      <dgm:spPr/>
      <dgm:t>
        <a:bodyPr/>
        <a:lstStyle/>
        <a:p>
          <a:endParaRPr lang="en-US"/>
        </a:p>
      </dgm:t>
    </dgm:pt>
    <dgm:pt modelId="{5CC7EFB9-FB2F-48C6-B7B6-A22EECC9DEAD}">
      <dgm:prSet phldrT="[Text]"/>
      <dgm:spPr/>
      <dgm:t>
        <a:bodyPr/>
        <a:lstStyle/>
        <a:p>
          <a:r>
            <a:rPr lang="en-US" dirty="0"/>
            <a:t>If required, shed non-critical load,</a:t>
          </a:r>
        </a:p>
      </dgm:t>
    </dgm:pt>
    <dgm:pt modelId="{0205FFD5-38EF-435A-991F-D1B70B6EFC1E}" type="parTrans" cxnId="{B596E847-11C3-49EC-B0AB-D7DE35CF1FCC}">
      <dgm:prSet/>
      <dgm:spPr/>
      <dgm:t>
        <a:bodyPr/>
        <a:lstStyle/>
        <a:p>
          <a:endParaRPr lang="en-US"/>
        </a:p>
      </dgm:t>
    </dgm:pt>
    <dgm:pt modelId="{B5B59F18-FF9A-40FC-9FF8-AD1D3BFE5E67}" type="sibTrans" cxnId="{B596E847-11C3-49EC-B0AB-D7DE35CF1FCC}">
      <dgm:prSet/>
      <dgm:spPr/>
      <dgm:t>
        <a:bodyPr/>
        <a:lstStyle/>
        <a:p>
          <a:endParaRPr lang="en-US"/>
        </a:p>
      </dgm:t>
    </dgm:pt>
    <dgm:pt modelId="{D9DC7CA9-E975-4F46-8ABF-C8597E24E063}">
      <dgm:prSet phldrT="[Text]"/>
      <dgm:spPr/>
      <dgm:t>
        <a:bodyPr/>
        <a:lstStyle/>
        <a:p>
          <a:r>
            <a:rPr lang="en-US" dirty="0"/>
            <a:t>Repeat for each hour in day, in month, in years (12)</a:t>
          </a:r>
        </a:p>
      </dgm:t>
    </dgm:pt>
    <dgm:pt modelId="{B438C069-91CD-42FB-8C4E-34CAF0ED5CD0}" type="parTrans" cxnId="{4725F5CF-A003-4747-8B78-E37AA1C86131}">
      <dgm:prSet/>
      <dgm:spPr/>
      <dgm:t>
        <a:bodyPr/>
        <a:lstStyle/>
        <a:p>
          <a:endParaRPr lang="en-US"/>
        </a:p>
      </dgm:t>
    </dgm:pt>
    <dgm:pt modelId="{FCDB086D-0A61-4EEC-ACB0-3752920451B2}" type="sibTrans" cxnId="{4725F5CF-A003-4747-8B78-E37AA1C86131}">
      <dgm:prSet/>
      <dgm:spPr/>
      <dgm:t>
        <a:bodyPr/>
        <a:lstStyle/>
        <a:p>
          <a:endParaRPr lang="en-US"/>
        </a:p>
      </dgm:t>
    </dgm:pt>
    <dgm:pt modelId="{8615AC28-FD71-491E-9123-20EF17BBB677}">
      <dgm:prSet phldrT="[Text]"/>
      <dgm:spPr/>
      <dgm:t>
        <a:bodyPr/>
        <a:lstStyle/>
        <a:p>
          <a:r>
            <a:rPr lang="en-US" dirty="0"/>
            <a:t>Aggregate technical and commercial data</a:t>
          </a:r>
        </a:p>
      </dgm:t>
    </dgm:pt>
    <dgm:pt modelId="{C5D9B509-1350-4E8E-AF52-5B7EE53F9341}" type="parTrans" cxnId="{810639A8-98C1-4517-9AC9-57419E0227DA}">
      <dgm:prSet/>
      <dgm:spPr/>
      <dgm:t>
        <a:bodyPr/>
        <a:lstStyle/>
        <a:p>
          <a:endParaRPr lang="en-US"/>
        </a:p>
      </dgm:t>
    </dgm:pt>
    <dgm:pt modelId="{7B0A1024-295A-453F-B45C-C29B3C471B01}" type="sibTrans" cxnId="{810639A8-98C1-4517-9AC9-57419E0227DA}">
      <dgm:prSet/>
      <dgm:spPr/>
      <dgm:t>
        <a:bodyPr/>
        <a:lstStyle/>
        <a:p>
          <a:endParaRPr lang="en-US"/>
        </a:p>
      </dgm:t>
    </dgm:pt>
    <dgm:pt modelId="{0C5C075F-9C23-4A24-91E6-F558C800A6DD}">
      <dgm:prSet phldrT="[Text]"/>
      <dgm:spPr/>
      <dgm:t>
        <a:bodyPr/>
        <a:lstStyle/>
        <a:p>
          <a:r>
            <a:rPr lang="en-US" dirty="0"/>
            <a:t>Input Load, Solar Profile and Source Configuration</a:t>
          </a:r>
        </a:p>
      </dgm:t>
    </dgm:pt>
    <dgm:pt modelId="{11BE3988-5627-4578-9B75-7F5CB15056B2}" type="parTrans" cxnId="{3762F437-A6E5-4D93-9B1D-968B240A555B}">
      <dgm:prSet/>
      <dgm:spPr/>
      <dgm:t>
        <a:bodyPr/>
        <a:lstStyle/>
        <a:p>
          <a:endParaRPr lang="en-US"/>
        </a:p>
      </dgm:t>
    </dgm:pt>
    <dgm:pt modelId="{03ACF260-C4A2-487D-8FD8-2C363C6216B8}" type="sibTrans" cxnId="{3762F437-A6E5-4D93-9B1D-968B240A555B}">
      <dgm:prSet/>
      <dgm:spPr/>
      <dgm:t>
        <a:bodyPr/>
        <a:lstStyle/>
        <a:p>
          <a:endParaRPr lang="en-US"/>
        </a:p>
      </dgm:t>
    </dgm:pt>
    <dgm:pt modelId="{D9EC65D2-FE84-D44A-A8BA-B7909BBAAFA5}">
      <dgm:prSet phldrT="[Text]"/>
      <dgm:spPr/>
      <dgm:t>
        <a:bodyPr/>
        <a:lstStyle/>
        <a:p>
          <a:r>
            <a:rPr lang="en-US" dirty="0"/>
            <a:t>Calculate Evaluation Metrics</a:t>
          </a:r>
        </a:p>
      </dgm:t>
    </dgm:pt>
    <dgm:pt modelId="{E1463989-1D68-7244-8A77-AA365C906248}" type="parTrans" cxnId="{A01D753E-232A-D54F-A90D-409A50E15E94}">
      <dgm:prSet/>
      <dgm:spPr/>
      <dgm:t>
        <a:bodyPr/>
        <a:lstStyle/>
        <a:p>
          <a:endParaRPr lang="en-GB"/>
        </a:p>
      </dgm:t>
    </dgm:pt>
    <dgm:pt modelId="{CFBA75B8-3563-124D-8671-BBFA985C6FE9}" type="sibTrans" cxnId="{A01D753E-232A-D54F-A90D-409A50E15E94}">
      <dgm:prSet/>
      <dgm:spPr/>
      <dgm:t>
        <a:bodyPr/>
        <a:lstStyle/>
        <a:p>
          <a:endParaRPr lang="en-GB"/>
        </a:p>
      </dgm:t>
    </dgm:pt>
    <dgm:pt modelId="{FA40DFE8-25D9-9946-96EE-B1186DC29A99}">
      <dgm:prSet/>
      <dgm:spPr>
        <a:solidFill>
          <a:schemeClr val="accent6">
            <a:lumMod val="60000"/>
            <a:lumOff val="40000"/>
          </a:schemeClr>
        </a:solidFill>
      </dgm:spPr>
      <dgm:t>
        <a:bodyPr/>
        <a:lstStyle/>
        <a:p>
          <a:r>
            <a:rPr lang="en-GB" dirty="0"/>
            <a:t>Start</a:t>
          </a:r>
        </a:p>
      </dgm:t>
    </dgm:pt>
    <dgm:pt modelId="{C93FDDB5-C05D-A54A-A8D1-589AE4AC6DD7}" type="parTrans" cxnId="{92D7E69C-940A-C240-862F-F7870564EBCA}">
      <dgm:prSet/>
      <dgm:spPr/>
      <dgm:t>
        <a:bodyPr/>
        <a:lstStyle/>
        <a:p>
          <a:endParaRPr lang="en-GB"/>
        </a:p>
      </dgm:t>
    </dgm:pt>
    <dgm:pt modelId="{7A149D8F-A467-D146-AEF1-98AEBF67F631}" type="sibTrans" cxnId="{92D7E69C-940A-C240-862F-F7870564EBCA}">
      <dgm:prSet/>
      <dgm:spPr/>
      <dgm:t>
        <a:bodyPr/>
        <a:lstStyle/>
        <a:p>
          <a:endParaRPr lang="en-GB"/>
        </a:p>
      </dgm:t>
    </dgm:pt>
    <dgm:pt modelId="{81DFA529-97B6-AB48-A255-5D0FA705066D}">
      <dgm:prSet phldrT="[Text]"/>
      <dgm:spPr>
        <a:solidFill>
          <a:srgbClr val="FFC000"/>
        </a:solidFill>
      </dgm:spPr>
      <dgm:t>
        <a:bodyPr/>
        <a:lstStyle/>
        <a:p>
          <a:r>
            <a:rPr lang="en-US" dirty="0"/>
            <a:t>End</a:t>
          </a:r>
        </a:p>
      </dgm:t>
    </dgm:pt>
    <dgm:pt modelId="{1DD2829C-2E21-8344-8417-E8E3374D8103}" type="parTrans" cxnId="{FE9FC9AD-EDB9-5B4E-BCB0-9C504B6BAFCE}">
      <dgm:prSet/>
      <dgm:spPr/>
      <dgm:t>
        <a:bodyPr/>
        <a:lstStyle/>
        <a:p>
          <a:endParaRPr lang="en-GB"/>
        </a:p>
      </dgm:t>
    </dgm:pt>
    <dgm:pt modelId="{FEC46E1D-340E-3E4E-87D5-5C600A529F87}" type="sibTrans" cxnId="{FE9FC9AD-EDB9-5B4E-BCB0-9C504B6BAFCE}">
      <dgm:prSet/>
      <dgm:spPr/>
      <dgm:t>
        <a:bodyPr/>
        <a:lstStyle/>
        <a:p>
          <a:endParaRPr lang="en-GB"/>
        </a:p>
      </dgm:t>
    </dgm:pt>
    <dgm:pt modelId="{A9F15F52-DCB6-494D-ABA9-4CF8434E549F}">
      <dgm:prSet phldrT="[Text]"/>
      <dgm:spPr/>
      <dgm:t>
        <a:bodyPr/>
        <a:lstStyle/>
        <a:p>
          <a:r>
            <a:rPr lang="en-US" dirty="0"/>
            <a:t>Operate Stable sources at min load req. for Spinning Reserve</a:t>
          </a:r>
        </a:p>
      </dgm:t>
    </dgm:pt>
    <dgm:pt modelId="{ABE61FDD-28CC-EE42-8F84-F50D1AE2B78F}" type="parTrans" cxnId="{B45B3D3A-ACD6-6B40-86E5-96D39C6222E2}">
      <dgm:prSet/>
      <dgm:spPr/>
      <dgm:t>
        <a:bodyPr/>
        <a:lstStyle/>
        <a:p>
          <a:endParaRPr lang="en-GB"/>
        </a:p>
      </dgm:t>
    </dgm:pt>
    <dgm:pt modelId="{ECF4D01B-25E3-254A-8087-54CAD18FE255}" type="sibTrans" cxnId="{B45B3D3A-ACD6-6B40-86E5-96D39C6222E2}">
      <dgm:prSet/>
      <dgm:spPr/>
      <dgm:t>
        <a:bodyPr/>
        <a:lstStyle/>
        <a:p>
          <a:endParaRPr lang="en-GB"/>
        </a:p>
      </dgm:t>
    </dgm:pt>
    <dgm:pt modelId="{C48B0053-F04F-2E4F-913C-B7BF5C8790F5}">
      <dgm:prSet phldrT="[Text]"/>
      <dgm:spPr/>
      <dgm:t>
        <a:bodyPr/>
        <a:lstStyle/>
        <a:p>
          <a:r>
            <a:rPr lang="en-US" dirty="0"/>
            <a:t>Record data operating hourly data</a:t>
          </a:r>
        </a:p>
      </dgm:t>
    </dgm:pt>
    <dgm:pt modelId="{79F80F6C-C4BC-F54A-A50D-8AFF2EE81D53}" type="parTrans" cxnId="{2B00DB97-26D4-C340-87B8-18508C206FBE}">
      <dgm:prSet/>
      <dgm:spPr/>
      <dgm:t>
        <a:bodyPr/>
        <a:lstStyle/>
        <a:p>
          <a:endParaRPr lang="en-GB"/>
        </a:p>
      </dgm:t>
    </dgm:pt>
    <dgm:pt modelId="{579C5D85-A701-0148-8F36-C7FFA8C8BACA}" type="sibTrans" cxnId="{2B00DB97-26D4-C340-87B8-18508C206FBE}">
      <dgm:prSet/>
      <dgm:spPr/>
      <dgm:t>
        <a:bodyPr/>
        <a:lstStyle/>
        <a:p>
          <a:endParaRPr lang="en-GB"/>
        </a:p>
      </dgm:t>
    </dgm:pt>
    <dgm:pt modelId="{0B74FD34-9D17-42D3-A87D-C7BD996CE717}" type="pres">
      <dgm:prSet presAssocID="{831CC19F-8BD7-436F-9351-E93347D9E772}" presName="Name0" presStyleCnt="0">
        <dgm:presLayoutVars>
          <dgm:dir/>
          <dgm:resizeHandles val="exact"/>
        </dgm:presLayoutVars>
      </dgm:prSet>
      <dgm:spPr/>
    </dgm:pt>
    <dgm:pt modelId="{E52EE9BE-240F-634D-98F6-2212011917F7}" type="pres">
      <dgm:prSet presAssocID="{FA40DFE8-25D9-9946-96EE-B1186DC29A99}" presName="node" presStyleLbl="node1" presStyleIdx="0" presStyleCnt="14">
        <dgm:presLayoutVars>
          <dgm:bulletEnabled val="1"/>
        </dgm:presLayoutVars>
      </dgm:prSet>
      <dgm:spPr/>
    </dgm:pt>
    <dgm:pt modelId="{5703CF47-06D8-2042-82EE-42A7EF58A0AE}" type="pres">
      <dgm:prSet presAssocID="{7A149D8F-A467-D146-AEF1-98AEBF67F631}" presName="sibTrans" presStyleLbl="sibTrans1D1" presStyleIdx="0" presStyleCnt="13"/>
      <dgm:spPr/>
    </dgm:pt>
    <dgm:pt modelId="{B744D1D8-B920-7447-B7D1-FE42914EC214}" type="pres">
      <dgm:prSet presAssocID="{7A149D8F-A467-D146-AEF1-98AEBF67F631}" presName="connectorText" presStyleLbl="sibTrans1D1" presStyleIdx="0" presStyleCnt="13"/>
      <dgm:spPr/>
    </dgm:pt>
    <dgm:pt modelId="{F5ABA20E-B71E-4FD4-AA31-E6DD4E6D60AC}" type="pres">
      <dgm:prSet presAssocID="{0C5C075F-9C23-4A24-91E6-F558C800A6DD}" presName="node" presStyleLbl="node1" presStyleIdx="1" presStyleCnt="14">
        <dgm:presLayoutVars>
          <dgm:bulletEnabled val="1"/>
        </dgm:presLayoutVars>
      </dgm:prSet>
      <dgm:spPr/>
    </dgm:pt>
    <dgm:pt modelId="{DC10119D-FE35-4B91-AC7D-E0B56EDD14B4}" type="pres">
      <dgm:prSet presAssocID="{03ACF260-C4A2-487D-8FD8-2C363C6216B8}" presName="sibTrans" presStyleLbl="sibTrans1D1" presStyleIdx="1" presStyleCnt="13"/>
      <dgm:spPr/>
    </dgm:pt>
    <dgm:pt modelId="{83E6DE58-E7C9-4C10-BE5F-0622B70735D9}" type="pres">
      <dgm:prSet presAssocID="{03ACF260-C4A2-487D-8FD8-2C363C6216B8}" presName="connectorText" presStyleLbl="sibTrans1D1" presStyleIdx="1" presStyleCnt="13"/>
      <dgm:spPr/>
    </dgm:pt>
    <dgm:pt modelId="{65BAD743-E387-4784-8CD0-81A80A117310}" type="pres">
      <dgm:prSet presAssocID="{6E01A27B-8C41-4A66-93B9-F047959F51B1}" presName="node" presStyleLbl="node1" presStyleIdx="2" presStyleCnt="14">
        <dgm:presLayoutVars>
          <dgm:bulletEnabled val="1"/>
        </dgm:presLayoutVars>
      </dgm:prSet>
      <dgm:spPr/>
    </dgm:pt>
    <dgm:pt modelId="{08473C69-C335-44A8-A5A3-CE4D4C23E408}" type="pres">
      <dgm:prSet presAssocID="{83A9385E-9BA3-451C-93E5-D1CCC84E1E3A}" presName="sibTrans" presStyleLbl="sibTrans1D1" presStyleIdx="2" presStyleCnt="13"/>
      <dgm:spPr/>
    </dgm:pt>
    <dgm:pt modelId="{0F987036-F4C3-4B1F-B1C4-A093A8BA7157}" type="pres">
      <dgm:prSet presAssocID="{83A9385E-9BA3-451C-93E5-D1CCC84E1E3A}" presName="connectorText" presStyleLbl="sibTrans1D1" presStyleIdx="2" presStyleCnt="13"/>
      <dgm:spPr/>
    </dgm:pt>
    <dgm:pt modelId="{D8D3C4D0-6E6F-E044-8B52-63EBC6E0FEE1}" type="pres">
      <dgm:prSet presAssocID="{A9F15F52-DCB6-494D-ABA9-4CF8434E549F}" presName="node" presStyleLbl="node1" presStyleIdx="3" presStyleCnt="14">
        <dgm:presLayoutVars>
          <dgm:bulletEnabled val="1"/>
        </dgm:presLayoutVars>
      </dgm:prSet>
      <dgm:spPr/>
    </dgm:pt>
    <dgm:pt modelId="{5ED3B11A-1296-DF47-984D-215A9E100128}" type="pres">
      <dgm:prSet presAssocID="{ECF4D01B-25E3-254A-8087-54CAD18FE255}" presName="sibTrans" presStyleLbl="sibTrans1D1" presStyleIdx="3" presStyleCnt="13"/>
      <dgm:spPr/>
    </dgm:pt>
    <dgm:pt modelId="{44AB08F2-A187-D543-A3A5-22684A835476}" type="pres">
      <dgm:prSet presAssocID="{ECF4D01B-25E3-254A-8087-54CAD18FE255}" presName="connectorText" presStyleLbl="sibTrans1D1" presStyleIdx="3" presStyleCnt="13"/>
      <dgm:spPr/>
    </dgm:pt>
    <dgm:pt modelId="{F93D7798-5CF8-4A6B-BE29-5C9382EF6498}" type="pres">
      <dgm:prSet presAssocID="{34819ED5-6D44-45B0-90B0-5A63E569A2EB}" presName="node" presStyleLbl="node1" presStyleIdx="4" presStyleCnt="14">
        <dgm:presLayoutVars>
          <dgm:bulletEnabled val="1"/>
        </dgm:presLayoutVars>
      </dgm:prSet>
      <dgm:spPr/>
    </dgm:pt>
    <dgm:pt modelId="{FC74167B-5010-4DA3-9F6F-C888E4CC19DC}" type="pres">
      <dgm:prSet presAssocID="{A2EF8CA1-2B9A-47CF-9337-3CAD7F2D9A68}" presName="sibTrans" presStyleLbl="sibTrans1D1" presStyleIdx="4" presStyleCnt="13"/>
      <dgm:spPr/>
    </dgm:pt>
    <dgm:pt modelId="{343EF409-005E-4D94-9BB3-C505B5388166}" type="pres">
      <dgm:prSet presAssocID="{A2EF8CA1-2B9A-47CF-9337-3CAD7F2D9A68}" presName="connectorText" presStyleLbl="sibTrans1D1" presStyleIdx="4" presStyleCnt="13"/>
      <dgm:spPr/>
    </dgm:pt>
    <dgm:pt modelId="{06CEF982-9921-42F4-8805-B76AFFA24512}" type="pres">
      <dgm:prSet presAssocID="{E29A2447-12FC-4B1C-A7A2-EF63A1285BB9}" presName="node" presStyleLbl="node1" presStyleIdx="5" presStyleCnt="14">
        <dgm:presLayoutVars>
          <dgm:bulletEnabled val="1"/>
        </dgm:presLayoutVars>
      </dgm:prSet>
      <dgm:spPr/>
    </dgm:pt>
    <dgm:pt modelId="{9A5DAE82-D4E6-464C-9526-BF11AEEDB07C}" type="pres">
      <dgm:prSet presAssocID="{C833B8C4-6F72-4A93-9886-E20A39D7E77F}" presName="sibTrans" presStyleLbl="sibTrans1D1" presStyleIdx="5" presStyleCnt="13"/>
      <dgm:spPr/>
    </dgm:pt>
    <dgm:pt modelId="{5858FCDB-38B4-48E1-BC87-012B1708280C}" type="pres">
      <dgm:prSet presAssocID="{C833B8C4-6F72-4A93-9886-E20A39D7E77F}" presName="connectorText" presStyleLbl="sibTrans1D1" presStyleIdx="5" presStyleCnt="13"/>
      <dgm:spPr/>
    </dgm:pt>
    <dgm:pt modelId="{02F5644E-C7C8-446F-89BE-2CCD45F8BB67}" type="pres">
      <dgm:prSet presAssocID="{836FBFF5-AECE-435B-ADDE-7E555416F5F6}" presName="node" presStyleLbl="node1" presStyleIdx="6" presStyleCnt="14">
        <dgm:presLayoutVars>
          <dgm:bulletEnabled val="1"/>
        </dgm:presLayoutVars>
      </dgm:prSet>
      <dgm:spPr/>
    </dgm:pt>
    <dgm:pt modelId="{F94AE699-C9FF-42EA-B6A7-787780C8A342}" type="pres">
      <dgm:prSet presAssocID="{1140E34D-17CD-4830-BB3C-E8EFA3A1277E}" presName="sibTrans" presStyleLbl="sibTrans1D1" presStyleIdx="6" presStyleCnt="13"/>
      <dgm:spPr/>
    </dgm:pt>
    <dgm:pt modelId="{002CF136-74BA-4A39-BB5B-EBE759B996B8}" type="pres">
      <dgm:prSet presAssocID="{1140E34D-17CD-4830-BB3C-E8EFA3A1277E}" presName="connectorText" presStyleLbl="sibTrans1D1" presStyleIdx="6" presStyleCnt="13"/>
      <dgm:spPr/>
    </dgm:pt>
    <dgm:pt modelId="{25D99052-A0C6-42F5-870F-52365C84A6C2}" type="pres">
      <dgm:prSet presAssocID="{943E26E5-5DC9-41F2-86FB-ABC395A8ACF4}" presName="node" presStyleLbl="node1" presStyleIdx="7" presStyleCnt="14">
        <dgm:presLayoutVars>
          <dgm:bulletEnabled val="1"/>
        </dgm:presLayoutVars>
      </dgm:prSet>
      <dgm:spPr/>
    </dgm:pt>
    <dgm:pt modelId="{36F13F8E-6A7B-49C7-BC4D-9F2083E1E12C}" type="pres">
      <dgm:prSet presAssocID="{80876D21-3757-4B2E-B431-94A294888B5A}" presName="sibTrans" presStyleLbl="sibTrans1D1" presStyleIdx="7" presStyleCnt="13"/>
      <dgm:spPr/>
    </dgm:pt>
    <dgm:pt modelId="{B4F046E3-154C-4AB1-9F02-5848E24A2315}" type="pres">
      <dgm:prSet presAssocID="{80876D21-3757-4B2E-B431-94A294888B5A}" presName="connectorText" presStyleLbl="sibTrans1D1" presStyleIdx="7" presStyleCnt="13"/>
      <dgm:spPr/>
    </dgm:pt>
    <dgm:pt modelId="{F93A867E-A056-4C6A-9A6E-15638B2E5C6C}" type="pres">
      <dgm:prSet presAssocID="{5CC7EFB9-FB2F-48C6-B7B6-A22EECC9DEAD}" presName="node" presStyleLbl="node1" presStyleIdx="8" presStyleCnt="14">
        <dgm:presLayoutVars>
          <dgm:bulletEnabled val="1"/>
        </dgm:presLayoutVars>
      </dgm:prSet>
      <dgm:spPr/>
    </dgm:pt>
    <dgm:pt modelId="{D76025B0-0552-4A96-8C89-3B54DA2423AB}" type="pres">
      <dgm:prSet presAssocID="{B5B59F18-FF9A-40FC-9FF8-AD1D3BFE5E67}" presName="sibTrans" presStyleLbl="sibTrans1D1" presStyleIdx="8" presStyleCnt="13"/>
      <dgm:spPr/>
    </dgm:pt>
    <dgm:pt modelId="{76C666FF-166E-48CB-AB94-D14D7A51F8F0}" type="pres">
      <dgm:prSet presAssocID="{B5B59F18-FF9A-40FC-9FF8-AD1D3BFE5E67}" presName="connectorText" presStyleLbl="sibTrans1D1" presStyleIdx="8" presStyleCnt="13"/>
      <dgm:spPr/>
    </dgm:pt>
    <dgm:pt modelId="{DDF43BAA-8BE0-ED40-8CBC-95CFF82E91DB}" type="pres">
      <dgm:prSet presAssocID="{C48B0053-F04F-2E4F-913C-B7BF5C8790F5}" presName="node" presStyleLbl="node1" presStyleIdx="9" presStyleCnt="14">
        <dgm:presLayoutVars>
          <dgm:bulletEnabled val="1"/>
        </dgm:presLayoutVars>
      </dgm:prSet>
      <dgm:spPr/>
    </dgm:pt>
    <dgm:pt modelId="{27912D64-79B2-C245-9362-AABA1DF2AF6A}" type="pres">
      <dgm:prSet presAssocID="{579C5D85-A701-0148-8F36-C7FFA8C8BACA}" presName="sibTrans" presStyleLbl="sibTrans1D1" presStyleIdx="9" presStyleCnt="13"/>
      <dgm:spPr/>
    </dgm:pt>
    <dgm:pt modelId="{17A54C2B-9218-C944-AA7C-0AD240038652}" type="pres">
      <dgm:prSet presAssocID="{579C5D85-A701-0148-8F36-C7FFA8C8BACA}" presName="connectorText" presStyleLbl="sibTrans1D1" presStyleIdx="9" presStyleCnt="13"/>
      <dgm:spPr/>
    </dgm:pt>
    <dgm:pt modelId="{651C7EA3-1A29-4DE1-BA77-D6A4B710C27A}" type="pres">
      <dgm:prSet presAssocID="{D9DC7CA9-E975-4F46-8ABF-C8597E24E063}" presName="node" presStyleLbl="node1" presStyleIdx="10" presStyleCnt="14">
        <dgm:presLayoutVars>
          <dgm:bulletEnabled val="1"/>
        </dgm:presLayoutVars>
      </dgm:prSet>
      <dgm:spPr/>
    </dgm:pt>
    <dgm:pt modelId="{9D0E2EFC-2459-4D8D-AE70-ED6441A00900}" type="pres">
      <dgm:prSet presAssocID="{FCDB086D-0A61-4EEC-ACB0-3752920451B2}" presName="sibTrans" presStyleLbl="sibTrans1D1" presStyleIdx="10" presStyleCnt="13"/>
      <dgm:spPr/>
    </dgm:pt>
    <dgm:pt modelId="{7FD8BC35-0B7B-42BE-B855-834A3CA2090D}" type="pres">
      <dgm:prSet presAssocID="{FCDB086D-0A61-4EEC-ACB0-3752920451B2}" presName="connectorText" presStyleLbl="sibTrans1D1" presStyleIdx="10" presStyleCnt="13"/>
      <dgm:spPr/>
    </dgm:pt>
    <dgm:pt modelId="{D0583213-FC17-4BA6-90D6-261E4AC33C73}" type="pres">
      <dgm:prSet presAssocID="{8615AC28-FD71-491E-9123-20EF17BBB677}" presName="node" presStyleLbl="node1" presStyleIdx="11" presStyleCnt="14">
        <dgm:presLayoutVars>
          <dgm:bulletEnabled val="1"/>
        </dgm:presLayoutVars>
      </dgm:prSet>
      <dgm:spPr/>
    </dgm:pt>
    <dgm:pt modelId="{E517BC81-98C8-0D43-A550-2D34FE94018C}" type="pres">
      <dgm:prSet presAssocID="{7B0A1024-295A-453F-B45C-C29B3C471B01}" presName="sibTrans" presStyleLbl="sibTrans1D1" presStyleIdx="11" presStyleCnt="13"/>
      <dgm:spPr/>
    </dgm:pt>
    <dgm:pt modelId="{314167CB-BB8E-CD40-8A7C-D151EB0719F7}" type="pres">
      <dgm:prSet presAssocID="{7B0A1024-295A-453F-B45C-C29B3C471B01}" presName="connectorText" presStyleLbl="sibTrans1D1" presStyleIdx="11" presStyleCnt="13"/>
      <dgm:spPr/>
    </dgm:pt>
    <dgm:pt modelId="{8E0AF86E-CEAB-0142-8D39-4E12D2E48027}" type="pres">
      <dgm:prSet presAssocID="{D9EC65D2-FE84-D44A-A8BA-B7909BBAAFA5}" presName="node" presStyleLbl="node1" presStyleIdx="12" presStyleCnt="14">
        <dgm:presLayoutVars>
          <dgm:bulletEnabled val="1"/>
        </dgm:presLayoutVars>
      </dgm:prSet>
      <dgm:spPr/>
    </dgm:pt>
    <dgm:pt modelId="{347DCD0C-2FF3-E04F-845A-20D293E6BC9C}" type="pres">
      <dgm:prSet presAssocID="{CFBA75B8-3563-124D-8671-BBFA985C6FE9}" presName="sibTrans" presStyleLbl="sibTrans1D1" presStyleIdx="12" presStyleCnt="13"/>
      <dgm:spPr/>
    </dgm:pt>
    <dgm:pt modelId="{775AE915-A777-3F4F-9BF6-1AE4C3E4096E}" type="pres">
      <dgm:prSet presAssocID="{CFBA75B8-3563-124D-8671-BBFA985C6FE9}" presName="connectorText" presStyleLbl="sibTrans1D1" presStyleIdx="12" presStyleCnt="13"/>
      <dgm:spPr/>
    </dgm:pt>
    <dgm:pt modelId="{87692273-8DC7-8647-8AB1-9B5971405C37}" type="pres">
      <dgm:prSet presAssocID="{81DFA529-97B6-AB48-A255-5D0FA705066D}" presName="node" presStyleLbl="node1" presStyleIdx="13" presStyleCnt="14">
        <dgm:presLayoutVars>
          <dgm:bulletEnabled val="1"/>
        </dgm:presLayoutVars>
      </dgm:prSet>
      <dgm:spPr/>
    </dgm:pt>
  </dgm:ptLst>
  <dgm:cxnLst>
    <dgm:cxn modelId="{C1EC3802-45CB-44DC-9E0C-45A721FAD66D}" srcId="{831CC19F-8BD7-436F-9351-E93347D9E772}" destId="{943E26E5-5DC9-41F2-86FB-ABC395A8ACF4}" srcOrd="7" destOrd="0" parTransId="{3D477238-9804-4FF4-B89A-D60EF40B4680}" sibTransId="{80876D21-3757-4B2E-B431-94A294888B5A}"/>
    <dgm:cxn modelId="{99F94104-5F81-BD4C-8EBB-7B9F703FF400}" type="presOf" srcId="{34819ED5-6D44-45B0-90B0-5A63E569A2EB}" destId="{F93D7798-5CF8-4A6B-BE29-5C9382EF6498}" srcOrd="0" destOrd="0" presId="urn:microsoft.com/office/officeart/2005/8/layout/bProcess3"/>
    <dgm:cxn modelId="{78CD640B-A377-594A-93F6-94B67B4323C0}" type="presOf" srcId="{D9DC7CA9-E975-4F46-8ABF-C8597E24E063}" destId="{651C7EA3-1A29-4DE1-BA77-D6A4B710C27A}" srcOrd="0" destOrd="0" presId="urn:microsoft.com/office/officeart/2005/8/layout/bProcess3"/>
    <dgm:cxn modelId="{9E08330C-338D-F649-8A72-412987608CAD}" type="presOf" srcId="{A2EF8CA1-2B9A-47CF-9337-3CAD7F2D9A68}" destId="{343EF409-005E-4D94-9BB3-C505B5388166}" srcOrd="1" destOrd="0" presId="urn:microsoft.com/office/officeart/2005/8/layout/bProcess3"/>
    <dgm:cxn modelId="{2FA3820E-14CE-4540-ADEA-AD8BBEB5FD8F}" type="presOf" srcId="{83A9385E-9BA3-451C-93E5-D1CCC84E1E3A}" destId="{0F987036-F4C3-4B1F-B1C4-A093A8BA7157}" srcOrd="1" destOrd="0" presId="urn:microsoft.com/office/officeart/2005/8/layout/bProcess3"/>
    <dgm:cxn modelId="{05405B25-E221-B344-AE3D-89CF8E703CD8}" type="presOf" srcId="{8615AC28-FD71-491E-9123-20EF17BBB677}" destId="{D0583213-FC17-4BA6-90D6-261E4AC33C73}" srcOrd="0" destOrd="0" presId="urn:microsoft.com/office/officeart/2005/8/layout/bProcess3"/>
    <dgm:cxn modelId="{91726627-BCD3-3E4B-BB8A-1C5A977806F0}" type="presOf" srcId="{A9F15F52-DCB6-494D-ABA9-4CF8434E549F}" destId="{D8D3C4D0-6E6F-E044-8B52-63EBC6E0FEE1}" srcOrd="0" destOrd="0" presId="urn:microsoft.com/office/officeart/2005/8/layout/bProcess3"/>
    <dgm:cxn modelId="{DB768A28-D4CB-B941-92B0-9EC4AD2F5B00}" type="presOf" srcId="{7A149D8F-A467-D146-AEF1-98AEBF67F631}" destId="{B744D1D8-B920-7447-B7D1-FE42914EC214}" srcOrd="1" destOrd="0" presId="urn:microsoft.com/office/officeart/2005/8/layout/bProcess3"/>
    <dgm:cxn modelId="{7085C82C-0E91-3743-9FA8-D7EB6EE916A6}" type="presOf" srcId="{E29A2447-12FC-4B1C-A7A2-EF63A1285BB9}" destId="{06CEF982-9921-42F4-8805-B76AFFA24512}" srcOrd="0" destOrd="0" presId="urn:microsoft.com/office/officeart/2005/8/layout/bProcess3"/>
    <dgm:cxn modelId="{13AFB633-B130-0F4D-9A8D-C56A6917F790}" type="presOf" srcId="{579C5D85-A701-0148-8F36-C7FFA8C8BACA}" destId="{17A54C2B-9218-C944-AA7C-0AD240038652}" srcOrd="1" destOrd="0" presId="urn:microsoft.com/office/officeart/2005/8/layout/bProcess3"/>
    <dgm:cxn modelId="{3762F437-A6E5-4D93-9B1D-968B240A555B}" srcId="{831CC19F-8BD7-436F-9351-E93347D9E772}" destId="{0C5C075F-9C23-4A24-91E6-F558C800A6DD}" srcOrd="1" destOrd="0" parTransId="{11BE3988-5627-4578-9B75-7F5CB15056B2}" sibTransId="{03ACF260-C4A2-487D-8FD8-2C363C6216B8}"/>
    <dgm:cxn modelId="{B45B3D3A-ACD6-6B40-86E5-96D39C6222E2}" srcId="{831CC19F-8BD7-436F-9351-E93347D9E772}" destId="{A9F15F52-DCB6-494D-ABA9-4CF8434E549F}" srcOrd="3" destOrd="0" parTransId="{ABE61FDD-28CC-EE42-8F84-F50D1AE2B78F}" sibTransId="{ECF4D01B-25E3-254A-8087-54CAD18FE255}"/>
    <dgm:cxn modelId="{57F6133E-5C7D-3D47-8380-F56089DCCBF7}" type="presOf" srcId="{83A9385E-9BA3-451C-93E5-D1CCC84E1E3A}" destId="{08473C69-C335-44A8-A5A3-CE4D4C23E408}" srcOrd="0" destOrd="0" presId="urn:microsoft.com/office/officeart/2005/8/layout/bProcess3"/>
    <dgm:cxn modelId="{A01D753E-232A-D54F-A90D-409A50E15E94}" srcId="{831CC19F-8BD7-436F-9351-E93347D9E772}" destId="{D9EC65D2-FE84-D44A-A8BA-B7909BBAAFA5}" srcOrd="12" destOrd="0" parTransId="{E1463989-1D68-7244-8A77-AA365C906248}" sibTransId="{CFBA75B8-3563-124D-8671-BBFA985C6FE9}"/>
    <dgm:cxn modelId="{AC634A40-5759-D245-807D-BC191F97CE0D}" type="presOf" srcId="{CFBA75B8-3563-124D-8671-BBFA985C6FE9}" destId="{347DCD0C-2FF3-E04F-845A-20D293E6BC9C}" srcOrd="0" destOrd="0" presId="urn:microsoft.com/office/officeart/2005/8/layout/bProcess3"/>
    <dgm:cxn modelId="{B596E847-11C3-49EC-B0AB-D7DE35CF1FCC}" srcId="{831CC19F-8BD7-436F-9351-E93347D9E772}" destId="{5CC7EFB9-FB2F-48C6-B7B6-A22EECC9DEAD}" srcOrd="8" destOrd="0" parTransId="{0205FFD5-38EF-435A-991F-D1B70B6EFC1E}" sibTransId="{B5B59F18-FF9A-40FC-9FF8-AD1D3BFE5E67}"/>
    <dgm:cxn modelId="{EE922749-1431-5B42-B6B2-BF6CC74F8F9C}" type="presOf" srcId="{C833B8C4-6F72-4A93-9886-E20A39D7E77F}" destId="{5858FCDB-38B4-48E1-BC87-012B1708280C}" srcOrd="1" destOrd="0" presId="urn:microsoft.com/office/officeart/2005/8/layout/bProcess3"/>
    <dgm:cxn modelId="{3AC5EA4B-B975-4BB9-8E51-E5386F71108D}" srcId="{831CC19F-8BD7-436F-9351-E93347D9E772}" destId="{6E01A27B-8C41-4A66-93B9-F047959F51B1}" srcOrd="2" destOrd="0" parTransId="{591239FF-94A5-4DFC-8337-4D140AF7B0B0}" sibTransId="{83A9385E-9BA3-451C-93E5-D1CCC84E1E3A}"/>
    <dgm:cxn modelId="{D970FA4D-056B-414D-BF2E-832283F227EB}" type="presOf" srcId="{6E01A27B-8C41-4A66-93B9-F047959F51B1}" destId="{65BAD743-E387-4784-8CD0-81A80A117310}" srcOrd="0" destOrd="0" presId="urn:microsoft.com/office/officeart/2005/8/layout/bProcess3"/>
    <dgm:cxn modelId="{DE54694F-AB6E-A741-AF96-5267AA559F8B}" type="presOf" srcId="{5CC7EFB9-FB2F-48C6-B7B6-A22EECC9DEAD}" destId="{F93A867E-A056-4C6A-9A6E-15638B2E5C6C}" srcOrd="0" destOrd="0" presId="urn:microsoft.com/office/officeart/2005/8/layout/bProcess3"/>
    <dgm:cxn modelId="{DF8AA653-65C5-4AB9-AEF1-FE4CE93C498D}" srcId="{831CC19F-8BD7-436F-9351-E93347D9E772}" destId="{836FBFF5-AECE-435B-ADDE-7E555416F5F6}" srcOrd="6" destOrd="0" parTransId="{D2A838F5-5AB2-4D66-9365-30DA039F7EEB}" sibTransId="{1140E34D-17CD-4830-BB3C-E8EFA3A1277E}"/>
    <dgm:cxn modelId="{7ADE865A-843C-AE48-8116-B00C0238D333}" type="presOf" srcId="{CFBA75B8-3563-124D-8671-BBFA985C6FE9}" destId="{775AE915-A777-3F4F-9BF6-1AE4C3E4096E}" srcOrd="1" destOrd="0" presId="urn:microsoft.com/office/officeart/2005/8/layout/bProcess3"/>
    <dgm:cxn modelId="{111FDE61-C0F3-0342-BDAB-D5894328FA57}" type="presOf" srcId="{836FBFF5-AECE-435B-ADDE-7E555416F5F6}" destId="{02F5644E-C7C8-446F-89BE-2CCD45F8BB67}" srcOrd="0" destOrd="0" presId="urn:microsoft.com/office/officeart/2005/8/layout/bProcess3"/>
    <dgm:cxn modelId="{175C2165-E421-46FE-A52A-8FA6281CBAC3}" srcId="{831CC19F-8BD7-436F-9351-E93347D9E772}" destId="{34819ED5-6D44-45B0-90B0-5A63E569A2EB}" srcOrd="4" destOrd="0" parTransId="{42107CA5-C6AE-4730-A5E8-3CB7B318A7E3}" sibTransId="{A2EF8CA1-2B9A-47CF-9337-3CAD7F2D9A68}"/>
    <dgm:cxn modelId="{E3BEA965-7454-D542-B6A6-7C66FAE1986D}" type="presOf" srcId="{1140E34D-17CD-4830-BB3C-E8EFA3A1277E}" destId="{F94AE699-C9FF-42EA-B6A7-787780C8A342}" srcOrd="0" destOrd="0" presId="urn:microsoft.com/office/officeart/2005/8/layout/bProcess3"/>
    <dgm:cxn modelId="{A2D0DD68-FD1E-459D-B1CA-F3B277171CB9}" type="presOf" srcId="{831CC19F-8BD7-436F-9351-E93347D9E772}" destId="{0B74FD34-9D17-42D3-A87D-C7BD996CE717}" srcOrd="0" destOrd="0" presId="urn:microsoft.com/office/officeart/2005/8/layout/bProcess3"/>
    <dgm:cxn modelId="{B6E5837C-B96A-D34E-83C7-AEC1D714EC24}" type="presOf" srcId="{81DFA529-97B6-AB48-A255-5D0FA705066D}" destId="{87692273-8DC7-8647-8AB1-9B5971405C37}" srcOrd="0" destOrd="0" presId="urn:microsoft.com/office/officeart/2005/8/layout/bProcess3"/>
    <dgm:cxn modelId="{FBFAF77D-FA54-774A-9856-B84C2DA7C537}" type="presOf" srcId="{579C5D85-A701-0148-8F36-C7FFA8C8BACA}" destId="{27912D64-79B2-C245-9362-AABA1DF2AF6A}" srcOrd="0" destOrd="0" presId="urn:microsoft.com/office/officeart/2005/8/layout/bProcess3"/>
    <dgm:cxn modelId="{968F4887-3149-0449-A424-7FA6FE65B3CF}" type="presOf" srcId="{C48B0053-F04F-2E4F-913C-B7BF5C8790F5}" destId="{DDF43BAA-8BE0-ED40-8CBC-95CFF82E91DB}" srcOrd="0" destOrd="0" presId="urn:microsoft.com/office/officeart/2005/8/layout/bProcess3"/>
    <dgm:cxn modelId="{844C9C90-BA7F-5D4B-9E5C-43D050E18A7E}" type="presOf" srcId="{FCDB086D-0A61-4EEC-ACB0-3752920451B2}" destId="{7FD8BC35-0B7B-42BE-B855-834A3CA2090D}" srcOrd="1" destOrd="0" presId="urn:microsoft.com/office/officeart/2005/8/layout/bProcess3"/>
    <dgm:cxn modelId="{2B00DB97-26D4-C340-87B8-18508C206FBE}" srcId="{831CC19F-8BD7-436F-9351-E93347D9E772}" destId="{C48B0053-F04F-2E4F-913C-B7BF5C8790F5}" srcOrd="9" destOrd="0" parTransId="{79F80F6C-C4BC-F54A-A50D-8AFF2EE81D53}" sibTransId="{579C5D85-A701-0148-8F36-C7FFA8C8BACA}"/>
    <dgm:cxn modelId="{BF57B698-83E9-714F-A106-652E52793D45}" type="presOf" srcId="{7B0A1024-295A-453F-B45C-C29B3C471B01}" destId="{E517BC81-98C8-0D43-A550-2D34FE94018C}" srcOrd="0" destOrd="0" presId="urn:microsoft.com/office/officeart/2005/8/layout/bProcess3"/>
    <dgm:cxn modelId="{383FC598-5B6D-074D-BB36-EA7554EBC70E}" type="presOf" srcId="{A2EF8CA1-2B9A-47CF-9337-3CAD7F2D9A68}" destId="{FC74167B-5010-4DA3-9F6F-C888E4CC19DC}" srcOrd="0" destOrd="0" presId="urn:microsoft.com/office/officeart/2005/8/layout/bProcess3"/>
    <dgm:cxn modelId="{AD9AEE9A-0492-8E4E-8083-713CA50BC388}" type="presOf" srcId="{03ACF260-C4A2-487D-8FD8-2C363C6216B8}" destId="{83E6DE58-E7C9-4C10-BE5F-0622B70735D9}" srcOrd="1" destOrd="0" presId="urn:microsoft.com/office/officeart/2005/8/layout/bProcess3"/>
    <dgm:cxn modelId="{92D7E69C-940A-C240-862F-F7870564EBCA}" srcId="{831CC19F-8BD7-436F-9351-E93347D9E772}" destId="{FA40DFE8-25D9-9946-96EE-B1186DC29A99}" srcOrd="0" destOrd="0" parTransId="{C93FDDB5-C05D-A54A-A8D1-589AE4AC6DD7}" sibTransId="{7A149D8F-A467-D146-AEF1-98AEBF67F631}"/>
    <dgm:cxn modelId="{44FFB1A5-A4CD-7748-AC22-145DC5E3D91E}" type="presOf" srcId="{7B0A1024-295A-453F-B45C-C29B3C471B01}" destId="{314167CB-BB8E-CD40-8A7C-D151EB0719F7}" srcOrd="1" destOrd="0" presId="urn:microsoft.com/office/officeart/2005/8/layout/bProcess3"/>
    <dgm:cxn modelId="{31E892A6-CC22-3D4D-B1B4-0BE7F937EED7}" type="presOf" srcId="{FA40DFE8-25D9-9946-96EE-B1186DC29A99}" destId="{E52EE9BE-240F-634D-98F6-2212011917F7}" srcOrd="0" destOrd="0" presId="urn:microsoft.com/office/officeart/2005/8/layout/bProcess3"/>
    <dgm:cxn modelId="{810639A8-98C1-4517-9AC9-57419E0227DA}" srcId="{831CC19F-8BD7-436F-9351-E93347D9E772}" destId="{8615AC28-FD71-491E-9123-20EF17BBB677}" srcOrd="11" destOrd="0" parTransId="{C5D9B509-1350-4E8E-AF52-5B7EE53F9341}" sibTransId="{7B0A1024-295A-453F-B45C-C29B3C471B01}"/>
    <dgm:cxn modelId="{2F0492AA-BCC6-FF4D-9729-8C2AA3B4FA75}" type="presOf" srcId="{FCDB086D-0A61-4EEC-ACB0-3752920451B2}" destId="{9D0E2EFC-2459-4D8D-AE70-ED6441A00900}" srcOrd="0" destOrd="0" presId="urn:microsoft.com/office/officeart/2005/8/layout/bProcess3"/>
    <dgm:cxn modelId="{8C53A2AA-08AA-2A48-B4E5-90D3839AF50F}" type="presOf" srcId="{C833B8C4-6F72-4A93-9886-E20A39D7E77F}" destId="{9A5DAE82-D4E6-464C-9526-BF11AEEDB07C}" srcOrd="0" destOrd="0" presId="urn:microsoft.com/office/officeart/2005/8/layout/bProcess3"/>
    <dgm:cxn modelId="{99D7F5AB-9B34-6542-B202-C18CD41A092F}" type="presOf" srcId="{ECF4D01B-25E3-254A-8087-54CAD18FE255}" destId="{5ED3B11A-1296-DF47-984D-215A9E100128}" srcOrd="0" destOrd="0" presId="urn:microsoft.com/office/officeart/2005/8/layout/bProcess3"/>
    <dgm:cxn modelId="{FE9FC9AD-EDB9-5B4E-BCB0-9C504B6BAFCE}" srcId="{831CC19F-8BD7-436F-9351-E93347D9E772}" destId="{81DFA529-97B6-AB48-A255-5D0FA705066D}" srcOrd="13" destOrd="0" parTransId="{1DD2829C-2E21-8344-8417-E8E3374D8103}" sibTransId="{FEC46E1D-340E-3E4E-87D5-5C600A529F87}"/>
    <dgm:cxn modelId="{75D2C6B3-5327-134E-8854-62A180D58045}" type="presOf" srcId="{7A149D8F-A467-D146-AEF1-98AEBF67F631}" destId="{5703CF47-06D8-2042-82EE-42A7EF58A0AE}" srcOrd="0" destOrd="0" presId="urn:microsoft.com/office/officeart/2005/8/layout/bProcess3"/>
    <dgm:cxn modelId="{5D6CF3B7-CB9A-DB4A-9A2B-76943E8BDEB8}" type="presOf" srcId="{80876D21-3757-4B2E-B431-94A294888B5A}" destId="{36F13F8E-6A7B-49C7-BC4D-9F2083E1E12C}" srcOrd="0" destOrd="0" presId="urn:microsoft.com/office/officeart/2005/8/layout/bProcess3"/>
    <dgm:cxn modelId="{1E3D6BB8-F6BB-7C4B-8E38-84ECAAB51A07}" type="presOf" srcId="{ECF4D01B-25E3-254A-8087-54CAD18FE255}" destId="{44AB08F2-A187-D543-A3A5-22684A835476}" srcOrd="1" destOrd="0" presId="urn:microsoft.com/office/officeart/2005/8/layout/bProcess3"/>
    <dgm:cxn modelId="{9200EEC2-A47A-A04D-BE69-D33B52A60380}" type="presOf" srcId="{80876D21-3757-4B2E-B431-94A294888B5A}" destId="{B4F046E3-154C-4AB1-9F02-5848E24A2315}" srcOrd="1" destOrd="0" presId="urn:microsoft.com/office/officeart/2005/8/layout/bProcess3"/>
    <dgm:cxn modelId="{3FB3A5C8-684C-8149-B66B-31B0E84D1057}" type="presOf" srcId="{B5B59F18-FF9A-40FC-9FF8-AD1D3BFE5E67}" destId="{76C666FF-166E-48CB-AB94-D14D7A51F8F0}" srcOrd="1" destOrd="0" presId="urn:microsoft.com/office/officeart/2005/8/layout/bProcess3"/>
    <dgm:cxn modelId="{4725F5CF-A003-4747-8B78-E37AA1C86131}" srcId="{831CC19F-8BD7-436F-9351-E93347D9E772}" destId="{D9DC7CA9-E975-4F46-8ABF-C8597E24E063}" srcOrd="10" destOrd="0" parTransId="{B438C069-91CD-42FB-8C4E-34CAF0ED5CD0}" sibTransId="{FCDB086D-0A61-4EEC-ACB0-3752920451B2}"/>
    <dgm:cxn modelId="{8D6F3ED2-BD90-CB49-993D-19DE32499B6F}" type="presOf" srcId="{0C5C075F-9C23-4A24-91E6-F558C800A6DD}" destId="{F5ABA20E-B71E-4FD4-AA31-E6DD4E6D60AC}" srcOrd="0" destOrd="0" presId="urn:microsoft.com/office/officeart/2005/8/layout/bProcess3"/>
    <dgm:cxn modelId="{F6C39BDD-889F-9F48-BAB2-A35136209327}" type="presOf" srcId="{D9EC65D2-FE84-D44A-A8BA-B7909BBAAFA5}" destId="{8E0AF86E-CEAB-0142-8D39-4E12D2E48027}" srcOrd="0" destOrd="0" presId="urn:microsoft.com/office/officeart/2005/8/layout/bProcess3"/>
    <dgm:cxn modelId="{402A2EE3-9157-CC49-B5FB-D041AD49F0B4}" type="presOf" srcId="{943E26E5-5DC9-41F2-86FB-ABC395A8ACF4}" destId="{25D99052-A0C6-42F5-870F-52365C84A6C2}" srcOrd="0" destOrd="0" presId="urn:microsoft.com/office/officeart/2005/8/layout/bProcess3"/>
    <dgm:cxn modelId="{7197E7E4-E652-48FE-BD54-454D127DA216}" srcId="{831CC19F-8BD7-436F-9351-E93347D9E772}" destId="{E29A2447-12FC-4B1C-A7A2-EF63A1285BB9}" srcOrd="5" destOrd="0" parTransId="{DD30DB98-D316-409A-9AFD-70A7E9A1544D}" sibTransId="{C833B8C4-6F72-4A93-9886-E20A39D7E77F}"/>
    <dgm:cxn modelId="{E8ECCFEB-B9C1-D549-9AFC-EA74FB282F77}" type="presOf" srcId="{03ACF260-C4A2-487D-8FD8-2C363C6216B8}" destId="{DC10119D-FE35-4B91-AC7D-E0B56EDD14B4}" srcOrd="0" destOrd="0" presId="urn:microsoft.com/office/officeart/2005/8/layout/bProcess3"/>
    <dgm:cxn modelId="{9928F1EB-5422-1145-9522-5C074A5AA715}" type="presOf" srcId="{B5B59F18-FF9A-40FC-9FF8-AD1D3BFE5E67}" destId="{D76025B0-0552-4A96-8C89-3B54DA2423AB}" srcOrd="0" destOrd="0" presId="urn:microsoft.com/office/officeart/2005/8/layout/bProcess3"/>
    <dgm:cxn modelId="{071AE9F3-01DA-3B40-A872-FB0A6E8A02C2}" type="presOf" srcId="{1140E34D-17CD-4830-BB3C-E8EFA3A1277E}" destId="{002CF136-74BA-4A39-BB5B-EBE759B996B8}" srcOrd="1" destOrd="0" presId="urn:microsoft.com/office/officeart/2005/8/layout/bProcess3"/>
    <dgm:cxn modelId="{24D996C7-F729-7346-AF4A-E4CE51061F79}" type="presParOf" srcId="{0B74FD34-9D17-42D3-A87D-C7BD996CE717}" destId="{E52EE9BE-240F-634D-98F6-2212011917F7}" srcOrd="0" destOrd="0" presId="urn:microsoft.com/office/officeart/2005/8/layout/bProcess3"/>
    <dgm:cxn modelId="{3C235C49-F67B-8143-9744-5FE0512473D3}" type="presParOf" srcId="{0B74FD34-9D17-42D3-A87D-C7BD996CE717}" destId="{5703CF47-06D8-2042-82EE-42A7EF58A0AE}" srcOrd="1" destOrd="0" presId="urn:microsoft.com/office/officeart/2005/8/layout/bProcess3"/>
    <dgm:cxn modelId="{17FFA7E4-AA9A-6443-9D35-05716A068FD2}" type="presParOf" srcId="{5703CF47-06D8-2042-82EE-42A7EF58A0AE}" destId="{B744D1D8-B920-7447-B7D1-FE42914EC214}" srcOrd="0" destOrd="0" presId="urn:microsoft.com/office/officeart/2005/8/layout/bProcess3"/>
    <dgm:cxn modelId="{7F59D847-0EB0-5C4C-9B58-804C2DA346D0}" type="presParOf" srcId="{0B74FD34-9D17-42D3-A87D-C7BD996CE717}" destId="{F5ABA20E-B71E-4FD4-AA31-E6DD4E6D60AC}" srcOrd="2" destOrd="0" presId="urn:microsoft.com/office/officeart/2005/8/layout/bProcess3"/>
    <dgm:cxn modelId="{2AECDCD5-62B5-AB4D-A53D-FAD62A713196}" type="presParOf" srcId="{0B74FD34-9D17-42D3-A87D-C7BD996CE717}" destId="{DC10119D-FE35-4B91-AC7D-E0B56EDD14B4}" srcOrd="3" destOrd="0" presId="urn:microsoft.com/office/officeart/2005/8/layout/bProcess3"/>
    <dgm:cxn modelId="{537E6E7C-8865-444F-9C28-01F2883984D7}" type="presParOf" srcId="{DC10119D-FE35-4B91-AC7D-E0B56EDD14B4}" destId="{83E6DE58-E7C9-4C10-BE5F-0622B70735D9}" srcOrd="0" destOrd="0" presId="urn:microsoft.com/office/officeart/2005/8/layout/bProcess3"/>
    <dgm:cxn modelId="{5762FFB7-8388-884E-BF73-1FA9452A4E7F}" type="presParOf" srcId="{0B74FD34-9D17-42D3-A87D-C7BD996CE717}" destId="{65BAD743-E387-4784-8CD0-81A80A117310}" srcOrd="4" destOrd="0" presId="urn:microsoft.com/office/officeart/2005/8/layout/bProcess3"/>
    <dgm:cxn modelId="{DAC24CF1-64D0-F447-A718-B15A98F1BF73}" type="presParOf" srcId="{0B74FD34-9D17-42D3-A87D-C7BD996CE717}" destId="{08473C69-C335-44A8-A5A3-CE4D4C23E408}" srcOrd="5" destOrd="0" presId="urn:microsoft.com/office/officeart/2005/8/layout/bProcess3"/>
    <dgm:cxn modelId="{2C9B9011-4D38-434E-824C-B6CE4214481F}" type="presParOf" srcId="{08473C69-C335-44A8-A5A3-CE4D4C23E408}" destId="{0F987036-F4C3-4B1F-B1C4-A093A8BA7157}" srcOrd="0" destOrd="0" presId="urn:microsoft.com/office/officeart/2005/8/layout/bProcess3"/>
    <dgm:cxn modelId="{98DDAB9C-B4E3-2044-9FE0-6FF143E18832}" type="presParOf" srcId="{0B74FD34-9D17-42D3-A87D-C7BD996CE717}" destId="{D8D3C4D0-6E6F-E044-8B52-63EBC6E0FEE1}" srcOrd="6" destOrd="0" presId="urn:microsoft.com/office/officeart/2005/8/layout/bProcess3"/>
    <dgm:cxn modelId="{6A7BE82B-266D-D242-9547-381DDE83AD33}" type="presParOf" srcId="{0B74FD34-9D17-42D3-A87D-C7BD996CE717}" destId="{5ED3B11A-1296-DF47-984D-215A9E100128}" srcOrd="7" destOrd="0" presId="urn:microsoft.com/office/officeart/2005/8/layout/bProcess3"/>
    <dgm:cxn modelId="{17E9E3C4-FE3B-1B4E-9484-80D7AFB27EDB}" type="presParOf" srcId="{5ED3B11A-1296-DF47-984D-215A9E100128}" destId="{44AB08F2-A187-D543-A3A5-22684A835476}" srcOrd="0" destOrd="0" presId="urn:microsoft.com/office/officeart/2005/8/layout/bProcess3"/>
    <dgm:cxn modelId="{51A6829A-41E8-BE4D-A04D-7390C06AB21F}" type="presParOf" srcId="{0B74FD34-9D17-42D3-A87D-C7BD996CE717}" destId="{F93D7798-5CF8-4A6B-BE29-5C9382EF6498}" srcOrd="8" destOrd="0" presId="urn:microsoft.com/office/officeart/2005/8/layout/bProcess3"/>
    <dgm:cxn modelId="{1E36ECE8-C544-8A40-887D-51BCD8B8997C}" type="presParOf" srcId="{0B74FD34-9D17-42D3-A87D-C7BD996CE717}" destId="{FC74167B-5010-4DA3-9F6F-C888E4CC19DC}" srcOrd="9" destOrd="0" presId="urn:microsoft.com/office/officeart/2005/8/layout/bProcess3"/>
    <dgm:cxn modelId="{BC150465-F90D-284C-AD5F-17895B16B131}" type="presParOf" srcId="{FC74167B-5010-4DA3-9F6F-C888E4CC19DC}" destId="{343EF409-005E-4D94-9BB3-C505B5388166}" srcOrd="0" destOrd="0" presId="urn:microsoft.com/office/officeart/2005/8/layout/bProcess3"/>
    <dgm:cxn modelId="{5795637D-3977-C24C-8BBA-3B71AD542B5F}" type="presParOf" srcId="{0B74FD34-9D17-42D3-A87D-C7BD996CE717}" destId="{06CEF982-9921-42F4-8805-B76AFFA24512}" srcOrd="10" destOrd="0" presId="urn:microsoft.com/office/officeart/2005/8/layout/bProcess3"/>
    <dgm:cxn modelId="{A31FF267-6EEE-6441-B964-1325E97A8038}" type="presParOf" srcId="{0B74FD34-9D17-42D3-A87D-C7BD996CE717}" destId="{9A5DAE82-D4E6-464C-9526-BF11AEEDB07C}" srcOrd="11" destOrd="0" presId="urn:microsoft.com/office/officeart/2005/8/layout/bProcess3"/>
    <dgm:cxn modelId="{07C4BAC7-F6B1-8D49-B8C2-4FA2B205BEA7}" type="presParOf" srcId="{9A5DAE82-D4E6-464C-9526-BF11AEEDB07C}" destId="{5858FCDB-38B4-48E1-BC87-012B1708280C}" srcOrd="0" destOrd="0" presId="urn:microsoft.com/office/officeart/2005/8/layout/bProcess3"/>
    <dgm:cxn modelId="{E93AF821-19E5-E943-A04B-803CF1EB3264}" type="presParOf" srcId="{0B74FD34-9D17-42D3-A87D-C7BD996CE717}" destId="{02F5644E-C7C8-446F-89BE-2CCD45F8BB67}" srcOrd="12" destOrd="0" presId="urn:microsoft.com/office/officeart/2005/8/layout/bProcess3"/>
    <dgm:cxn modelId="{666DF79F-44F5-2042-9A2E-43E9A4DD5D67}" type="presParOf" srcId="{0B74FD34-9D17-42D3-A87D-C7BD996CE717}" destId="{F94AE699-C9FF-42EA-B6A7-787780C8A342}" srcOrd="13" destOrd="0" presId="urn:microsoft.com/office/officeart/2005/8/layout/bProcess3"/>
    <dgm:cxn modelId="{12ADC79B-C250-8946-A91C-CF09FC8343BC}" type="presParOf" srcId="{F94AE699-C9FF-42EA-B6A7-787780C8A342}" destId="{002CF136-74BA-4A39-BB5B-EBE759B996B8}" srcOrd="0" destOrd="0" presId="urn:microsoft.com/office/officeart/2005/8/layout/bProcess3"/>
    <dgm:cxn modelId="{D445510F-5FED-614D-AA3A-EFF245ED79CA}" type="presParOf" srcId="{0B74FD34-9D17-42D3-A87D-C7BD996CE717}" destId="{25D99052-A0C6-42F5-870F-52365C84A6C2}" srcOrd="14" destOrd="0" presId="urn:microsoft.com/office/officeart/2005/8/layout/bProcess3"/>
    <dgm:cxn modelId="{3EE41092-9B7A-F24B-BFD5-146FE0CBDD03}" type="presParOf" srcId="{0B74FD34-9D17-42D3-A87D-C7BD996CE717}" destId="{36F13F8E-6A7B-49C7-BC4D-9F2083E1E12C}" srcOrd="15" destOrd="0" presId="urn:microsoft.com/office/officeart/2005/8/layout/bProcess3"/>
    <dgm:cxn modelId="{075B827C-63CC-3846-B629-1E9D17A7B1D7}" type="presParOf" srcId="{36F13F8E-6A7B-49C7-BC4D-9F2083E1E12C}" destId="{B4F046E3-154C-4AB1-9F02-5848E24A2315}" srcOrd="0" destOrd="0" presId="urn:microsoft.com/office/officeart/2005/8/layout/bProcess3"/>
    <dgm:cxn modelId="{BBC01A40-6F26-7147-8036-8C3A87A2D8B4}" type="presParOf" srcId="{0B74FD34-9D17-42D3-A87D-C7BD996CE717}" destId="{F93A867E-A056-4C6A-9A6E-15638B2E5C6C}" srcOrd="16" destOrd="0" presId="urn:microsoft.com/office/officeart/2005/8/layout/bProcess3"/>
    <dgm:cxn modelId="{A0964753-4A2B-A64B-A77C-E033D453DF87}" type="presParOf" srcId="{0B74FD34-9D17-42D3-A87D-C7BD996CE717}" destId="{D76025B0-0552-4A96-8C89-3B54DA2423AB}" srcOrd="17" destOrd="0" presId="urn:microsoft.com/office/officeart/2005/8/layout/bProcess3"/>
    <dgm:cxn modelId="{5DCFE6B3-AB6B-1240-A36C-9FEF233EC04B}" type="presParOf" srcId="{D76025B0-0552-4A96-8C89-3B54DA2423AB}" destId="{76C666FF-166E-48CB-AB94-D14D7A51F8F0}" srcOrd="0" destOrd="0" presId="urn:microsoft.com/office/officeart/2005/8/layout/bProcess3"/>
    <dgm:cxn modelId="{735EE2A2-2FA3-224C-8536-13C62A6DFA36}" type="presParOf" srcId="{0B74FD34-9D17-42D3-A87D-C7BD996CE717}" destId="{DDF43BAA-8BE0-ED40-8CBC-95CFF82E91DB}" srcOrd="18" destOrd="0" presId="urn:microsoft.com/office/officeart/2005/8/layout/bProcess3"/>
    <dgm:cxn modelId="{340DF50B-ADE7-BA4C-93AE-08A38EE33610}" type="presParOf" srcId="{0B74FD34-9D17-42D3-A87D-C7BD996CE717}" destId="{27912D64-79B2-C245-9362-AABA1DF2AF6A}" srcOrd="19" destOrd="0" presId="urn:microsoft.com/office/officeart/2005/8/layout/bProcess3"/>
    <dgm:cxn modelId="{B4868F7F-6660-F94D-B186-B1E867852CDF}" type="presParOf" srcId="{27912D64-79B2-C245-9362-AABA1DF2AF6A}" destId="{17A54C2B-9218-C944-AA7C-0AD240038652}" srcOrd="0" destOrd="0" presId="urn:microsoft.com/office/officeart/2005/8/layout/bProcess3"/>
    <dgm:cxn modelId="{1C68164A-37D5-4E4C-9D6B-E80D8A8C5434}" type="presParOf" srcId="{0B74FD34-9D17-42D3-A87D-C7BD996CE717}" destId="{651C7EA3-1A29-4DE1-BA77-D6A4B710C27A}" srcOrd="20" destOrd="0" presId="urn:microsoft.com/office/officeart/2005/8/layout/bProcess3"/>
    <dgm:cxn modelId="{74344CF9-B7E4-3E47-9008-FDCFCDB66F5E}" type="presParOf" srcId="{0B74FD34-9D17-42D3-A87D-C7BD996CE717}" destId="{9D0E2EFC-2459-4D8D-AE70-ED6441A00900}" srcOrd="21" destOrd="0" presId="urn:microsoft.com/office/officeart/2005/8/layout/bProcess3"/>
    <dgm:cxn modelId="{9DADCBE8-F2EC-6B43-B29D-8DAC7F61B23B}" type="presParOf" srcId="{9D0E2EFC-2459-4D8D-AE70-ED6441A00900}" destId="{7FD8BC35-0B7B-42BE-B855-834A3CA2090D}" srcOrd="0" destOrd="0" presId="urn:microsoft.com/office/officeart/2005/8/layout/bProcess3"/>
    <dgm:cxn modelId="{F5C5D57E-FD5F-174A-AC00-41B3C0DB6C6A}" type="presParOf" srcId="{0B74FD34-9D17-42D3-A87D-C7BD996CE717}" destId="{D0583213-FC17-4BA6-90D6-261E4AC33C73}" srcOrd="22" destOrd="0" presId="urn:microsoft.com/office/officeart/2005/8/layout/bProcess3"/>
    <dgm:cxn modelId="{F0386669-3EF2-E04A-90A0-FB75A177CAB7}" type="presParOf" srcId="{0B74FD34-9D17-42D3-A87D-C7BD996CE717}" destId="{E517BC81-98C8-0D43-A550-2D34FE94018C}" srcOrd="23" destOrd="0" presId="urn:microsoft.com/office/officeart/2005/8/layout/bProcess3"/>
    <dgm:cxn modelId="{EBC180F9-7042-FB4C-BE53-78B67DE5C3AB}" type="presParOf" srcId="{E517BC81-98C8-0D43-A550-2D34FE94018C}" destId="{314167CB-BB8E-CD40-8A7C-D151EB0719F7}" srcOrd="0" destOrd="0" presId="urn:microsoft.com/office/officeart/2005/8/layout/bProcess3"/>
    <dgm:cxn modelId="{3FE89E88-7E61-7F45-8BCA-993106E884AD}" type="presParOf" srcId="{0B74FD34-9D17-42D3-A87D-C7BD996CE717}" destId="{8E0AF86E-CEAB-0142-8D39-4E12D2E48027}" srcOrd="24" destOrd="0" presId="urn:microsoft.com/office/officeart/2005/8/layout/bProcess3"/>
    <dgm:cxn modelId="{9FF950A4-B77E-F74E-B5D1-002B289A9D95}" type="presParOf" srcId="{0B74FD34-9D17-42D3-A87D-C7BD996CE717}" destId="{347DCD0C-2FF3-E04F-845A-20D293E6BC9C}" srcOrd="25" destOrd="0" presId="urn:microsoft.com/office/officeart/2005/8/layout/bProcess3"/>
    <dgm:cxn modelId="{CC25FCD2-693B-AA4F-871B-5BA4859039B1}" type="presParOf" srcId="{347DCD0C-2FF3-E04F-845A-20D293E6BC9C}" destId="{775AE915-A777-3F4F-9BF6-1AE4C3E4096E}" srcOrd="0" destOrd="0" presId="urn:microsoft.com/office/officeart/2005/8/layout/bProcess3"/>
    <dgm:cxn modelId="{6F598D74-B1F4-C847-BBA6-1A62FBF76DF9}" type="presParOf" srcId="{0B74FD34-9D17-42D3-A87D-C7BD996CE717}" destId="{87692273-8DC7-8647-8AB1-9B5971405C37}"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F47-06D8-2042-82EE-42A7EF58A0AE}">
      <dsp:nvSpPr>
        <dsp:cNvPr id="0" name=""/>
        <dsp:cNvSpPr/>
      </dsp:nvSpPr>
      <dsp:spPr>
        <a:xfrm>
          <a:off x="1852067"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038531" y="1060220"/>
        <a:ext cx="21238" cy="4247"/>
      </dsp:txXfrm>
    </dsp:sp>
    <dsp:sp modelId="{E52EE9BE-240F-634D-98F6-2212011917F7}">
      <dsp:nvSpPr>
        <dsp:cNvPr id="0" name=""/>
        <dsp:cNvSpPr/>
      </dsp:nvSpPr>
      <dsp:spPr>
        <a:xfrm>
          <a:off x="7055" y="508300"/>
          <a:ext cx="1846811" cy="1108086"/>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Start</a:t>
          </a:r>
        </a:p>
      </dsp:txBody>
      <dsp:txXfrm>
        <a:off x="7055" y="508300"/>
        <a:ext cx="1846811" cy="1108086"/>
      </dsp:txXfrm>
    </dsp:sp>
    <dsp:sp modelId="{DC10119D-FE35-4B91-AC7D-E0B56EDD14B4}">
      <dsp:nvSpPr>
        <dsp:cNvPr id="0" name=""/>
        <dsp:cNvSpPr/>
      </dsp:nvSpPr>
      <dsp:spPr>
        <a:xfrm>
          <a:off x="4123645"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1060220"/>
        <a:ext cx="21238" cy="4247"/>
      </dsp:txXfrm>
    </dsp:sp>
    <dsp:sp modelId="{F5ABA20E-B71E-4FD4-AA31-E6DD4E6D60AC}">
      <dsp:nvSpPr>
        <dsp:cNvPr id="0" name=""/>
        <dsp:cNvSpPr/>
      </dsp:nvSpPr>
      <dsp:spPr>
        <a:xfrm>
          <a:off x="2278633"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Input Load, Solar Profile and Source Configuration</a:t>
          </a:r>
        </a:p>
      </dsp:txBody>
      <dsp:txXfrm>
        <a:off x="2278633" y="508300"/>
        <a:ext cx="1846811" cy="1108086"/>
      </dsp:txXfrm>
    </dsp:sp>
    <dsp:sp modelId="{08473C69-C335-44A8-A5A3-CE4D4C23E408}">
      <dsp:nvSpPr>
        <dsp:cNvPr id="0" name=""/>
        <dsp:cNvSpPr/>
      </dsp:nvSpPr>
      <dsp:spPr>
        <a:xfrm>
          <a:off x="6395223"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1060220"/>
        <a:ext cx="21238" cy="4247"/>
      </dsp:txXfrm>
    </dsp:sp>
    <dsp:sp modelId="{65BAD743-E387-4784-8CD0-81A80A117310}">
      <dsp:nvSpPr>
        <dsp:cNvPr id="0" name=""/>
        <dsp:cNvSpPr/>
      </dsp:nvSpPr>
      <dsp:spPr>
        <a:xfrm>
          <a:off x="4550211"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Consider hourly power demand</a:t>
          </a:r>
        </a:p>
      </dsp:txBody>
      <dsp:txXfrm>
        <a:off x="4550211" y="508300"/>
        <a:ext cx="1846811" cy="1108086"/>
      </dsp:txXfrm>
    </dsp:sp>
    <dsp:sp modelId="{5ED3B11A-1296-DF47-984D-215A9E100128}">
      <dsp:nvSpPr>
        <dsp:cNvPr id="0" name=""/>
        <dsp:cNvSpPr/>
      </dsp:nvSpPr>
      <dsp:spPr>
        <a:xfrm>
          <a:off x="8666801"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53265" y="1060220"/>
        <a:ext cx="21238" cy="4247"/>
      </dsp:txXfrm>
    </dsp:sp>
    <dsp:sp modelId="{D8D3C4D0-6E6F-E044-8B52-63EBC6E0FEE1}">
      <dsp:nvSpPr>
        <dsp:cNvPr id="0" name=""/>
        <dsp:cNvSpPr/>
      </dsp:nvSpPr>
      <dsp:spPr>
        <a:xfrm>
          <a:off x="6821789"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Operate Stable sources at min load req. for Spinning Reserve</a:t>
          </a:r>
        </a:p>
      </dsp:txBody>
      <dsp:txXfrm>
        <a:off x="6821789" y="508300"/>
        <a:ext cx="1846811" cy="1108086"/>
      </dsp:txXfrm>
    </dsp:sp>
    <dsp:sp modelId="{FC74167B-5010-4DA3-9F6F-C888E4CC19DC}">
      <dsp:nvSpPr>
        <dsp:cNvPr id="0" name=""/>
        <dsp:cNvSpPr/>
      </dsp:nvSpPr>
      <dsp:spPr>
        <a:xfrm>
          <a:off x="930461" y="1614587"/>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211" y="1809546"/>
        <a:ext cx="454811" cy="4247"/>
      </dsp:txXfrm>
    </dsp:sp>
    <dsp:sp modelId="{F93D7798-5CF8-4A6B-BE29-5C9382EF6498}">
      <dsp:nvSpPr>
        <dsp:cNvPr id="0" name=""/>
        <dsp:cNvSpPr/>
      </dsp:nvSpPr>
      <dsp:spPr>
        <a:xfrm>
          <a:off x="9093367"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Meet Remaining demand with least number of highest priority sources</a:t>
          </a:r>
        </a:p>
      </dsp:txBody>
      <dsp:txXfrm>
        <a:off x="9093367" y="508300"/>
        <a:ext cx="1846811" cy="1108086"/>
      </dsp:txXfrm>
    </dsp:sp>
    <dsp:sp modelId="{9A5DAE82-D4E6-464C-9526-BF11AEEDB07C}">
      <dsp:nvSpPr>
        <dsp:cNvPr id="0" name=""/>
        <dsp:cNvSpPr/>
      </dsp:nvSpPr>
      <dsp:spPr>
        <a:xfrm>
          <a:off x="1852067"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2593073"/>
        <a:ext cx="21238" cy="4247"/>
      </dsp:txXfrm>
    </dsp:sp>
    <dsp:sp modelId="{06CEF982-9921-42F4-8805-B76AFFA24512}">
      <dsp:nvSpPr>
        <dsp:cNvPr id="0" name=""/>
        <dsp:cNvSpPr/>
      </dsp:nvSpPr>
      <dsp:spPr>
        <a:xfrm>
          <a:off x="7055"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Utilize Reserves and BESS, if needed to meet demand, otherwise preserve</a:t>
          </a:r>
        </a:p>
      </dsp:txBody>
      <dsp:txXfrm>
        <a:off x="7055" y="2041154"/>
        <a:ext cx="1846811" cy="1108086"/>
      </dsp:txXfrm>
    </dsp:sp>
    <dsp:sp modelId="{F94AE699-C9FF-42EA-B6A7-787780C8A342}">
      <dsp:nvSpPr>
        <dsp:cNvPr id="0" name=""/>
        <dsp:cNvSpPr/>
      </dsp:nvSpPr>
      <dsp:spPr>
        <a:xfrm>
          <a:off x="4123645"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2593073"/>
        <a:ext cx="21238" cy="4247"/>
      </dsp:txXfrm>
    </dsp:sp>
    <dsp:sp modelId="{02F5644E-C7C8-446F-89BE-2CCD45F8BB67}">
      <dsp:nvSpPr>
        <dsp:cNvPr id="0" name=""/>
        <dsp:cNvSpPr/>
      </dsp:nvSpPr>
      <dsp:spPr>
        <a:xfrm>
          <a:off x="2278633"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Simulate probabilistic source failures </a:t>
          </a:r>
        </a:p>
      </dsp:txBody>
      <dsp:txXfrm>
        <a:off x="2278633" y="2041154"/>
        <a:ext cx="1846811" cy="1108086"/>
      </dsp:txXfrm>
    </dsp:sp>
    <dsp:sp modelId="{36F13F8E-6A7B-49C7-BC4D-9F2083E1E12C}">
      <dsp:nvSpPr>
        <dsp:cNvPr id="0" name=""/>
        <dsp:cNvSpPr/>
      </dsp:nvSpPr>
      <dsp:spPr>
        <a:xfrm>
          <a:off x="6395223"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2593073"/>
        <a:ext cx="21238" cy="4247"/>
      </dsp:txXfrm>
    </dsp:sp>
    <dsp:sp modelId="{25D99052-A0C6-42F5-870F-52365C84A6C2}">
      <dsp:nvSpPr>
        <dsp:cNvPr id="0" name=""/>
        <dsp:cNvSpPr/>
      </dsp:nvSpPr>
      <dsp:spPr>
        <a:xfrm>
          <a:off x="4550211"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Check if operational sources/ BESS can meet sudden deficit within 4 seconds </a:t>
          </a:r>
        </a:p>
      </dsp:txBody>
      <dsp:txXfrm>
        <a:off x="4550211" y="2041154"/>
        <a:ext cx="1846811" cy="1108086"/>
      </dsp:txXfrm>
    </dsp:sp>
    <dsp:sp modelId="{D76025B0-0552-4A96-8C89-3B54DA2423AB}">
      <dsp:nvSpPr>
        <dsp:cNvPr id="0" name=""/>
        <dsp:cNvSpPr/>
      </dsp:nvSpPr>
      <dsp:spPr>
        <a:xfrm>
          <a:off x="8666801"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53265" y="2593073"/>
        <a:ext cx="21238" cy="4247"/>
      </dsp:txXfrm>
    </dsp:sp>
    <dsp:sp modelId="{F93A867E-A056-4C6A-9A6E-15638B2E5C6C}">
      <dsp:nvSpPr>
        <dsp:cNvPr id="0" name=""/>
        <dsp:cNvSpPr/>
      </dsp:nvSpPr>
      <dsp:spPr>
        <a:xfrm>
          <a:off x="6821789"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If required, shed non-critical load,</a:t>
          </a:r>
        </a:p>
      </dsp:txBody>
      <dsp:txXfrm>
        <a:off x="6821789" y="2041154"/>
        <a:ext cx="1846811" cy="1108086"/>
      </dsp:txXfrm>
    </dsp:sp>
    <dsp:sp modelId="{27912D64-79B2-C245-9362-AABA1DF2AF6A}">
      <dsp:nvSpPr>
        <dsp:cNvPr id="0" name=""/>
        <dsp:cNvSpPr/>
      </dsp:nvSpPr>
      <dsp:spPr>
        <a:xfrm>
          <a:off x="930461" y="3147440"/>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46211" y="3342400"/>
        <a:ext cx="454811" cy="4247"/>
      </dsp:txXfrm>
    </dsp:sp>
    <dsp:sp modelId="{DDF43BAA-8BE0-ED40-8CBC-95CFF82E91DB}">
      <dsp:nvSpPr>
        <dsp:cNvPr id="0" name=""/>
        <dsp:cNvSpPr/>
      </dsp:nvSpPr>
      <dsp:spPr>
        <a:xfrm>
          <a:off x="9093367"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Record data operating hourly data</a:t>
          </a:r>
        </a:p>
      </dsp:txBody>
      <dsp:txXfrm>
        <a:off x="9093367" y="2041154"/>
        <a:ext cx="1846811" cy="1108086"/>
      </dsp:txXfrm>
    </dsp:sp>
    <dsp:sp modelId="{9D0E2EFC-2459-4D8D-AE70-ED6441A00900}">
      <dsp:nvSpPr>
        <dsp:cNvPr id="0" name=""/>
        <dsp:cNvSpPr/>
      </dsp:nvSpPr>
      <dsp:spPr>
        <a:xfrm>
          <a:off x="1852067"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4125927"/>
        <a:ext cx="21238" cy="4247"/>
      </dsp:txXfrm>
    </dsp:sp>
    <dsp:sp modelId="{651C7EA3-1A29-4DE1-BA77-D6A4B710C27A}">
      <dsp:nvSpPr>
        <dsp:cNvPr id="0" name=""/>
        <dsp:cNvSpPr/>
      </dsp:nvSpPr>
      <dsp:spPr>
        <a:xfrm>
          <a:off x="7055"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Repeat for each hour in day, in month, in years (12)</a:t>
          </a:r>
        </a:p>
      </dsp:txBody>
      <dsp:txXfrm>
        <a:off x="7055" y="3574007"/>
        <a:ext cx="1846811" cy="1108086"/>
      </dsp:txXfrm>
    </dsp:sp>
    <dsp:sp modelId="{E517BC81-98C8-0D43-A550-2D34FE94018C}">
      <dsp:nvSpPr>
        <dsp:cNvPr id="0" name=""/>
        <dsp:cNvSpPr/>
      </dsp:nvSpPr>
      <dsp:spPr>
        <a:xfrm>
          <a:off x="4123645"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4125927"/>
        <a:ext cx="21238" cy="4247"/>
      </dsp:txXfrm>
    </dsp:sp>
    <dsp:sp modelId="{D0583213-FC17-4BA6-90D6-261E4AC33C73}">
      <dsp:nvSpPr>
        <dsp:cNvPr id="0" name=""/>
        <dsp:cNvSpPr/>
      </dsp:nvSpPr>
      <dsp:spPr>
        <a:xfrm>
          <a:off x="2278633"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Aggregate technical and commercial data</a:t>
          </a:r>
        </a:p>
      </dsp:txBody>
      <dsp:txXfrm>
        <a:off x="2278633" y="3574007"/>
        <a:ext cx="1846811" cy="1108086"/>
      </dsp:txXfrm>
    </dsp:sp>
    <dsp:sp modelId="{347DCD0C-2FF3-E04F-845A-20D293E6BC9C}">
      <dsp:nvSpPr>
        <dsp:cNvPr id="0" name=""/>
        <dsp:cNvSpPr/>
      </dsp:nvSpPr>
      <dsp:spPr>
        <a:xfrm>
          <a:off x="6395223"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581687" y="4125927"/>
        <a:ext cx="21238" cy="4247"/>
      </dsp:txXfrm>
    </dsp:sp>
    <dsp:sp modelId="{8E0AF86E-CEAB-0142-8D39-4E12D2E48027}">
      <dsp:nvSpPr>
        <dsp:cNvPr id="0" name=""/>
        <dsp:cNvSpPr/>
      </dsp:nvSpPr>
      <dsp:spPr>
        <a:xfrm>
          <a:off x="4550211"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Calculate Evaluation Metrics</a:t>
          </a:r>
        </a:p>
      </dsp:txBody>
      <dsp:txXfrm>
        <a:off x="4550211" y="3574007"/>
        <a:ext cx="1846811" cy="1108086"/>
      </dsp:txXfrm>
    </dsp:sp>
    <dsp:sp modelId="{87692273-8DC7-8647-8AB1-9B5971405C37}">
      <dsp:nvSpPr>
        <dsp:cNvPr id="0" name=""/>
        <dsp:cNvSpPr/>
      </dsp:nvSpPr>
      <dsp:spPr>
        <a:xfrm>
          <a:off x="6821789" y="3574007"/>
          <a:ext cx="1846811" cy="1108086"/>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End</a:t>
          </a:r>
        </a:p>
      </dsp:txBody>
      <dsp:txXfrm>
        <a:off x="6821789" y="3574007"/>
        <a:ext cx="1846811" cy="11080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281A-26E8-41EC-9CF0-41E2DC751A3F}"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FBE9B-B0E7-4D83-BA1D-9F78B04AD2E9}" type="slidenum">
              <a:rPr lang="en-US" smtClean="0"/>
              <a:t>‹#›</a:t>
            </a:fld>
            <a:endParaRPr lang="en-US"/>
          </a:p>
        </p:txBody>
      </p:sp>
    </p:spTree>
    <p:extLst>
      <p:ext uri="{BB962C8B-B14F-4D97-AF65-F5344CB8AC3E}">
        <p14:creationId xmlns:p14="http://schemas.microsoft.com/office/powerpoint/2010/main" val="278733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19</a:t>
            </a:fld>
            <a:endParaRPr lang="en-US"/>
          </a:p>
        </p:txBody>
      </p:sp>
    </p:spTree>
    <p:extLst>
      <p:ext uri="{BB962C8B-B14F-4D97-AF65-F5344CB8AC3E}">
        <p14:creationId xmlns:p14="http://schemas.microsoft.com/office/powerpoint/2010/main" val="24499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20</a:t>
            </a:fld>
            <a:endParaRPr lang="en-US"/>
          </a:p>
        </p:txBody>
      </p:sp>
    </p:spTree>
    <p:extLst>
      <p:ext uri="{BB962C8B-B14F-4D97-AF65-F5344CB8AC3E}">
        <p14:creationId xmlns:p14="http://schemas.microsoft.com/office/powerpoint/2010/main" val="16946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21</a:t>
            </a:fld>
            <a:endParaRPr lang="en-US"/>
          </a:p>
        </p:txBody>
      </p:sp>
    </p:spTree>
    <p:extLst>
      <p:ext uri="{BB962C8B-B14F-4D97-AF65-F5344CB8AC3E}">
        <p14:creationId xmlns:p14="http://schemas.microsoft.com/office/powerpoint/2010/main" val="333550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1328-65D3-4384-B2B5-F6FEC6ADA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B0F24-4011-4DED-B697-5766D605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2886A-EE6A-42CE-AE89-C7EC2612AF46}"/>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9761BC0B-4DDE-466A-BB86-C5E9A0A4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6F7B-8F7D-4FA4-9935-A067E03BD82E}"/>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3172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2EBB-6D16-4672-9971-1FC614576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DD39D-511E-4542-8066-B373EDF140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66D3F-E584-48E2-AC2F-30BF23100256}"/>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186DD3AC-3C47-4B50-8E27-3664D976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F08CC-29F7-4202-A13B-BC2B934D0F92}"/>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1672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35BA-ECA6-4268-8AF7-D40AAB14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66646-4558-44CB-8811-45AF0EE58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869D-0C14-4920-8C74-1461999E323E}"/>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34332DEE-4AB9-4AEB-B228-BFC155F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FD5CC-0D90-4ABA-98F3-8619BC0E8D9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629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7BAD-C9F5-48C5-888A-08ED6DA01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4A31-6B0B-4574-AF5A-E5A22C53E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1902-1785-424F-A7FD-BD9F0E8EEC67}"/>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BB406F0C-7A1F-48FB-9618-0534A283A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50F2-FD01-4A8E-B815-4E4F5999DB4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427315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C522-87F1-4987-8956-E4FBD1F6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9DA6-AE41-4765-B0ED-2D4AB30F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626420-0159-4474-9CF6-079505AC8BD9}"/>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6BCA3DBB-B7FB-4902-BAC5-9EDE71BA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158B-5E3B-4C88-A78E-E77EA4ADCB6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9105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771-414A-4AF0-97EE-0F784CF4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556A6-57D6-470B-A56C-0857A4A6D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EB83B-A0FB-46EA-8EE2-77480BC6B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64741-185A-43ED-B851-FC427C679389}"/>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6" name="Footer Placeholder 5">
            <a:extLst>
              <a:ext uri="{FF2B5EF4-FFF2-40B4-BE49-F238E27FC236}">
                <a16:creationId xmlns:a16="http://schemas.microsoft.com/office/drawing/2014/main" id="{62B7C267-C42F-4A80-9A77-92F90BA6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CE30-D9FE-42E2-BA20-6E18DE6A48BF}"/>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9629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036-1FE8-42A5-BC95-916607AAE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8F299-0F5F-4F22-B0E1-FA47FC3D9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B686D0-8E74-4A48-8912-6D17C432F6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3065-778F-4FFE-BB24-CB5A409E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A137-2FA0-48D1-B2F4-77CEDF5D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E54E8-B15B-4B09-A588-2AAA5354A87D}"/>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8" name="Footer Placeholder 7">
            <a:extLst>
              <a:ext uri="{FF2B5EF4-FFF2-40B4-BE49-F238E27FC236}">
                <a16:creationId xmlns:a16="http://schemas.microsoft.com/office/drawing/2014/main" id="{F932FD1C-7040-46A0-9198-FB7BD9BE8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BC14F-8412-46C3-A799-76D725236A8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8793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8D14-3D97-462A-B838-2A51C351A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C0CF8-4E5A-4DCF-8A7E-98CEC07AD5B6}"/>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4" name="Footer Placeholder 3">
            <a:extLst>
              <a:ext uri="{FF2B5EF4-FFF2-40B4-BE49-F238E27FC236}">
                <a16:creationId xmlns:a16="http://schemas.microsoft.com/office/drawing/2014/main" id="{B84BD535-A393-4AE3-AC6F-EACCD7EFD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5B0DB-D6F1-46A0-B4E6-BE247BB34478}"/>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3635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51F39-4D54-4545-AFAE-F29B8872B0CF}"/>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3" name="Footer Placeholder 2">
            <a:extLst>
              <a:ext uri="{FF2B5EF4-FFF2-40B4-BE49-F238E27FC236}">
                <a16:creationId xmlns:a16="http://schemas.microsoft.com/office/drawing/2014/main" id="{242BF7A6-A4B2-4707-97F5-9E22D3ACB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4B499-143C-4B06-A458-7964F240F8F0}"/>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6460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FAE-74F8-4DE3-B28F-78D18268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9AA18-89A4-4B6E-8CC7-3F46AE722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A01D-DAFB-43D9-9414-862DE1946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E06EE-E2E5-41A5-977E-558CA9B8B721}"/>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6" name="Footer Placeholder 5">
            <a:extLst>
              <a:ext uri="{FF2B5EF4-FFF2-40B4-BE49-F238E27FC236}">
                <a16:creationId xmlns:a16="http://schemas.microsoft.com/office/drawing/2014/main" id="{4CB4F4AB-9978-45D2-8047-9578F571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82A8B-5D97-46D3-ADDF-EBFA5F85C24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59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447-D0CF-43D7-8405-7C9A9137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EA4AC-2388-4B41-8FE9-DA3A784D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79A5-6254-4067-AEC9-4ACC8A376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13A53-09B3-43D7-A1A9-1A40A9E8CEA9}"/>
              </a:ext>
            </a:extLst>
          </p:cNvPr>
          <p:cNvSpPr>
            <a:spLocks noGrp="1"/>
          </p:cNvSpPr>
          <p:nvPr>
            <p:ph type="dt" sz="half" idx="10"/>
          </p:nvPr>
        </p:nvSpPr>
        <p:spPr/>
        <p:txBody>
          <a:bodyPr/>
          <a:lstStyle/>
          <a:p>
            <a:fld id="{E9C28301-50EF-41F1-8374-845A999CCC6B}" type="datetimeFigureOut">
              <a:rPr lang="en-US" smtClean="0"/>
              <a:t>4/16/24</a:t>
            </a:fld>
            <a:endParaRPr lang="en-US"/>
          </a:p>
        </p:txBody>
      </p:sp>
      <p:sp>
        <p:nvSpPr>
          <p:cNvPr id="6" name="Footer Placeholder 5">
            <a:extLst>
              <a:ext uri="{FF2B5EF4-FFF2-40B4-BE49-F238E27FC236}">
                <a16:creationId xmlns:a16="http://schemas.microsoft.com/office/drawing/2014/main" id="{85CE73D1-4EA0-493D-B6FD-C75036E4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7D5D-FDE1-498B-AE08-BC427BAA3D3C}"/>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766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E0758-AD9B-4B04-810E-02904320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AD3B1-7923-4DD4-A3FE-A14A3303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C1546-D1C9-414D-AC12-9E31CD8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28301-50EF-41F1-8374-845A999CCC6B}" type="datetimeFigureOut">
              <a:rPr lang="en-US" smtClean="0"/>
              <a:t>4/16/24</a:t>
            </a:fld>
            <a:endParaRPr lang="en-US"/>
          </a:p>
        </p:txBody>
      </p:sp>
      <p:sp>
        <p:nvSpPr>
          <p:cNvPr id="5" name="Footer Placeholder 4">
            <a:extLst>
              <a:ext uri="{FF2B5EF4-FFF2-40B4-BE49-F238E27FC236}">
                <a16:creationId xmlns:a16="http://schemas.microsoft.com/office/drawing/2014/main" id="{56009FED-9EEF-4557-B9A6-E2FE21C49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5783A-8613-437E-9BAD-A0CD81782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E920-9D2A-4204-8D56-1090B7CB7518}" type="slidenum">
              <a:rPr lang="en-US" smtClean="0"/>
              <a:t>‹#›</a:t>
            </a:fld>
            <a:endParaRPr lang="en-US"/>
          </a:p>
        </p:txBody>
      </p:sp>
    </p:spTree>
    <p:extLst>
      <p:ext uri="{BB962C8B-B14F-4D97-AF65-F5344CB8AC3E}">
        <p14:creationId xmlns:p14="http://schemas.microsoft.com/office/powerpoint/2010/main" val="17537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D1181-EC2E-43E7-BECC-4BF2194E7923}"/>
              </a:ext>
            </a:extLst>
          </p:cNvPr>
          <p:cNvSpPr>
            <a:spLocks noGrp="1"/>
          </p:cNvSpPr>
          <p:nvPr>
            <p:ph type="ctrTitle"/>
          </p:nvPr>
        </p:nvSpPr>
        <p:spPr>
          <a:xfrm>
            <a:off x="1086481" y="1793056"/>
            <a:ext cx="10018731" cy="2616591"/>
          </a:xfrm>
        </p:spPr>
        <p:txBody>
          <a:bodyPr>
            <a:normAutofit fontScale="90000"/>
          </a:bodyPr>
          <a:lstStyle/>
          <a:p>
            <a:r>
              <a:rPr lang="en-US" sz="5400" b="1" dirty="0">
                <a:solidFill>
                  <a:srgbClr val="002060"/>
                </a:solidFill>
              </a:rPr>
              <a:t>Sindh Engro Coal Mining Company</a:t>
            </a:r>
            <a:br>
              <a:rPr lang="en-US" sz="4800" b="1" dirty="0">
                <a:solidFill>
                  <a:srgbClr val="002060"/>
                </a:solidFill>
              </a:rPr>
            </a:br>
            <a:br>
              <a:rPr lang="en-US" sz="2000" b="1" dirty="0">
                <a:solidFill>
                  <a:srgbClr val="002060"/>
                </a:solidFill>
              </a:rPr>
            </a:br>
            <a:r>
              <a:rPr lang="en-US" sz="4400" b="1" dirty="0">
                <a:solidFill>
                  <a:schemeClr val="accent1">
                    <a:lumMod val="75000"/>
                  </a:schemeClr>
                </a:solidFill>
              </a:rPr>
              <a:t>Thar Block II Open Pit Lignite Mine</a:t>
            </a:r>
            <a:br>
              <a:rPr lang="en-US" sz="4400" b="1" dirty="0">
                <a:solidFill>
                  <a:schemeClr val="accent1">
                    <a:lumMod val="75000"/>
                  </a:schemeClr>
                </a:solidFill>
              </a:rPr>
            </a:br>
            <a:r>
              <a:rPr lang="en-US" sz="5400" b="1" dirty="0">
                <a:solidFill>
                  <a:srgbClr val="002060"/>
                </a:solidFill>
              </a:rPr>
              <a:t>Power Sourcing Economic Modeling</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4836169" y="4767447"/>
            <a:ext cx="2712145" cy="950495"/>
          </a:xfrm>
          <a:prstGeom prst="rect">
            <a:avLst/>
          </a:prstGeom>
        </p:spPr>
      </p:pic>
      <p:sp>
        <p:nvSpPr>
          <p:cNvPr id="3" name="TextBox 2">
            <a:extLst>
              <a:ext uri="{FF2B5EF4-FFF2-40B4-BE49-F238E27FC236}">
                <a16:creationId xmlns:a16="http://schemas.microsoft.com/office/drawing/2014/main" id="{48515570-0E36-329A-8270-BC99E5685B0F}"/>
              </a:ext>
            </a:extLst>
          </p:cNvPr>
          <p:cNvSpPr txBox="1"/>
          <p:nvPr/>
        </p:nvSpPr>
        <p:spPr>
          <a:xfrm>
            <a:off x="10285335" y="6304003"/>
            <a:ext cx="1925516" cy="369332"/>
          </a:xfrm>
          <a:prstGeom prst="rect">
            <a:avLst/>
          </a:prstGeom>
          <a:noFill/>
        </p:spPr>
        <p:txBody>
          <a:bodyPr wrap="square" rtlCol="0">
            <a:spAutoFit/>
          </a:bodyPr>
          <a:lstStyle/>
          <a:p>
            <a:r>
              <a:rPr lang="en-US" dirty="0"/>
              <a:t>V2.0 | 16-04-24</a:t>
            </a:r>
          </a:p>
        </p:txBody>
      </p:sp>
    </p:spTree>
    <p:extLst>
      <p:ext uri="{BB962C8B-B14F-4D97-AF65-F5344CB8AC3E}">
        <p14:creationId xmlns:p14="http://schemas.microsoft.com/office/powerpoint/2010/main" val="16414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Details of Power Sources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70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BFB2913-54EE-DFD1-C427-529E938B945A}"/>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Source Details </a:t>
            </a:r>
            <a:r>
              <a:rPr lang="en-US" sz="3200" b="1" dirty="0">
                <a:solidFill>
                  <a:srgbClr val="44546A"/>
                </a:solidFill>
              </a:rPr>
              <a:t>(PPA Sources)</a:t>
            </a:r>
            <a:endParaRPr lang="en-US" sz="5400" b="1" dirty="0">
              <a:solidFill>
                <a:srgbClr val="44546A"/>
              </a:solidFill>
            </a:endParaRPr>
          </a:p>
        </p:txBody>
      </p:sp>
      <p:pic>
        <p:nvPicPr>
          <p:cNvPr id="2" name="Picture 1">
            <a:extLst>
              <a:ext uri="{FF2B5EF4-FFF2-40B4-BE49-F238E27FC236}">
                <a16:creationId xmlns:a16="http://schemas.microsoft.com/office/drawing/2014/main" id="{742701BD-C2E1-885F-34D6-F89F7D72D17E}"/>
              </a:ext>
            </a:extLst>
          </p:cNvPr>
          <p:cNvPicPr>
            <a:picLocks noChangeAspect="1"/>
          </p:cNvPicPr>
          <p:nvPr/>
        </p:nvPicPr>
        <p:blipFill>
          <a:blip r:embed="rId2"/>
          <a:stretch>
            <a:fillRect/>
          </a:stretch>
        </p:blipFill>
        <p:spPr>
          <a:xfrm>
            <a:off x="619632" y="1259277"/>
            <a:ext cx="11257490" cy="4888860"/>
          </a:xfrm>
          <a:prstGeom prst="rect">
            <a:avLst/>
          </a:prstGeom>
        </p:spPr>
      </p:pic>
    </p:spTree>
    <p:extLst>
      <p:ext uri="{BB962C8B-B14F-4D97-AF65-F5344CB8AC3E}">
        <p14:creationId xmlns:p14="http://schemas.microsoft.com/office/powerpoint/2010/main" val="103957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9F125E-2ED5-0BB7-4A14-1636C8B44C98}"/>
              </a:ext>
            </a:extLst>
          </p:cNvPr>
          <p:cNvSpPr txBox="1">
            <a:spLocks/>
          </p:cNvSpPr>
          <p:nvPr/>
        </p:nvSpPr>
        <p:spPr>
          <a:xfrm>
            <a:off x="838200" y="234590"/>
            <a:ext cx="10515600" cy="940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44546A"/>
                </a:solidFill>
              </a:rPr>
              <a:t>Source Details </a:t>
            </a:r>
            <a:r>
              <a:rPr lang="en-US" sz="3200" b="1" dirty="0">
                <a:solidFill>
                  <a:srgbClr val="44546A"/>
                </a:solidFill>
              </a:rPr>
              <a:t>(Captive Source)</a:t>
            </a:r>
            <a:endParaRPr lang="en-US" sz="5400" b="1" dirty="0">
              <a:solidFill>
                <a:srgbClr val="44546A"/>
              </a:solidFill>
            </a:endParaRPr>
          </a:p>
        </p:txBody>
      </p:sp>
      <p:pic>
        <p:nvPicPr>
          <p:cNvPr id="2" name="Picture 1">
            <a:extLst>
              <a:ext uri="{FF2B5EF4-FFF2-40B4-BE49-F238E27FC236}">
                <a16:creationId xmlns:a16="http://schemas.microsoft.com/office/drawing/2014/main" id="{9B0A815C-5D6C-BC00-80CE-40CDE6E4D1BE}"/>
              </a:ext>
            </a:extLst>
          </p:cNvPr>
          <p:cNvPicPr>
            <a:picLocks noChangeAspect="1"/>
          </p:cNvPicPr>
          <p:nvPr/>
        </p:nvPicPr>
        <p:blipFill>
          <a:blip r:embed="rId2"/>
          <a:stretch>
            <a:fillRect/>
          </a:stretch>
        </p:blipFill>
        <p:spPr>
          <a:xfrm>
            <a:off x="3230479" y="1175056"/>
            <a:ext cx="6270458" cy="5505768"/>
          </a:xfrm>
          <a:prstGeom prst="rect">
            <a:avLst/>
          </a:prstGeom>
        </p:spPr>
      </p:pic>
    </p:spTree>
    <p:extLst>
      <p:ext uri="{BB962C8B-B14F-4D97-AF65-F5344CB8AC3E}">
        <p14:creationId xmlns:p14="http://schemas.microsoft.com/office/powerpoint/2010/main" val="109073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PV Generation Trend</a:t>
            </a:r>
          </a:p>
        </p:txBody>
      </p:sp>
      <p:pic>
        <p:nvPicPr>
          <p:cNvPr id="4" name="Picture 3">
            <a:extLst>
              <a:ext uri="{FF2B5EF4-FFF2-40B4-BE49-F238E27FC236}">
                <a16:creationId xmlns:a16="http://schemas.microsoft.com/office/drawing/2014/main" id="{7ADA9049-FB82-BEC1-0062-D3EE66D677F7}"/>
              </a:ext>
            </a:extLst>
          </p:cNvPr>
          <p:cNvPicPr>
            <a:picLocks noChangeAspect="1"/>
          </p:cNvPicPr>
          <p:nvPr/>
        </p:nvPicPr>
        <p:blipFill>
          <a:blip r:embed="rId2"/>
          <a:stretch>
            <a:fillRect/>
          </a:stretch>
        </p:blipFill>
        <p:spPr>
          <a:xfrm>
            <a:off x="301678" y="1335024"/>
            <a:ext cx="11588644" cy="4379976"/>
          </a:xfrm>
          <a:prstGeom prst="rect">
            <a:avLst/>
          </a:prstGeom>
        </p:spPr>
      </p:pic>
    </p:spTree>
    <p:extLst>
      <p:ext uri="{BB962C8B-B14F-4D97-AF65-F5344CB8AC3E}">
        <p14:creationId xmlns:p14="http://schemas.microsoft.com/office/powerpoint/2010/main" val="233449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2299489" y="2819742"/>
            <a:ext cx="7398389" cy="1218515"/>
          </a:xfrm>
        </p:spPr>
        <p:txBody>
          <a:bodyPr anchor="ctr">
            <a:noAutofit/>
          </a:bodyPr>
          <a:lstStyle/>
          <a:p>
            <a:r>
              <a:rPr lang="en-US" dirty="0">
                <a:solidFill>
                  <a:schemeClr val="tx2"/>
                </a:solidFill>
              </a:rPr>
              <a:t>Modeling Algorithm, Evaluation and Results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608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Model Algorithm/ Approach</a:t>
            </a:r>
          </a:p>
        </p:txBody>
      </p:sp>
      <p:graphicFrame>
        <p:nvGraphicFramePr>
          <p:cNvPr id="3" name="Diagram 2">
            <a:extLst>
              <a:ext uri="{FF2B5EF4-FFF2-40B4-BE49-F238E27FC236}">
                <a16:creationId xmlns:a16="http://schemas.microsoft.com/office/drawing/2014/main" id="{C3416D40-D35B-F296-CD64-B434B6B5F412}"/>
              </a:ext>
            </a:extLst>
          </p:cNvPr>
          <p:cNvGraphicFramePr/>
          <p:nvPr>
            <p:extLst>
              <p:ext uri="{D42A27DB-BD31-4B8C-83A1-F6EECF244321}">
                <p14:modId xmlns:p14="http://schemas.microsoft.com/office/powerpoint/2010/main" val="1135065941"/>
              </p:ext>
            </p:extLst>
          </p:nvPr>
        </p:nvGraphicFramePr>
        <p:xfrm>
          <a:off x="838200" y="1175056"/>
          <a:ext cx="10947235" cy="519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32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a:t>
            </a: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8" y="1175056"/>
            <a:ext cx="10387012" cy="5593492"/>
          </a:xfrm>
        </p:spPr>
        <p:txBody>
          <a:bodyPr>
            <a:normAutofit lnSpcReduction="10000"/>
          </a:bodyPr>
          <a:lstStyle/>
          <a:p>
            <a:pPr marL="0" indent="0">
              <a:lnSpc>
                <a:spcPct val="100000"/>
              </a:lnSpc>
              <a:spcBef>
                <a:spcPts val="400"/>
              </a:spcBef>
              <a:spcAft>
                <a:spcPts val="200"/>
              </a:spcAft>
              <a:buNone/>
            </a:pPr>
            <a:r>
              <a:rPr lang="en-US" dirty="0">
                <a:solidFill>
                  <a:schemeClr val="tx1">
                    <a:lumMod val="75000"/>
                    <a:lumOff val="25000"/>
                  </a:schemeClr>
                </a:solidFill>
              </a:rPr>
              <a:t>1. </a:t>
            </a:r>
            <a:r>
              <a:rPr lang="en-US" b="1" dirty="0">
                <a:solidFill>
                  <a:schemeClr val="tx1">
                    <a:lumMod val="75000"/>
                    <a:lumOff val="25000"/>
                  </a:schemeClr>
                </a:solidFill>
              </a:rPr>
              <a:t>Energy Fulfilment Ratio </a:t>
            </a:r>
            <a:r>
              <a:rPr lang="en-US"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hours in which power sources meet energy requirements without load shedding / total number of hours</a:t>
            </a:r>
          </a:p>
          <a:p>
            <a:pPr lvl="1">
              <a:lnSpc>
                <a:spcPct val="100000"/>
              </a:lnSpc>
              <a:spcBef>
                <a:spcPts val="400"/>
              </a:spcBef>
              <a:spcAft>
                <a:spcPts val="200"/>
              </a:spcAft>
            </a:pPr>
            <a:r>
              <a:rPr lang="en-US" sz="2400" dirty="0">
                <a:solidFill>
                  <a:schemeClr val="tx1">
                    <a:lumMod val="75000"/>
                    <a:lumOff val="25000"/>
                  </a:schemeClr>
                </a:solidFill>
              </a:rPr>
              <a:t>Must be </a:t>
            </a:r>
            <a:r>
              <a:rPr lang="en-US" dirty="0">
                <a:solidFill>
                  <a:schemeClr val="tx1">
                    <a:lumMod val="75000"/>
                    <a:lumOff val="25000"/>
                  </a:schemeClr>
                </a:solidFill>
              </a:rPr>
              <a:t>99-100% for scenario to be viable</a:t>
            </a:r>
          </a:p>
          <a:p>
            <a:pPr lvl="1">
              <a:lnSpc>
                <a:spcPct val="100000"/>
              </a:lnSpc>
              <a:spcBef>
                <a:spcPts val="400"/>
              </a:spcBef>
              <a:spcAft>
                <a:spcPts val="200"/>
              </a:spcAft>
            </a:pPr>
            <a:endParaRPr lang="en-US" sz="600"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2. </a:t>
            </a:r>
            <a:r>
              <a:rPr lang="en-US" sz="2800" b="1" dirty="0">
                <a:solidFill>
                  <a:schemeClr val="tx1">
                    <a:lumMod val="75000"/>
                    <a:lumOff val="25000"/>
                  </a:schemeClr>
                </a:solidFill>
              </a:rPr>
              <a:t>Critical Load Interruptions </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times critical load is interrupted due to source failures (and inadequate spinning reserve) despite non-critical load shedding</a:t>
            </a:r>
          </a:p>
          <a:p>
            <a:pPr marL="457200" lvl="1" indent="0">
              <a:lnSpc>
                <a:spcPct val="100000"/>
              </a:lnSpc>
              <a:spcBef>
                <a:spcPts val="400"/>
              </a:spcBef>
              <a:spcAft>
                <a:spcPts val="200"/>
              </a:spcAft>
              <a:buNone/>
            </a:pPr>
            <a:endParaRPr lang="en-US" sz="600" dirty="0"/>
          </a:p>
          <a:p>
            <a:pPr marL="0" indent="0">
              <a:lnSpc>
                <a:spcPct val="100000"/>
              </a:lnSpc>
              <a:spcBef>
                <a:spcPts val="400"/>
              </a:spcBef>
              <a:spcAft>
                <a:spcPts val="200"/>
              </a:spcAft>
              <a:buNone/>
            </a:pPr>
            <a:r>
              <a:rPr lang="en-US" sz="2800" dirty="0">
                <a:solidFill>
                  <a:schemeClr val="tx1">
                    <a:lumMod val="75000"/>
                    <a:lumOff val="25000"/>
                  </a:schemeClr>
                </a:solidFill>
              </a:rPr>
              <a:t>3. </a:t>
            </a:r>
            <a:r>
              <a:rPr lang="en-US" sz="2800" b="1" dirty="0">
                <a:solidFill>
                  <a:schemeClr val="tx1">
                    <a:lumMod val="75000"/>
                    <a:lumOff val="25000"/>
                  </a:schemeClr>
                </a:solidFill>
              </a:rPr>
              <a:t>Load Shedding Events</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Non-critical loads are shed if sources cannot meet critical load requirements. While this is not modeled to result in financial loss, it is a sustainability consideration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72234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 </a:t>
            </a:r>
            <a:r>
              <a:rPr lang="en-US" sz="3200" b="1" dirty="0">
                <a:solidFill>
                  <a:srgbClr val="44546A"/>
                </a:solidFill>
              </a:rPr>
              <a:t>(continued)</a:t>
            </a:r>
            <a:r>
              <a:rPr lang="en-US" sz="4800" b="1" dirty="0">
                <a:solidFill>
                  <a:srgbClr val="44546A"/>
                </a:solidFill>
              </a:rPr>
              <a:t> </a:t>
            </a:r>
            <a:endParaRPr lang="en-US" sz="5400" b="1" dirty="0">
              <a:solidFill>
                <a:srgbClr val="44546A"/>
              </a:solidFill>
            </a:endParaRP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7" y="1249736"/>
            <a:ext cx="10731569" cy="5373674"/>
          </a:xfrm>
        </p:spPr>
        <p:txBody>
          <a:bodyPr>
            <a:normAutofit/>
          </a:bodyPr>
          <a:lstStyle/>
          <a:p>
            <a:pPr marL="0" indent="0">
              <a:lnSpc>
                <a:spcPct val="100000"/>
              </a:lnSpc>
              <a:spcBef>
                <a:spcPts val="400"/>
              </a:spcBef>
              <a:spcAft>
                <a:spcPts val="200"/>
              </a:spcAft>
              <a:buNone/>
            </a:pPr>
            <a:r>
              <a:rPr lang="en-US" sz="2800" dirty="0">
                <a:solidFill>
                  <a:schemeClr val="tx1">
                    <a:lumMod val="75000"/>
                    <a:lumOff val="25000"/>
                  </a:schemeClr>
                </a:solidFill>
              </a:rPr>
              <a:t>4. Average </a:t>
            </a:r>
            <a:r>
              <a:rPr lang="en-US" b="1" dirty="0">
                <a:solidFill>
                  <a:schemeClr val="tx1">
                    <a:lumMod val="75000"/>
                    <a:lumOff val="25000"/>
                  </a:schemeClr>
                </a:solidFill>
              </a:rPr>
              <a:t>Unit Cost (AUC) in </a:t>
            </a:r>
            <a:r>
              <a:rPr lang="en-US" dirty="0">
                <a:solidFill>
                  <a:schemeClr val="tx1">
                    <a:lumMod val="75000"/>
                    <a:lumOff val="25000"/>
                  </a:schemeClr>
                </a:solidFill>
              </a:rPr>
              <a:t>PKR/ kWh</a:t>
            </a:r>
            <a:r>
              <a:rPr lang="en-US" sz="2800" dirty="0">
                <a:solidFill>
                  <a:schemeClr val="tx1">
                    <a:lumMod val="75000"/>
                    <a:lumOff val="25000"/>
                  </a:schemeClr>
                </a:solidFill>
              </a:rPr>
              <a:t>:</a:t>
            </a:r>
          </a:p>
          <a:p>
            <a:pPr marL="0" indent="0">
              <a:lnSpc>
                <a:spcPct val="100000"/>
              </a:lnSpc>
              <a:spcBef>
                <a:spcPts val="400"/>
              </a:spcBef>
              <a:spcAft>
                <a:spcPts val="200"/>
              </a:spcAft>
              <a:buNone/>
            </a:pPr>
            <a:endParaRPr lang="en-US" sz="2800" dirty="0">
              <a:solidFill>
                <a:schemeClr val="tx1">
                  <a:lumMod val="75000"/>
                  <a:lumOff val="25000"/>
                </a:schemeClr>
              </a:solidFill>
            </a:endParaRPr>
          </a:p>
          <a:p>
            <a:pPr marL="457200" lvl="1" indent="0">
              <a:buNone/>
            </a:pPr>
            <a:endParaRPr lang="en-US" sz="2400" dirty="0"/>
          </a:p>
          <a:p>
            <a:pPr lvl="1"/>
            <a:endParaRPr lang="en-US" sz="2400" dirty="0"/>
          </a:p>
        </p:txBody>
      </p:sp>
      <p:pic>
        <p:nvPicPr>
          <p:cNvPr id="6" name="Picture 5">
            <a:extLst>
              <a:ext uri="{FF2B5EF4-FFF2-40B4-BE49-F238E27FC236}">
                <a16:creationId xmlns:a16="http://schemas.microsoft.com/office/drawing/2014/main" id="{BC9EB677-2392-FA61-412E-6D368D1A2887}"/>
              </a:ext>
            </a:extLst>
          </p:cNvPr>
          <p:cNvPicPr>
            <a:picLocks noChangeAspect="1"/>
          </p:cNvPicPr>
          <p:nvPr/>
        </p:nvPicPr>
        <p:blipFill>
          <a:blip r:embed="rId2"/>
          <a:stretch>
            <a:fillRect/>
          </a:stretch>
        </p:blipFill>
        <p:spPr>
          <a:xfrm>
            <a:off x="5010484" y="1985994"/>
            <a:ext cx="6502400" cy="1130300"/>
          </a:xfrm>
          <a:prstGeom prst="rect">
            <a:avLst/>
          </a:prstGeom>
        </p:spPr>
      </p:pic>
      <p:pic>
        <p:nvPicPr>
          <p:cNvPr id="7" name="Picture 6">
            <a:extLst>
              <a:ext uri="{FF2B5EF4-FFF2-40B4-BE49-F238E27FC236}">
                <a16:creationId xmlns:a16="http://schemas.microsoft.com/office/drawing/2014/main" id="{566391C1-103F-3C1C-CA46-BF3CC21C7D23}"/>
              </a:ext>
            </a:extLst>
          </p:cNvPr>
          <p:cNvPicPr>
            <a:picLocks noChangeAspect="1"/>
          </p:cNvPicPr>
          <p:nvPr/>
        </p:nvPicPr>
        <p:blipFill>
          <a:blip r:embed="rId3"/>
          <a:stretch>
            <a:fillRect/>
          </a:stretch>
        </p:blipFill>
        <p:spPr>
          <a:xfrm>
            <a:off x="966787" y="3305274"/>
            <a:ext cx="8257673" cy="2862094"/>
          </a:xfrm>
          <a:prstGeom prst="rect">
            <a:avLst/>
          </a:prstGeom>
        </p:spPr>
      </p:pic>
      <p:pic>
        <p:nvPicPr>
          <p:cNvPr id="8" name="Picture 7">
            <a:extLst>
              <a:ext uri="{FF2B5EF4-FFF2-40B4-BE49-F238E27FC236}">
                <a16:creationId xmlns:a16="http://schemas.microsoft.com/office/drawing/2014/main" id="{FF67898E-EAD9-F967-0D93-59A819C54499}"/>
              </a:ext>
            </a:extLst>
          </p:cNvPr>
          <p:cNvPicPr>
            <a:picLocks noChangeAspect="1"/>
          </p:cNvPicPr>
          <p:nvPr/>
        </p:nvPicPr>
        <p:blipFill>
          <a:blip r:embed="rId4"/>
          <a:stretch>
            <a:fillRect/>
          </a:stretch>
        </p:blipFill>
        <p:spPr>
          <a:xfrm>
            <a:off x="1064127" y="1985994"/>
            <a:ext cx="3302000" cy="1244600"/>
          </a:xfrm>
          <a:prstGeom prst="rect">
            <a:avLst/>
          </a:prstGeom>
        </p:spPr>
      </p:pic>
    </p:spTree>
    <p:extLst>
      <p:ext uri="{BB962C8B-B14F-4D97-AF65-F5344CB8AC3E}">
        <p14:creationId xmlns:p14="http://schemas.microsoft.com/office/powerpoint/2010/main" val="1334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4084260" cy="646331"/>
          </a:xfrm>
          <a:prstGeom prst="rect">
            <a:avLst/>
          </a:prstGeom>
          <a:noFill/>
        </p:spPr>
        <p:txBody>
          <a:bodyPr wrap="non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Modeling Outcomes</a:t>
            </a:r>
          </a:p>
        </p:txBody>
      </p:sp>
      <p:pic>
        <p:nvPicPr>
          <p:cNvPr id="2" name="Picture 1">
            <a:extLst>
              <a:ext uri="{FF2B5EF4-FFF2-40B4-BE49-F238E27FC236}">
                <a16:creationId xmlns:a16="http://schemas.microsoft.com/office/drawing/2014/main" id="{122163D6-B34F-436E-2ADF-5315AE59838F}"/>
              </a:ext>
            </a:extLst>
          </p:cNvPr>
          <p:cNvPicPr>
            <a:picLocks noChangeAspect="1"/>
          </p:cNvPicPr>
          <p:nvPr/>
        </p:nvPicPr>
        <p:blipFill>
          <a:blip r:embed="rId3"/>
          <a:stretch>
            <a:fillRect/>
          </a:stretch>
        </p:blipFill>
        <p:spPr>
          <a:xfrm>
            <a:off x="464574" y="1302067"/>
            <a:ext cx="11262851" cy="49246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Modeling Outcomes (contd.)</a:t>
            </a:r>
          </a:p>
        </p:txBody>
      </p:sp>
      <p:pic>
        <p:nvPicPr>
          <p:cNvPr id="3" name="Picture 2">
            <a:extLst>
              <a:ext uri="{FF2B5EF4-FFF2-40B4-BE49-F238E27FC236}">
                <a16:creationId xmlns:a16="http://schemas.microsoft.com/office/drawing/2014/main" id="{0284104B-8810-883D-CD33-2F86B0597437}"/>
              </a:ext>
            </a:extLst>
          </p:cNvPr>
          <p:cNvPicPr>
            <a:picLocks noChangeAspect="1"/>
          </p:cNvPicPr>
          <p:nvPr/>
        </p:nvPicPr>
        <p:blipFill>
          <a:blip r:embed="rId3"/>
          <a:stretch>
            <a:fillRect/>
          </a:stretch>
        </p:blipFill>
        <p:spPr>
          <a:xfrm>
            <a:off x="396382" y="1428502"/>
            <a:ext cx="11399236" cy="4397111"/>
          </a:xfrm>
          <a:prstGeom prst="rect">
            <a:avLst/>
          </a:prstGeom>
        </p:spPr>
      </p:pic>
    </p:spTree>
    <p:extLst>
      <p:ext uri="{BB962C8B-B14F-4D97-AF65-F5344CB8AC3E}">
        <p14:creationId xmlns:p14="http://schemas.microsoft.com/office/powerpoint/2010/main" val="360816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Baseline Site, Load and Energy Data</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97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Modeling Outcomes (contd.)</a:t>
            </a:r>
          </a:p>
        </p:txBody>
      </p:sp>
      <p:pic>
        <p:nvPicPr>
          <p:cNvPr id="2" name="Picture 1">
            <a:extLst>
              <a:ext uri="{FF2B5EF4-FFF2-40B4-BE49-F238E27FC236}">
                <a16:creationId xmlns:a16="http://schemas.microsoft.com/office/drawing/2014/main" id="{8E850033-ADEB-4A66-8FC8-825153BF815B}"/>
              </a:ext>
            </a:extLst>
          </p:cNvPr>
          <p:cNvPicPr>
            <a:picLocks noChangeAspect="1"/>
          </p:cNvPicPr>
          <p:nvPr/>
        </p:nvPicPr>
        <p:blipFill>
          <a:blip r:embed="rId3"/>
          <a:stretch>
            <a:fillRect/>
          </a:stretch>
        </p:blipFill>
        <p:spPr>
          <a:xfrm>
            <a:off x="453120" y="1366570"/>
            <a:ext cx="11285759" cy="4768759"/>
          </a:xfrm>
          <a:prstGeom prst="rect">
            <a:avLst/>
          </a:prstGeom>
        </p:spPr>
      </p:pic>
    </p:spTree>
    <p:extLst>
      <p:ext uri="{BB962C8B-B14F-4D97-AF65-F5344CB8AC3E}">
        <p14:creationId xmlns:p14="http://schemas.microsoft.com/office/powerpoint/2010/main" val="279066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11: Summary</a:t>
            </a:r>
          </a:p>
        </p:txBody>
      </p:sp>
      <p:pic>
        <p:nvPicPr>
          <p:cNvPr id="8" name="Picture 7">
            <a:extLst>
              <a:ext uri="{FF2B5EF4-FFF2-40B4-BE49-F238E27FC236}">
                <a16:creationId xmlns:a16="http://schemas.microsoft.com/office/drawing/2014/main" id="{1CF39901-343E-83C6-F775-99E1284D38A4}"/>
              </a:ext>
            </a:extLst>
          </p:cNvPr>
          <p:cNvPicPr>
            <a:picLocks noChangeAspect="1"/>
          </p:cNvPicPr>
          <p:nvPr/>
        </p:nvPicPr>
        <p:blipFill>
          <a:blip r:embed="rId3"/>
          <a:stretch>
            <a:fillRect/>
          </a:stretch>
        </p:blipFill>
        <p:spPr>
          <a:xfrm>
            <a:off x="764622" y="1724192"/>
            <a:ext cx="4839765" cy="3691872"/>
          </a:xfrm>
          <a:prstGeom prst="rect">
            <a:avLst/>
          </a:prstGeom>
        </p:spPr>
      </p:pic>
      <p:pic>
        <p:nvPicPr>
          <p:cNvPr id="9" name="Picture 8">
            <a:extLst>
              <a:ext uri="{FF2B5EF4-FFF2-40B4-BE49-F238E27FC236}">
                <a16:creationId xmlns:a16="http://schemas.microsoft.com/office/drawing/2014/main" id="{891E045A-12ED-4B51-6380-DFD66CED6074}"/>
              </a:ext>
            </a:extLst>
          </p:cNvPr>
          <p:cNvPicPr>
            <a:picLocks noChangeAspect="1"/>
          </p:cNvPicPr>
          <p:nvPr/>
        </p:nvPicPr>
        <p:blipFill>
          <a:blip r:embed="rId4"/>
          <a:stretch>
            <a:fillRect/>
          </a:stretch>
        </p:blipFill>
        <p:spPr>
          <a:xfrm>
            <a:off x="5889523" y="1724192"/>
            <a:ext cx="5323412" cy="3605436"/>
          </a:xfrm>
          <a:prstGeom prst="rect">
            <a:avLst/>
          </a:prstGeom>
        </p:spPr>
      </p:pic>
    </p:spTree>
    <p:extLst>
      <p:ext uri="{BB962C8B-B14F-4D97-AF65-F5344CB8AC3E}">
        <p14:creationId xmlns:p14="http://schemas.microsoft.com/office/powerpoint/2010/main" val="2152358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E6FAB-4370-D995-F877-345AB25486E2}"/>
              </a:ext>
            </a:extLst>
          </p:cNvPr>
          <p:cNvPicPr>
            <a:picLocks noChangeAspect="1"/>
          </p:cNvPicPr>
          <p:nvPr/>
        </p:nvPicPr>
        <p:blipFill>
          <a:blip r:embed="rId2"/>
          <a:stretch>
            <a:fillRect/>
          </a:stretch>
        </p:blipFill>
        <p:spPr>
          <a:xfrm>
            <a:off x="916957" y="1554809"/>
            <a:ext cx="7530183" cy="4203700"/>
          </a:xfrm>
          <a:prstGeom prst="rect">
            <a:avLst/>
          </a:prstGeom>
        </p:spPr>
      </p:pic>
      <p:sp>
        <p:nvSpPr>
          <p:cNvPr id="5" name="Line Callout 1 4">
            <a:extLst>
              <a:ext uri="{FF2B5EF4-FFF2-40B4-BE49-F238E27FC236}">
                <a16:creationId xmlns:a16="http://schemas.microsoft.com/office/drawing/2014/main" id="{9E4D83C7-2A75-0DA8-E458-C058E874F12D}"/>
              </a:ext>
            </a:extLst>
          </p:cNvPr>
          <p:cNvSpPr/>
          <p:nvPr/>
        </p:nvSpPr>
        <p:spPr>
          <a:xfrm>
            <a:off x="9453715" y="1262151"/>
            <a:ext cx="2322871" cy="995567"/>
          </a:xfrm>
          <a:prstGeom prst="borderCallout1">
            <a:avLst>
              <a:gd name="adj1" fmla="val 29640"/>
              <a:gd name="adj2" fmla="val 238"/>
              <a:gd name="adj3" fmla="val 167551"/>
              <a:gd name="adj4" fmla="val -4722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Additional 5MW Solar, BESS and HFO are provisioned from Year-2</a:t>
            </a:r>
          </a:p>
        </p:txBody>
      </p:sp>
      <p:sp>
        <p:nvSpPr>
          <p:cNvPr id="6" name="Rectangle 5">
            <a:extLst>
              <a:ext uri="{FF2B5EF4-FFF2-40B4-BE49-F238E27FC236}">
                <a16:creationId xmlns:a16="http://schemas.microsoft.com/office/drawing/2014/main" id="{68DDBB7A-7AA6-14CC-4B39-13F0A7985C14}"/>
              </a:ext>
            </a:extLst>
          </p:cNvPr>
          <p:cNvSpPr/>
          <p:nvPr/>
        </p:nvSpPr>
        <p:spPr>
          <a:xfrm>
            <a:off x="263175" y="485499"/>
            <a:ext cx="9138921"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11: Year-wise commercial breakdown</a:t>
            </a:r>
          </a:p>
        </p:txBody>
      </p:sp>
    </p:spTree>
    <p:extLst>
      <p:ext uri="{BB962C8B-B14F-4D97-AF65-F5344CB8AC3E}">
        <p14:creationId xmlns:p14="http://schemas.microsoft.com/office/powerpoint/2010/main" val="298094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960DF-C078-003E-09A9-674EA59EA87C}"/>
              </a:ext>
            </a:extLst>
          </p:cNvPr>
          <p:cNvPicPr>
            <a:picLocks noChangeAspect="1"/>
          </p:cNvPicPr>
          <p:nvPr/>
        </p:nvPicPr>
        <p:blipFill>
          <a:blip r:embed="rId2"/>
          <a:stretch>
            <a:fillRect/>
          </a:stretch>
        </p:blipFill>
        <p:spPr>
          <a:xfrm>
            <a:off x="749710" y="1425920"/>
            <a:ext cx="7506188" cy="4006159"/>
          </a:xfrm>
          <a:prstGeom prst="rect">
            <a:avLst/>
          </a:prstGeom>
        </p:spPr>
      </p:pic>
      <p:sp>
        <p:nvSpPr>
          <p:cNvPr id="5" name="Rectangle 4">
            <a:extLst>
              <a:ext uri="{FF2B5EF4-FFF2-40B4-BE49-F238E27FC236}">
                <a16:creationId xmlns:a16="http://schemas.microsoft.com/office/drawing/2014/main" id="{8AEA1B16-2A3D-F410-0E08-DD445C312302}"/>
              </a:ext>
            </a:extLst>
          </p:cNvPr>
          <p:cNvSpPr/>
          <p:nvPr/>
        </p:nvSpPr>
        <p:spPr>
          <a:xfrm>
            <a:off x="263176" y="485499"/>
            <a:ext cx="8430998"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11: Unit Costs by Source, by Year</a:t>
            </a:r>
          </a:p>
        </p:txBody>
      </p:sp>
      <p:sp>
        <p:nvSpPr>
          <p:cNvPr id="6" name="Line Callout 1 5">
            <a:extLst>
              <a:ext uri="{FF2B5EF4-FFF2-40B4-BE49-F238E27FC236}">
                <a16:creationId xmlns:a16="http://schemas.microsoft.com/office/drawing/2014/main" id="{EF1ED6ED-0B26-0347-C418-A141A7E7D6BE}"/>
              </a:ext>
            </a:extLst>
          </p:cNvPr>
          <p:cNvSpPr/>
          <p:nvPr/>
        </p:nvSpPr>
        <p:spPr>
          <a:xfrm>
            <a:off x="9225118" y="2084194"/>
            <a:ext cx="2322871" cy="1344805"/>
          </a:xfrm>
          <a:prstGeom prst="borderCallout1">
            <a:avLst>
              <a:gd name="adj1" fmla="val 18750"/>
              <a:gd name="adj2" fmla="val -8333"/>
              <a:gd name="adj3" fmla="val 37283"/>
              <a:gd name="adj4" fmla="val -113254"/>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High values in DG are due to low utilization as HFO primary source. Despite limited operation, fixed OPEX and depreciation is incurred on DGs after Year 1</a:t>
            </a:r>
          </a:p>
        </p:txBody>
      </p:sp>
      <p:sp>
        <p:nvSpPr>
          <p:cNvPr id="7" name="Line Callout 1 6">
            <a:extLst>
              <a:ext uri="{FF2B5EF4-FFF2-40B4-BE49-F238E27FC236}">
                <a16:creationId xmlns:a16="http://schemas.microsoft.com/office/drawing/2014/main" id="{BC08FF5B-0A54-59FD-F5D1-2630B3A71D3A}"/>
              </a:ext>
            </a:extLst>
          </p:cNvPr>
          <p:cNvSpPr/>
          <p:nvPr/>
        </p:nvSpPr>
        <p:spPr>
          <a:xfrm>
            <a:off x="9225118" y="3799923"/>
            <a:ext cx="2322871" cy="1344805"/>
          </a:xfrm>
          <a:prstGeom prst="borderCallout1">
            <a:avLst>
              <a:gd name="adj1" fmla="val 18750"/>
              <a:gd name="adj2" fmla="val -8333"/>
              <a:gd name="adj3" fmla="val -85547"/>
              <a:gd name="adj4" fmla="val -172619"/>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Lower Spinning Reserve Values on HFO (because of BESS) increases utilization so that HFO remains above its minimum off-take value, which optimizes its unit cost.</a:t>
            </a:r>
          </a:p>
        </p:txBody>
      </p:sp>
    </p:spTree>
    <p:extLst>
      <p:ext uri="{BB962C8B-B14F-4D97-AF65-F5344CB8AC3E}">
        <p14:creationId xmlns:p14="http://schemas.microsoft.com/office/powerpoint/2010/main" val="3948301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33BF53-8D15-F354-38A7-FF9EA914ECA3}"/>
              </a:ext>
            </a:extLst>
          </p:cNvPr>
          <p:cNvSpPr/>
          <p:nvPr/>
        </p:nvSpPr>
        <p:spPr>
          <a:xfrm>
            <a:off x="263176" y="485499"/>
            <a:ext cx="77378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11: Energy- by year, by source</a:t>
            </a:r>
          </a:p>
        </p:txBody>
      </p:sp>
      <p:pic>
        <p:nvPicPr>
          <p:cNvPr id="5" name="Picture 4">
            <a:extLst>
              <a:ext uri="{FF2B5EF4-FFF2-40B4-BE49-F238E27FC236}">
                <a16:creationId xmlns:a16="http://schemas.microsoft.com/office/drawing/2014/main" id="{BC4A8259-5763-5D1A-3A0A-1865224E28CF}"/>
              </a:ext>
            </a:extLst>
          </p:cNvPr>
          <p:cNvPicPr>
            <a:picLocks noChangeAspect="1"/>
          </p:cNvPicPr>
          <p:nvPr/>
        </p:nvPicPr>
        <p:blipFill>
          <a:blip r:embed="rId2"/>
          <a:stretch>
            <a:fillRect/>
          </a:stretch>
        </p:blipFill>
        <p:spPr>
          <a:xfrm>
            <a:off x="985683" y="1629372"/>
            <a:ext cx="8246807" cy="4241456"/>
          </a:xfrm>
          <a:prstGeom prst="rect">
            <a:avLst/>
          </a:prstGeom>
        </p:spPr>
      </p:pic>
      <p:sp>
        <p:nvSpPr>
          <p:cNvPr id="6" name="Line Callout 1 5">
            <a:extLst>
              <a:ext uri="{FF2B5EF4-FFF2-40B4-BE49-F238E27FC236}">
                <a16:creationId xmlns:a16="http://schemas.microsoft.com/office/drawing/2014/main" id="{53ADA04A-76D7-C491-ACF4-80656187A281}"/>
              </a:ext>
            </a:extLst>
          </p:cNvPr>
          <p:cNvSpPr/>
          <p:nvPr/>
        </p:nvSpPr>
        <p:spPr>
          <a:xfrm>
            <a:off x="8121446" y="384376"/>
            <a:ext cx="2322871" cy="995567"/>
          </a:xfrm>
          <a:prstGeom prst="borderCallout1">
            <a:avLst>
              <a:gd name="adj1" fmla="val 29640"/>
              <a:gd name="adj2" fmla="val 238"/>
              <a:gd name="adj3" fmla="val 240880"/>
              <a:gd name="adj4" fmla="val -9484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Additional 5MW Solar, BESS and HFO are provisioned from Year-2</a:t>
            </a:r>
          </a:p>
        </p:txBody>
      </p:sp>
      <p:cxnSp>
        <p:nvCxnSpPr>
          <p:cNvPr id="8" name="Straight Connector 7">
            <a:extLst>
              <a:ext uri="{FF2B5EF4-FFF2-40B4-BE49-F238E27FC236}">
                <a16:creationId xmlns:a16="http://schemas.microsoft.com/office/drawing/2014/main" id="{0CE0530A-199B-6DA1-10DA-436EBFEA8E26}"/>
              </a:ext>
            </a:extLst>
          </p:cNvPr>
          <p:cNvCxnSpPr>
            <a:cxnSpLocks/>
          </p:cNvCxnSpPr>
          <p:nvPr/>
        </p:nvCxnSpPr>
        <p:spPr>
          <a:xfrm flipH="1">
            <a:off x="4395019" y="715296"/>
            <a:ext cx="3726427" cy="2057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Line Callout 1 8">
            <a:extLst>
              <a:ext uri="{FF2B5EF4-FFF2-40B4-BE49-F238E27FC236}">
                <a16:creationId xmlns:a16="http://schemas.microsoft.com/office/drawing/2014/main" id="{ECFE7E77-461C-B748-C031-004B991BE4C3}"/>
              </a:ext>
            </a:extLst>
          </p:cNvPr>
          <p:cNvSpPr/>
          <p:nvPr/>
        </p:nvSpPr>
        <p:spPr>
          <a:xfrm>
            <a:off x="9554495" y="2014074"/>
            <a:ext cx="2322871" cy="1252694"/>
          </a:xfrm>
          <a:prstGeom prst="borderCallout1">
            <a:avLst>
              <a:gd name="adj1" fmla="val 29640"/>
              <a:gd name="adj2" fmla="val 238"/>
              <a:gd name="adj3" fmla="val 86814"/>
              <a:gd name="adj4" fmla="val -3357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BESS provides stability, instantaneous recovery from sudden reductions in solar, which are assumed to take place twice each day. </a:t>
            </a:r>
          </a:p>
        </p:txBody>
      </p:sp>
      <p:sp>
        <p:nvSpPr>
          <p:cNvPr id="10" name="Line Callout 1 9">
            <a:extLst>
              <a:ext uri="{FF2B5EF4-FFF2-40B4-BE49-F238E27FC236}">
                <a16:creationId xmlns:a16="http://schemas.microsoft.com/office/drawing/2014/main" id="{758AD4E2-4E0F-1DCB-BCE3-01CC49EE32E9}"/>
              </a:ext>
            </a:extLst>
          </p:cNvPr>
          <p:cNvSpPr/>
          <p:nvPr/>
        </p:nvSpPr>
        <p:spPr>
          <a:xfrm>
            <a:off x="9554494" y="4896466"/>
            <a:ext cx="2322871" cy="1673940"/>
          </a:xfrm>
          <a:prstGeom prst="borderCallout1">
            <a:avLst>
              <a:gd name="adj1" fmla="val 29640"/>
              <a:gd name="adj2" fmla="val 238"/>
              <a:gd name="adj3" fmla="val -20366"/>
              <a:gd name="adj4" fmla="val -9865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DGs are used as backup and only contribute during peak load times when Solar is not available, or during outage of HFO generators. In later years, DG utilization increases.</a:t>
            </a:r>
          </a:p>
        </p:txBody>
      </p:sp>
    </p:spTree>
    <p:extLst>
      <p:ext uri="{BB962C8B-B14F-4D97-AF65-F5344CB8AC3E}">
        <p14:creationId xmlns:p14="http://schemas.microsoft.com/office/powerpoint/2010/main" val="284572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33BF53-8D15-F354-38A7-FF9EA914ECA3}"/>
              </a:ext>
            </a:extLst>
          </p:cNvPr>
          <p:cNvSpPr/>
          <p:nvPr/>
        </p:nvSpPr>
        <p:spPr>
          <a:xfrm>
            <a:off x="263176" y="485499"/>
            <a:ext cx="84236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11: Costs by Year,</a:t>
            </a:r>
            <a:r>
              <a:rPr lang="en-US" sz="3600" b="1" dirty="0">
                <a:ln w="0"/>
                <a:solidFill>
                  <a:srgbClr val="44546A"/>
                </a:solidFill>
                <a:effectLst>
                  <a:outerShdw blurRad="38100" dist="19050" dir="2700000" algn="tl" rotWithShape="0">
                    <a:schemeClr val="dk1">
                      <a:alpha val="40000"/>
                    </a:schemeClr>
                  </a:outerShdw>
                </a:effectLst>
                <a:latin typeface="+mj-lt"/>
              </a:rPr>
              <a:t> by Source</a:t>
            </a:r>
            <a:r>
              <a:rPr lang="en-US" sz="3600" b="1" cap="none" spc="0" dirty="0">
                <a:ln w="0"/>
                <a:solidFill>
                  <a:srgbClr val="44546A"/>
                </a:solidFill>
                <a:effectLst>
                  <a:outerShdw blurRad="38100" dist="19050" dir="2700000" algn="tl" rotWithShape="0">
                    <a:schemeClr val="dk1">
                      <a:alpha val="40000"/>
                    </a:schemeClr>
                  </a:outerShdw>
                </a:effectLst>
                <a:latin typeface="+mj-lt"/>
              </a:rPr>
              <a:t> </a:t>
            </a:r>
          </a:p>
        </p:txBody>
      </p:sp>
      <p:pic>
        <p:nvPicPr>
          <p:cNvPr id="2" name="Picture 1">
            <a:extLst>
              <a:ext uri="{FF2B5EF4-FFF2-40B4-BE49-F238E27FC236}">
                <a16:creationId xmlns:a16="http://schemas.microsoft.com/office/drawing/2014/main" id="{ED759B7D-C2D9-9110-26D9-FFE316DD8A6E}"/>
              </a:ext>
            </a:extLst>
          </p:cNvPr>
          <p:cNvPicPr>
            <a:picLocks noChangeAspect="1"/>
          </p:cNvPicPr>
          <p:nvPr/>
        </p:nvPicPr>
        <p:blipFill>
          <a:blip r:embed="rId2"/>
          <a:stretch>
            <a:fillRect/>
          </a:stretch>
        </p:blipFill>
        <p:spPr>
          <a:xfrm>
            <a:off x="1214284" y="1743764"/>
            <a:ext cx="9305730" cy="3956487"/>
          </a:xfrm>
          <a:prstGeom prst="rect">
            <a:avLst/>
          </a:prstGeom>
        </p:spPr>
      </p:pic>
    </p:spTree>
    <p:extLst>
      <p:ext uri="{BB962C8B-B14F-4D97-AF65-F5344CB8AC3E}">
        <p14:creationId xmlns:p14="http://schemas.microsoft.com/office/powerpoint/2010/main" val="182295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Discussion</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r>
              <a:rPr lang="en-US" sz="2800" dirty="0"/>
              <a:t>Scenarios 7 and 8 show the advantage of increasing solar capacity. However, </a:t>
            </a:r>
            <a:r>
              <a:rPr lang="en-US" dirty="0"/>
              <a:t>they also show the problems with doing so as it increases instability in the system, which cannot be catered for by HFO generators, despite maintaining high spinning reserve.</a:t>
            </a:r>
            <a:r>
              <a:rPr lang="en-US" sz="2800" dirty="0"/>
              <a:t> </a:t>
            </a:r>
          </a:p>
          <a:p>
            <a:r>
              <a:rPr lang="en-US" dirty="0"/>
              <a:t>In Scenarios 7 and especially 8, HFO generators are unable to accept the block load presented due to sudden reductions in solar output. This is exasperated by solar expansion to 7.5 and 10MW. This leads to a high number of non-critical load shedding events. It is important to note that the model does not impose a financial penalty for load shedding of non-critical load.</a:t>
            </a:r>
          </a:p>
          <a:p>
            <a:r>
              <a:rPr lang="en-US" dirty="0"/>
              <a:t>We can see in Scenarios 9-11 that BESS reduces both critical load interruptions and non-critical load shedding to almost zero.</a:t>
            </a:r>
          </a:p>
          <a:p>
            <a:pPr marL="457200" indent="-457200">
              <a:buAutoNum type="arabicPeriod"/>
            </a:pPr>
            <a:endParaRPr lang="en-US" dirty="0"/>
          </a:p>
        </p:txBody>
      </p:sp>
    </p:spTree>
    <p:extLst>
      <p:ext uri="{BB962C8B-B14F-4D97-AF65-F5344CB8AC3E}">
        <p14:creationId xmlns:p14="http://schemas.microsoft.com/office/powerpoint/2010/main" val="2276141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Discussion</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r>
              <a:rPr lang="en-US" sz="2800" dirty="0"/>
              <a:t>The biggest advantage can be seen in Scenario 11, wher</a:t>
            </a:r>
            <a:r>
              <a:rPr lang="en-US" dirty="0"/>
              <a:t>e Spinning Reserve in the HFO generators can be maintained at a very low level.</a:t>
            </a:r>
          </a:p>
          <a:p>
            <a:r>
              <a:rPr lang="en-US" dirty="0"/>
              <a:t>This allows full HFO capacity to be utilized for feeding load, thus further reducing DG operation and optimizing cost.</a:t>
            </a:r>
          </a:p>
          <a:p>
            <a:r>
              <a:rPr lang="en-US" dirty="0"/>
              <a:t>We have tried other combinations of solar and BESS. Increasing solar further does not yield substantial cost reduction as it reduces HFO to below minimum off-take values. Also, solar cannot be increased without a proportional increase in BESS (to counteract instability) which, </a:t>
            </a:r>
            <a:r>
              <a:rPr lang="en-US"/>
              <a:t>beyond 1.5MWh, </a:t>
            </a:r>
            <a:r>
              <a:rPr lang="en-US" dirty="0"/>
              <a:t>pushes the unit costs up.</a:t>
            </a:r>
          </a:p>
          <a:p>
            <a:pPr marL="457200" indent="-457200">
              <a:buAutoNum type="arabicPeriod"/>
            </a:pPr>
            <a:endParaRPr lang="en-US" dirty="0"/>
          </a:p>
        </p:txBody>
      </p:sp>
    </p:spTree>
    <p:extLst>
      <p:ext uri="{BB962C8B-B14F-4D97-AF65-F5344CB8AC3E}">
        <p14:creationId xmlns:p14="http://schemas.microsoft.com/office/powerpoint/2010/main" val="30633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690028" y="2057161"/>
            <a:ext cx="4811638" cy="1084062"/>
          </a:xfrm>
        </p:spPr>
        <p:txBody>
          <a:bodyPr anchor="b">
            <a:normAutofit/>
          </a:bodyPr>
          <a:lstStyle/>
          <a:p>
            <a:r>
              <a:rPr lang="en-US" dirty="0">
                <a:solidFill>
                  <a:schemeClr val="tx2"/>
                </a:solidFill>
              </a:rPr>
              <a:t>Thank you!</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2078380" y="3683254"/>
            <a:ext cx="8034934" cy="1372075"/>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3834112" y="3086012"/>
            <a:ext cx="4523470" cy="1585290"/>
          </a:xfrm>
          <a:prstGeom prst="rect">
            <a:avLst/>
          </a:prstGeom>
        </p:spPr>
      </p:pic>
    </p:spTree>
    <p:extLst>
      <p:ext uri="{BB962C8B-B14F-4D97-AF65-F5344CB8AC3E}">
        <p14:creationId xmlns:p14="http://schemas.microsoft.com/office/powerpoint/2010/main" val="303238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861568"/>
          </a:xfrm>
        </p:spPr>
        <p:txBody>
          <a:bodyPr vert="horz" lIns="91440" tIns="45720" rIns="91440" bIns="45720" rtlCol="0" anchor="ctr">
            <a:normAutofit/>
          </a:bodyPr>
          <a:lstStyle/>
          <a:p>
            <a:r>
              <a:rPr lang="en-US" sz="5400" b="1" dirty="0">
                <a:solidFill>
                  <a:srgbClr val="44546A"/>
                </a:solidFill>
              </a:rPr>
              <a:t>Load Projection</a:t>
            </a:r>
          </a:p>
        </p:txBody>
      </p:sp>
      <p:graphicFrame>
        <p:nvGraphicFramePr>
          <p:cNvPr id="2" name="Chart 1">
            <a:extLst>
              <a:ext uri="{FF2B5EF4-FFF2-40B4-BE49-F238E27FC236}">
                <a16:creationId xmlns:a16="http://schemas.microsoft.com/office/drawing/2014/main" id="{B945382A-B513-1151-94F1-434C98813EAC}"/>
              </a:ext>
            </a:extLst>
          </p:cNvPr>
          <p:cNvGraphicFramePr>
            <a:graphicFrameLocks/>
          </p:cNvGraphicFramePr>
          <p:nvPr>
            <p:extLst>
              <p:ext uri="{D42A27DB-BD31-4B8C-83A1-F6EECF244321}">
                <p14:modId xmlns:p14="http://schemas.microsoft.com/office/powerpoint/2010/main" val="379220896"/>
              </p:ext>
            </p:extLst>
          </p:nvPr>
        </p:nvGraphicFramePr>
        <p:xfrm>
          <a:off x="1298448" y="1255039"/>
          <a:ext cx="9595104" cy="44565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3">
            <a:extLst>
              <a:ext uri="{FF2B5EF4-FFF2-40B4-BE49-F238E27FC236}">
                <a16:creationId xmlns:a16="http://schemas.microsoft.com/office/drawing/2014/main" id="{55EA12DF-1B4A-C724-40B2-B05DD1686164}"/>
              </a:ext>
            </a:extLst>
          </p:cNvPr>
          <p:cNvSpPr>
            <a:spLocks noGrp="1"/>
          </p:cNvSpPr>
          <p:nvPr>
            <p:ph idx="1"/>
          </p:nvPr>
        </p:nvSpPr>
        <p:spPr>
          <a:xfrm>
            <a:off x="1298448" y="5870447"/>
            <a:ext cx="9810829" cy="571295"/>
          </a:xfrm>
        </p:spPr>
        <p:txBody>
          <a:bodyPr>
            <a:normAutofit fontScale="92500" lnSpcReduction="10000"/>
          </a:bodyPr>
          <a:lstStyle/>
          <a:p>
            <a:pPr marL="0" indent="0">
              <a:buNone/>
            </a:pPr>
            <a:r>
              <a:rPr lang="en-US" sz="2000" i="1" dirty="0"/>
              <a:t>The above load projection as well as hourly load data was combined to form hourly load projections over 12 years.</a:t>
            </a:r>
          </a:p>
        </p:txBody>
      </p:sp>
    </p:spTree>
    <p:extLst>
      <p:ext uri="{BB962C8B-B14F-4D97-AF65-F5344CB8AC3E}">
        <p14:creationId xmlns:p14="http://schemas.microsoft.com/office/powerpoint/2010/main" val="148172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Hourly Energy Demand Projection</a:t>
            </a:r>
          </a:p>
        </p:txBody>
      </p:sp>
      <p:pic>
        <p:nvPicPr>
          <p:cNvPr id="2" name="Picture 1">
            <a:extLst>
              <a:ext uri="{FF2B5EF4-FFF2-40B4-BE49-F238E27FC236}">
                <a16:creationId xmlns:a16="http://schemas.microsoft.com/office/drawing/2014/main" id="{E0CBDC93-561B-17A6-F7E3-8F011ADF5646}"/>
              </a:ext>
            </a:extLst>
          </p:cNvPr>
          <p:cNvPicPr>
            <a:picLocks noChangeAspect="1"/>
          </p:cNvPicPr>
          <p:nvPr/>
        </p:nvPicPr>
        <p:blipFill>
          <a:blip r:embed="rId3"/>
          <a:stretch>
            <a:fillRect/>
          </a:stretch>
        </p:blipFill>
        <p:spPr>
          <a:xfrm>
            <a:off x="645123" y="1295049"/>
            <a:ext cx="11250160" cy="4578552"/>
          </a:xfrm>
          <a:prstGeom prst="rect">
            <a:avLst/>
          </a:prstGeom>
        </p:spPr>
      </p:pic>
      <p:sp>
        <p:nvSpPr>
          <p:cNvPr id="3" name="Content Placeholder 3">
            <a:extLst>
              <a:ext uri="{FF2B5EF4-FFF2-40B4-BE49-F238E27FC236}">
                <a16:creationId xmlns:a16="http://schemas.microsoft.com/office/drawing/2014/main" id="{41867EC0-C0F5-7273-0B2D-A777223F3B8B}"/>
              </a:ext>
            </a:extLst>
          </p:cNvPr>
          <p:cNvSpPr>
            <a:spLocks noGrp="1"/>
          </p:cNvSpPr>
          <p:nvPr>
            <p:ph idx="1"/>
          </p:nvPr>
        </p:nvSpPr>
        <p:spPr>
          <a:xfrm>
            <a:off x="1298448" y="5993594"/>
            <a:ext cx="9810829" cy="571295"/>
          </a:xfrm>
        </p:spPr>
        <p:txBody>
          <a:bodyPr>
            <a:normAutofit/>
          </a:bodyPr>
          <a:lstStyle/>
          <a:p>
            <a:pPr marL="0" indent="0">
              <a:buNone/>
            </a:pPr>
            <a:r>
              <a:rPr lang="en-US" sz="2000" i="1" dirty="0"/>
              <a:t>The first task of the model is to select sources that can meet the hourly energy demand.</a:t>
            </a:r>
          </a:p>
        </p:txBody>
      </p:sp>
    </p:spTree>
    <p:extLst>
      <p:ext uri="{BB962C8B-B14F-4D97-AF65-F5344CB8AC3E}">
        <p14:creationId xmlns:p14="http://schemas.microsoft.com/office/powerpoint/2010/main" val="251368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Energy Demand</a:t>
            </a:r>
          </a:p>
        </p:txBody>
      </p:sp>
      <p:graphicFrame>
        <p:nvGraphicFramePr>
          <p:cNvPr id="7" name="Chart 6">
            <a:extLst>
              <a:ext uri="{FF2B5EF4-FFF2-40B4-BE49-F238E27FC236}">
                <a16:creationId xmlns:a16="http://schemas.microsoft.com/office/drawing/2014/main" id="{E8EC2966-957E-8A10-A9E9-118D8C2C50A3}"/>
              </a:ext>
            </a:extLst>
          </p:cNvPr>
          <p:cNvGraphicFramePr>
            <a:graphicFrameLocks/>
          </p:cNvGraphicFramePr>
          <p:nvPr>
            <p:extLst>
              <p:ext uri="{D42A27DB-BD31-4B8C-83A1-F6EECF244321}">
                <p14:modId xmlns:p14="http://schemas.microsoft.com/office/powerpoint/2010/main" val="2587912024"/>
              </p:ext>
            </p:extLst>
          </p:nvPr>
        </p:nvGraphicFramePr>
        <p:xfrm>
          <a:off x="928771" y="1439750"/>
          <a:ext cx="10007934" cy="50161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583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Key Assumptions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18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Exchange Rate: 1 USD = 290</a:t>
            </a:r>
          </a:p>
          <a:p>
            <a:pPr marL="457200" indent="-457200">
              <a:buAutoNum type="arabicPeriod"/>
            </a:pPr>
            <a:r>
              <a:rPr lang="en-US" dirty="0"/>
              <a:t>Loss amount: PKR 34,000,000 per hour of critical load interruption</a:t>
            </a:r>
          </a:p>
          <a:p>
            <a:pPr marL="457200" indent="-457200">
              <a:buAutoNum type="arabicPeriod"/>
            </a:pPr>
            <a:r>
              <a:rPr lang="en-US" dirty="0"/>
              <a:t>Loss duration: any load interruptions due to power failures are considered to be only one hour long. This is because most load interruptions will be caused by lack of stability and inadequate spinning reserve in the system</a:t>
            </a:r>
          </a:p>
          <a:p>
            <a:pPr marL="457200" indent="-457200">
              <a:buAutoNum type="arabicPeriod"/>
            </a:pPr>
            <a:r>
              <a:rPr lang="en-US" dirty="0"/>
              <a:t>Existing generator sets capital cost: PKR 45,000,000 per MW.</a:t>
            </a:r>
          </a:p>
          <a:p>
            <a:pPr marL="457200" indent="-457200">
              <a:buAutoNum type="arabicPeriod"/>
            </a:pPr>
            <a:r>
              <a:rPr lang="en-US" dirty="0"/>
              <a:t>Above CAPEX is used to determine depreciation (straight-line, 10-year life)</a:t>
            </a:r>
          </a:p>
          <a:p>
            <a:pPr marL="457200" indent="-457200">
              <a:buAutoNum type="arabicPeriod"/>
            </a:pPr>
            <a:r>
              <a:rPr lang="en-US" dirty="0"/>
              <a:t>Source probable failures and downtimes are defined as per experience for each source type (see Source Details) </a:t>
            </a:r>
          </a:p>
          <a:p>
            <a:pPr marL="457200" indent="-457200">
              <a:buAutoNum type="arabicPeriod"/>
            </a:pPr>
            <a:endParaRPr lang="en-US" dirty="0"/>
          </a:p>
        </p:txBody>
      </p:sp>
    </p:spTree>
    <p:extLst>
      <p:ext uri="{BB962C8B-B14F-4D97-AF65-F5344CB8AC3E}">
        <p14:creationId xmlns:p14="http://schemas.microsoft.com/office/powerpoint/2010/main" val="38740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Font typeface="+mj-lt"/>
              <a:buAutoNum type="arabicPeriod" startAt="7"/>
            </a:pPr>
            <a:r>
              <a:rPr lang="en-US" dirty="0"/>
              <a:t>BESS units provide instantaneous backup to any kind of power deficit due to inadequate capacity of sources or sudden reduction of capacity.</a:t>
            </a:r>
          </a:p>
          <a:p>
            <a:pPr marL="514350" indent="-514350">
              <a:buFont typeface="+mj-lt"/>
              <a:buAutoNum type="arabicPeriod" startAt="7"/>
            </a:pPr>
            <a:r>
              <a:rPr lang="en-US" dirty="0"/>
              <a:t>Load shedding of non-critical load does not result in any financial loss.</a:t>
            </a:r>
          </a:p>
        </p:txBody>
      </p:sp>
    </p:spTree>
    <p:extLst>
      <p:ext uri="{BB962C8B-B14F-4D97-AF65-F5344CB8AC3E}">
        <p14:creationId xmlns:p14="http://schemas.microsoft.com/office/powerpoint/2010/main" val="58740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Inflation Assumptions</a:t>
            </a:r>
          </a:p>
        </p:txBody>
      </p:sp>
      <p:sp>
        <p:nvSpPr>
          <p:cNvPr id="2" name="Content Placeholder 3">
            <a:extLst>
              <a:ext uri="{FF2B5EF4-FFF2-40B4-BE49-F238E27FC236}">
                <a16:creationId xmlns:a16="http://schemas.microsoft.com/office/drawing/2014/main" id="{1768685E-FE41-5297-F301-5A7073966CFB}"/>
              </a:ext>
            </a:extLst>
          </p:cNvPr>
          <p:cNvSpPr>
            <a:spLocks noGrp="1"/>
          </p:cNvSpPr>
          <p:nvPr>
            <p:ph idx="1"/>
          </p:nvPr>
        </p:nvSpPr>
        <p:spPr>
          <a:xfrm>
            <a:off x="965200" y="1358900"/>
            <a:ext cx="10387012" cy="5082843"/>
          </a:xfrm>
        </p:spPr>
        <p:txBody>
          <a:bodyPr>
            <a:normAutofit/>
          </a:bodyPr>
          <a:lstStyle/>
          <a:p>
            <a:pPr>
              <a:lnSpc>
                <a:spcPct val="100000"/>
              </a:lnSpc>
              <a:spcAft>
                <a:spcPts val="1000"/>
              </a:spcAft>
              <a:buFont typeface="Wingdings" panose="05000000000000000000" pitchFamily="2" charset="2"/>
              <a:buChar char="§"/>
            </a:pPr>
            <a:r>
              <a:rPr lang="en-US" sz="2800" dirty="0"/>
              <a:t>Model incorporates different inflation levels for each source.</a:t>
            </a:r>
          </a:p>
          <a:p>
            <a:pPr>
              <a:lnSpc>
                <a:spcPct val="100000"/>
              </a:lnSpc>
              <a:spcAft>
                <a:spcPts val="1000"/>
              </a:spcAft>
              <a:buFont typeface="Wingdings" panose="05000000000000000000" pitchFamily="2" charset="2"/>
              <a:buChar char="§"/>
            </a:pPr>
            <a:r>
              <a:rPr lang="en-US" sz="2800" dirty="0"/>
              <a:t>Solar and BESS sources have 5% inflation rate reflecting decreasing $/W cost due to technology improvements.</a:t>
            </a:r>
          </a:p>
          <a:p>
            <a:pPr>
              <a:buFont typeface="Wingdings" panose="05000000000000000000" pitchFamily="2" charset="2"/>
              <a:buChar char="§"/>
            </a:pPr>
            <a:r>
              <a:rPr lang="en-US" dirty="0"/>
              <a:t>Steam Turbine source also has 5% inflation rate, as fuel is locally available at a subsidized cost.</a:t>
            </a:r>
          </a:p>
          <a:p>
            <a:pPr>
              <a:buFont typeface="Wingdings" panose="05000000000000000000" pitchFamily="2" charset="2"/>
              <a:buChar char="§"/>
            </a:pPr>
            <a:r>
              <a:rPr lang="en-US" sz="2800" dirty="0"/>
              <a:t>Furnace oil and diesel fueled generator sources have a higher 7.5% inflation due to import dependence.</a:t>
            </a:r>
          </a:p>
          <a:p>
            <a:pPr>
              <a:buFont typeface="Wingdings" panose="05000000000000000000" pitchFamily="2" charset="2"/>
              <a:buChar char="§"/>
            </a:pPr>
            <a:endParaRPr lang="en-US" sz="2800" dirty="0"/>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5983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049AB24443724EAB1CFD3B2AF1ADB5" ma:contentTypeVersion="21" ma:contentTypeDescription="Create a new document." ma:contentTypeScope="" ma:versionID="5ae28363990f542de51060483c70503d">
  <xsd:schema xmlns:xsd="http://www.w3.org/2001/XMLSchema" xmlns:xs="http://www.w3.org/2001/XMLSchema" xmlns:p="http://schemas.microsoft.com/office/2006/metadata/properties" xmlns:ns2="ad74739f-b6c5-48e8-a4a2-e396fec78e6b" xmlns:ns3="78d2dcdf-d17c-4586-ad68-d792bc06c6b5" targetNamespace="http://schemas.microsoft.com/office/2006/metadata/properties" ma:root="true" ma:fieldsID="9748b64f70d352a7faa61d116b70f200" ns2:_="" ns3:_="">
    <xsd:import namespace="ad74739f-b6c5-48e8-a4a2-e396fec78e6b"/>
    <xsd:import namespace="78d2dcdf-d17c-4586-ad68-d792bc06c6b5"/>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arrangement"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4739f-b6c5-48e8-a4a2-e396fec78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d49a03a-b129-4f7e-a675-7000fcc99aed"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arrangement" ma:index="26" nillable="true" ma:displayName="arrangement" ma:description="Arrangement by numbers" ma:format="Dropdown" ma:internalName="arrangement" ma:percentage="FALSE">
      <xsd:simpleType>
        <xsd:restriction base="dms:Number"/>
      </xsd:simpleType>
    </xsd:element>
    <xsd:element name="NUMBER" ma:index="27"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8d2dcdf-d17c-4586-ad68-d792bc06c6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2962a42-3fe2-47d5-9a6a-54baa62f946a}" ma:internalName="TaxCatchAll" ma:showField="CatchAllData" ma:web="78d2dcdf-d17c-4586-ad68-d792bc06c6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ad74739f-b6c5-48e8-a4a2-e396fec78e6b" xsi:nil="true"/>
    <lcf76f155ced4ddcb4097134ff3c332f xmlns="ad74739f-b6c5-48e8-a4a2-e396fec78e6b">
      <Terms xmlns="http://schemas.microsoft.com/office/infopath/2007/PartnerControls"/>
    </lcf76f155ced4ddcb4097134ff3c332f>
    <TaxCatchAll xmlns="78d2dcdf-d17c-4586-ad68-d792bc06c6b5" xsi:nil="true"/>
    <arrangement xmlns="ad74739f-b6c5-48e8-a4a2-e396fec78e6b" xsi:nil="true"/>
    <NUMBER xmlns="ad74739f-b6c5-48e8-a4a2-e396fec78e6b" xsi:nil="true"/>
  </documentManagement>
</p:properties>
</file>

<file path=customXml/itemProps1.xml><?xml version="1.0" encoding="utf-8"?>
<ds:datastoreItem xmlns:ds="http://schemas.openxmlformats.org/officeDocument/2006/customXml" ds:itemID="{64F6A5F1-517B-417C-A6AE-BFCE41BA08D6}">
  <ds:schemaRefs>
    <ds:schemaRef ds:uri="http://schemas.microsoft.com/sharepoint/v3/contenttype/forms"/>
  </ds:schemaRefs>
</ds:datastoreItem>
</file>

<file path=customXml/itemProps2.xml><?xml version="1.0" encoding="utf-8"?>
<ds:datastoreItem xmlns:ds="http://schemas.openxmlformats.org/officeDocument/2006/customXml" ds:itemID="{597247F2-04CB-4737-B62E-E83D82F26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74739f-b6c5-48e8-a4a2-e396fec78e6b"/>
    <ds:schemaRef ds:uri="78d2dcdf-d17c-4586-ad68-d792bc06c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44A797-21FB-4AE4-9506-A9FC68D2F6B2}">
  <ds:schemaRefs>
    <ds:schemaRef ds:uri="http://schemas.openxmlformats.org/package/2006/metadata/core-properties"/>
    <ds:schemaRef ds:uri="http://purl.org/dc/terms/"/>
    <ds:schemaRef ds:uri="http://schemas.microsoft.com/office/infopath/2007/PartnerControls"/>
    <ds:schemaRef ds:uri="http://purl.org/dc/dcmitype/"/>
    <ds:schemaRef ds:uri="78d2dcdf-d17c-4586-ad68-d792bc06c6b5"/>
    <ds:schemaRef ds:uri="ad74739f-b6c5-48e8-a4a2-e396fec78e6b"/>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4081</TotalTime>
  <Words>1003</Words>
  <Application>Microsoft Macintosh PowerPoint</Application>
  <PresentationFormat>Widescreen</PresentationFormat>
  <Paragraphs>96</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Calibri Light</vt:lpstr>
      <vt:lpstr>Wingdings</vt:lpstr>
      <vt:lpstr>Office Theme</vt:lpstr>
      <vt:lpstr>Sindh Engro Coal Mining Company  Thar Block II Open Pit Lignite Mine Power Sourcing Economic Modeling</vt:lpstr>
      <vt:lpstr>Baseline Site, Load and Energy Data</vt:lpstr>
      <vt:lpstr>Load Projection</vt:lpstr>
      <vt:lpstr>Hourly Energy Demand Projection</vt:lpstr>
      <vt:lpstr>Energy Demand</vt:lpstr>
      <vt:lpstr>Key Assumptions</vt:lpstr>
      <vt:lpstr>Assumptions</vt:lpstr>
      <vt:lpstr>Assumptions</vt:lpstr>
      <vt:lpstr>Inflation Assumptions</vt:lpstr>
      <vt:lpstr>Details of Power Sources</vt:lpstr>
      <vt:lpstr>Source Details (PPA Sources)</vt:lpstr>
      <vt:lpstr>PowerPoint Presentation</vt:lpstr>
      <vt:lpstr>PV Generation Trend</vt:lpstr>
      <vt:lpstr>Modeling Algorithm, Evaluation and Results</vt:lpstr>
      <vt:lpstr>Model Algorithm/ Approach</vt:lpstr>
      <vt:lpstr>Scenario Evaluation Metrics</vt:lpstr>
      <vt:lpstr>Scenario Evaluation Metrics (continued)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Options for development of LATAM Tracker</dc:title>
  <dc:creator>MZ Mustafa</dc:creator>
  <cp:lastModifiedBy>MZ Mustafa</cp:lastModifiedBy>
  <cp:revision>280</cp:revision>
  <dcterms:created xsi:type="dcterms:W3CDTF">2020-12-03T14:04:47Z</dcterms:created>
  <dcterms:modified xsi:type="dcterms:W3CDTF">2024-04-16T06:48:31Z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0x010100D7049AB24443724EAB1CFD3B2AF1ADB5</vt:lpwstr>
  </property>
  <property fmtid="{D5CDD505-2E9C-101B-9397-08002B2CF9AE}" pid="3" name="MediaServiceImageTags">
    <vt:lpwstr/>
  </property>
</Properties>
</file>