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64" r:id="rId6"/>
    <p:sldId id="259" r:id="rId7"/>
    <p:sldId id="396" r:id="rId8"/>
    <p:sldId id="407" r:id="rId9"/>
    <p:sldId id="403" r:id="rId10"/>
    <p:sldId id="397" r:id="rId11"/>
    <p:sldId id="401" r:id="rId12"/>
    <p:sldId id="398" r:id="rId13"/>
    <p:sldId id="404" r:id="rId14"/>
    <p:sldId id="390" r:id="rId15"/>
    <p:sldId id="391" r:id="rId16"/>
    <p:sldId id="399" r:id="rId17"/>
    <p:sldId id="405" r:id="rId18"/>
    <p:sldId id="400" r:id="rId19"/>
    <p:sldId id="392" r:id="rId20"/>
    <p:sldId id="406" r:id="rId21"/>
    <p:sldId id="393" r:id="rId22"/>
    <p:sldId id="410" r:id="rId23"/>
    <p:sldId id="416" r:id="rId24"/>
    <p:sldId id="414" r:id="rId25"/>
    <p:sldId id="411" r:id="rId26"/>
    <p:sldId id="402"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Z Mustafa" initials="MM" lastIdx="1" clrIdx="0">
    <p:extLst>
      <p:ext uri="{19B8F6BF-5375-455C-9EA6-DF929625EA0E}">
        <p15:presenceInfo xmlns:p15="http://schemas.microsoft.com/office/powerpoint/2012/main" userId="S::mz@kpwsconsulting.com::81339cd1-c29d-458a-90fb-b891c68c22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6B988-2BF8-094E-8EDC-9298F0821BAF}" v="3" dt="2020-12-21T15:47:33.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53" autoAdjust="0"/>
    <p:restoredTop sz="94660"/>
  </p:normalViewPr>
  <p:slideViewPr>
    <p:cSldViewPr snapToGrid="0">
      <p:cViewPr varScale="1">
        <p:scale>
          <a:sx n="70" d="100"/>
          <a:sy n="70" d="100"/>
        </p:scale>
        <p:origin x="7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D:\DevWork\EEM-2\EEM-2\data\Load%20Projection%20Yearl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ustafacressive.com\Personal\KPWS\EEMv2\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Load Profile (2023-2034)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Dewatering Load (Critical)</c:v>
                </c:pt>
              </c:strCache>
            </c:strRef>
          </c:tx>
          <c:spPr>
            <a:solidFill>
              <a:schemeClr val="accent1"/>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Sheet1!$B$3:$B$14</c:f>
              <c:numCache>
                <c:formatCode>0.0</c:formatCode>
                <c:ptCount val="12"/>
                <c:pt idx="0">
                  <c:v>4</c:v>
                </c:pt>
                <c:pt idx="1">
                  <c:v>4</c:v>
                </c:pt>
                <c:pt idx="2">
                  <c:v>4.5</c:v>
                </c:pt>
                <c:pt idx="3">
                  <c:v>4.5</c:v>
                </c:pt>
                <c:pt idx="4">
                  <c:v>4.5</c:v>
                </c:pt>
                <c:pt idx="5">
                  <c:v>4.5</c:v>
                </c:pt>
                <c:pt idx="6">
                  <c:v>4.5</c:v>
                </c:pt>
                <c:pt idx="7">
                  <c:v>5</c:v>
                </c:pt>
                <c:pt idx="8">
                  <c:v>5</c:v>
                </c:pt>
                <c:pt idx="9">
                  <c:v>5</c:v>
                </c:pt>
                <c:pt idx="10">
                  <c:v>5.5</c:v>
                </c:pt>
                <c:pt idx="11">
                  <c:v>5.5</c:v>
                </c:pt>
              </c:numCache>
            </c:numRef>
          </c:val>
          <c:extLst>
            <c:ext xmlns:c16="http://schemas.microsoft.com/office/drawing/2014/chart" uri="{C3380CC4-5D6E-409C-BE32-E72D297353CC}">
              <c16:uniqueId val="{00000000-0074-43C6-8804-7F07DD2DD049}"/>
            </c:ext>
          </c:extLst>
        </c:ser>
        <c:ser>
          <c:idx val="1"/>
          <c:order val="1"/>
          <c:tx>
            <c:strRef>
              <c:f>Sheet1!$C$2</c:f>
              <c:strCache>
                <c:ptCount val="1"/>
                <c:pt idx="0">
                  <c:v>CHS Load</c:v>
                </c:pt>
              </c:strCache>
            </c:strRef>
          </c:tx>
          <c:spPr>
            <a:solidFill>
              <a:schemeClr val="accent2"/>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Sheet1!$C$3:$C$14</c:f>
              <c:numCache>
                <c:formatCode>0.0</c:formatCode>
                <c:ptCount val="12"/>
                <c:pt idx="0">
                  <c:v>1.5</c:v>
                </c:pt>
                <c:pt idx="1">
                  <c:v>1.5</c:v>
                </c:pt>
                <c:pt idx="2">
                  <c:v>1.5</c:v>
                </c:pt>
                <c:pt idx="3">
                  <c:v>1.5</c:v>
                </c:pt>
                <c:pt idx="4">
                  <c:v>2.2000000000000002</c:v>
                </c:pt>
                <c:pt idx="5">
                  <c:v>2.2000000000000002</c:v>
                </c:pt>
                <c:pt idx="6">
                  <c:v>2.2000000000000002</c:v>
                </c:pt>
                <c:pt idx="7">
                  <c:v>2.5</c:v>
                </c:pt>
                <c:pt idx="8">
                  <c:v>2.5</c:v>
                </c:pt>
                <c:pt idx="9">
                  <c:v>2.5</c:v>
                </c:pt>
                <c:pt idx="10">
                  <c:v>2.5</c:v>
                </c:pt>
                <c:pt idx="11">
                  <c:v>2.5</c:v>
                </c:pt>
              </c:numCache>
            </c:numRef>
          </c:val>
          <c:extLst>
            <c:ext xmlns:c16="http://schemas.microsoft.com/office/drawing/2014/chart" uri="{C3380CC4-5D6E-409C-BE32-E72D297353CC}">
              <c16:uniqueId val="{00000001-0074-43C6-8804-7F07DD2DD049}"/>
            </c:ext>
          </c:extLst>
        </c:ser>
        <c:dLbls>
          <c:showLegendKey val="0"/>
          <c:showVal val="0"/>
          <c:showCatName val="0"/>
          <c:showSerName val="0"/>
          <c:showPercent val="0"/>
          <c:showBubbleSize val="0"/>
        </c:dLbls>
        <c:gapWidth val="219"/>
        <c:overlap val="-27"/>
        <c:axId val="199437551"/>
        <c:axId val="208186591"/>
      </c:barChart>
      <c:lineChart>
        <c:grouping val="standard"/>
        <c:varyColors val="0"/>
        <c:ser>
          <c:idx val="2"/>
          <c:order val="2"/>
          <c:tx>
            <c:strRef>
              <c:f>Sheet1!$D$2</c:f>
              <c:strCache>
                <c:ptCount val="1"/>
                <c:pt idx="0">
                  <c:v>Aux Load</c:v>
                </c:pt>
              </c:strCache>
            </c:strRef>
          </c:tx>
          <c:spPr>
            <a:ln w="28575" cap="rnd">
              <a:solidFill>
                <a:schemeClr val="accent3"/>
              </a:solidFill>
              <a:round/>
            </a:ln>
            <a:effectLst/>
          </c:spPr>
          <c:marker>
            <c:symbol val="none"/>
          </c:marker>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Sheet1!$D$3:$D$14</c:f>
              <c:numCache>
                <c:formatCode>0.0</c:formatCode>
                <c:ptCount val="12"/>
                <c:pt idx="0">
                  <c:v>1.5</c:v>
                </c:pt>
                <c:pt idx="1">
                  <c:v>1.5</c:v>
                </c:pt>
                <c:pt idx="2">
                  <c:v>1.5</c:v>
                </c:pt>
                <c:pt idx="3">
                  <c:v>1.5</c:v>
                </c:pt>
                <c:pt idx="4">
                  <c:v>1.5</c:v>
                </c:pt>
                <c:pt idx="5">
                  <c:v>1.5</c:v>
                </c:pt>
                <c:pt idx="6">
                  <c:v>1.5</c:v>
                </c:pt>
                <c:pt idx="7">
                  <c:v>1.5</c:v>
                </c:pt>
                <c:pt idx="8">
                  <c:v>1.5</c:v>
                </c:pt>
                <c:pt idx="9">
                  <c:v>1.5</c:v>
                </c:pt>
                <c:pt idx="10">
                  <c:v>1.5</c:v>
                </c:pt>
                <c:pt idx="11">
                  <c:v>1.5</c:v>
                </c:pt>
              </c:numCache>
            </c:numRef>
          </c:val>
          <c:smooth val="0"/>
          <c:extLst>
            <c:ext xmlns:c16="http://schemas.microsoft.com/office/drawing/2014/chart" uri="{C3380CC4-5D6E-409C-BE32-E72D297353CC}">
              <c16:uniqueId val="{00000002-0074-43C6-8804-7F07DD2DD049}"/>
            </c:ext>
          </c:extLst>
        </c:ser>
        <c:ser>
          <c:idx val="3"/>
          <c:order val="3"/>
          <c:tx>
            <c:strRef>
              <c:f>Sheet1!$E$2</c:f>
              <c:strCache>
                <c:ptCount val="1"/>
                <c:pt idx="0">
                  <c:v>Total Load</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Sheet1!$E$3:$E$14</c:f>
              <c:numCache>
                <c:formatCode>0.0</c:formatCode>
                <c:ptCount val="12"/>
                <c:pt idx="0">
                  <c:v>7</c:v>
                </c:pt>
                <c:pt idx="1">
                  <c:v>7</c:v>
                </c:pt>
                <c:pt idx="2">
                  <c:v>7.5</c:v>
                </c:pt>
                <c:pt idx="3">
                  <c:v>7.5</c:v>
                </c:pt>
                <c:pt idx="4">
                  <c:v>8.1999999999999993</c:v>
                </c:pt>
                <c:pt idx="5">
                  <c:v>8.1999999999999993</c:v>
                </c:pt>
                <c:pt idx="6">
                  <c:v>8.1999999999999993</c:v>
                </c:pt>
                <c:pt idx="7">
                  <c:v>9</c:v>
                </c:pt>
                <c:pt idx="8">
                  <c:v>9</c:v>
                </c:pt>
                <c:pt idx="9">
                  <c:v>9</c:v>
                </c:pt>
                <c:pt idx="10">
                  <c:v>9.5</c:v>
                </c:pt>
                <c:pt idx="11">
                  <c:v>9.5</c:v>
                </c:pt>
              </c:numCache>
            </c:numRef>
          </c:val>
          <c:smooth val="0"/>
          <c:extLst>
            <c:ext xmlns:c16="http://schemas.microsoft.com/office/drawing/2014/chart" uri="{C3380CC4-5D6E-409C-BE32-E72D297353CC}">
              <c16:uniqueId val="{00000003-0074-43C6-8804-7F07DD2DD049}"/>
            </c:ext>
          </c:extLst>
        </c:ser>
        <c:dLbls>
          <c:showLegendKey val="0"/>
          <c:showVal val="0"/>
          <c:showCatName val="0"/>
          <c:showSerName val="0"/>
          <c:showPercent val="0"/>
          <c:showBubbleSize val="0"/>
        </c:dLbls>
        <c:marker val="1"/>
        <c:smooth val="0"/>
        <c:axId val="199437551"/>
        <c:axId val="208186591"/>
      </c:lineChart>
      <c:catAx>
        <c:axId val="199437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86591"/>
        <c:crosses val="autoZero"/>
        <c:auto val="1"/>
        <c:lblAlgn val="ctr"/>
        <c:lblOffset val="100"/>
        <c:noMultiLvlLbl val="0"/>
      </c:catAx>
      <c:valAx>
        <c:axId val="20818659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37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Energy Demand Trend (Model Output)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Energy Demand Trend</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Sheet2!$D$8:$D$19</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Sheet2!$E$8:$E$19</c:f>
              <c:numCache>
                <c:formatCode>0.0</c:formatCode>
                <c:ptCount val="12"/>
                <c:pt idx="0">
                  <c:v>42.23319</c:v>
                </c:pt>
                <c:pt idx="1">
                  <c:v>42.23319</c:v>
                </c:pt>
                <c:pt idx="2">
                  <c:v>45.249849999999995</c:v>
                </c:pt>
                <c:pt idx="3">
                  <c:v>45.249849999999995</c:v>
                </c:pt>
                <c:pt idx="4">
                  <c:v>49.473169999999996</c:v>
                </c:pt>
                <c:pt idx="5">
                  <c:v>49.473169999999996</c:v>
                </c:pt>
                <c:pt idx="6">
                  <c:v>49.473169999999996</c:v>
                </c:pt>
                <c:pt idx="7">
                  <c:v>54.299819999999997</c:v>
                </c:pt>
                <c:pt idx="8">
                  <c:v>54.299819999999997</c:v>
                </c:pt>
                <c:pt idx="9">
                  <c:v>54.299819999999997</c:v>
                </c:pt>
                <c:pt idx="10">
                  <c:v>57.316470000000002</c:v>
                </c:pt>
                <c:pt idx="11">
                  <c:v>57.316470000000002</c:v>
                </c:pt>
              </c:numCache>
            </c:numRef>
          </c:val>
          <c:smooth val="0"/>
          <c:extLst>
            <c:ext xmlns:c16="http://schemas.microsoft.com/office/drawing/2014/chart" uri="{C3380CC4-5D6E-409C-BE32-E72D297353CC}">
              <c16:uniqueId val="{00000000-73EC-B244-B87A-6FB331EB1170}"/>
            </c:ext>
          </c:extLst>
        </c:ser>
        <c:dLbls>
          <c:showLegendKey val="0"/>
          <c:showVal val="0"/>
          <c:showCatName val="0"/>
          <c:showSerName val="0"/>
          <c:showPercent val="0"/>
          <c:showBubbleSize val="0"/>
        </c:dLbls>
        <c:marker val="1"/>
        <c:smooth val="0"/>
        <c:axId val="401736400"/>
        <c:axId val="1022221760"/>
      </c:lineChart>
      <c:catAx>
        <c:axId val="401736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Years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22221760"/>
        <c:crosses val="autoZero"/>
        <c:auto val="1"/>
        <c:lblAlgn val="ctr"/>
        <c:lblOffset val="100"/>
        <c:noMultiLvlLbl val="0"/>
      </c:catAx>
      <c:valAx>
        <c:axId val="1022221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GWh</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1736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CC19F-8BD7-436F-9351-E93347D9E772}" type="doc">
      <dgm:prSet loTypeId="urn:microsoft.com/office/officeart/2005/8/layout/bProcess3" loCatId="process" qsTypeId="urn:microsoft.com/office/officeart/2005/8/quickstyle/simple3" qsCatId="simple" csTypeId="urn:microsoft.com/office/officeart/2005/8/colors/accent3_2" csCatId="accent3" phldr="1"/>
      <dgm:spPr/>
      <dgm:t>
        <a:bodyPr/>
        <a:lstStyle/>
        <a:p>
          <a:endParaRPr lang="en-US"/>
        </a:p>
      </dgm:t>
    </dgm:pt>
    <dgm:pt modelId="{6E01A27B-8C41-4A66-93B9-F047959F51B1}">
      <dgm:prSet phldrT="[Text]"/>
      <dgm:spPr/>
      <dgm:t>
        <a:bodyPr/>
        <a:lstStyle/>
        <a:p>
          <a:r>
            <a:rPr lang="en-US" dirty="0"/>
            <a:t>Consider hourly power demand</a:t>
          </a:r>
        </a:p>
      </dgm:t>
    </dgm:pt>
    <dgm:pt modelId="{591239FF-94A5-4DFC-8337-4D140AF7B0B0}" type="parTrans" cxnId="{3AC5EA4B-B975-4BB9-8E51-E5386F71108D}">
      <dgm:prSet/>
      <dgm:spPr/>
      <dgm:t>
        <a:bodyPr/>
        <a:lstStyle/>
        <a:p>
          <a:endParaRPr lang="en-US"/>
        </a:p>
      </dgm:t>
    </dgm:pt>
    <dgm:pt modelId="{83A9385E-9BA3-451C-93E5-D1CCC84E1E3A}" type="sibTrans" cxnId="{3AC5EA4B-B975-4BB9-8E51-E5386F71108D}">
      <dgm:prSet/>
      <dgm:spPr/>
      <dgm:t>
        <a:bodyPr/>
        <a:lstStyle/>
        <a:p>
          <a:endParaRPr lang="en-US"/>
        </a:p>
      </dgm:t>
    </dgm:pt>
    <dgm:pt modelId="{34819ED5-6D44-45B0-90B0-5A63E569A2EB}">
      <dgm:prSet phldrT="[Text]"/>
      <dgm:spPr/>
      <dgm:t>
        <a:bodyPr/>
        <a:lstStyle/>
        <a:p>
          <a:r>
            <a:rPr lang="en-US" dirty="0"/>
            <a:t>Meet Remaining demand with least number of highest priority sources</a:t>
          </a:r>
        </a:p>
      </dgm:t>
    </dgm:pt>
    <dgm:pt modelId="{42107CA5-C6AE-4730-A5E8-3CB7B318A7E3}" type="parTrans" cxnId="{175C2165-E421-46FE-A52A-8FA6281CBAC3}">
      <dgm:prSet/>
      <dgm:spPr/>
      <dgm:t>
        <a:bodyPr/>
        <a:lstStyle/>
        <a:p>
          <a:endParaRPr lang="en-US"/>
        </a:p>
      </dgm:t>
    </dgm:pt>
    <dgm:pt modelId="{A2EF8CA1-2B9A-47CF-9337-3CAD7F2D9A68}" type="sibTrans" cxnId="{175C2165-E421-46FE-A52A-8FA6281CBAC3}">
      <dgm:prSet/>
      <dgm:spPr/>
      <dgm:t>
        <a:bodyPr/>
        <a:lstStyle/>
        <a:p>
          <a:endParaRPr lang="en-US"/>
        </a:p>
      </dgm:t>
    </dgm:pt>
    <dgm:pt modelId="{E29A2447-12FC-4B1C-A7A2-EF63A1285BB9}">
      <dgm:prSet phldrT="[Text]"/>
      <dgm:spPr/>
      <dgm:t>
        <a:bodyPr/>
        <a:lstStyle/>
        <a:p>
          <a:r>
            <a:rPr lang="en-US" dirty="0"/>
            <a:t>Utilize Reserves and BESS, if needed to meet demand, otherwise preserve</a:t>
          </a:r>
        </a:p>
      </dgm:t>
    </dgm:pt>
    <dgm:pt modelId="{DD30DB98-D316-409A-9AFD-70A7E9A1544D}" type="parTrans" cxnId="{7197E7E4-E652-48FE-BD54-454D127DA216}">
      <dgm:prSet/>
      <dgm:spPr/>
      <dgm:t>
        <a:bodyPr/>
        <a:lstStyle/>
        <a:p>
          <a:endParaRPr lang="en-US"/>
        </a:p>
      </dgm:t>
    </dgm:pt>
    <dgm:pt modelId="{C833B8C4-6F72-4A93-9886-E20A39D7E77F}" type="sibTrans" cxnId="{7197E7E4-E652-48FE-BD54-454D127DA216}">
      <dgm:prSet/>
      <dgm:spPr/>
      <dgm:t>
        <a:bodyPr/>
        <a:lstStyle/>
        <a:p>
          <a:endParaRPr lang="en-US"/>
        </a:p>
      </dgm:t>
    </dgm:pt>
    <dgm:pt modelId="{836FBFF5-AECE-435B-ADDE-7E555416F5F6}">
      <dgm:prSet phldrT="[Text]"/>
      <dgm:spPr/>
      <dgm:t>
        <a:bodyPr/>
        <a:lstStyle/>
        <a:p>
          <a:r>
            <a:rPr lang="en-US" dirty="0"/>
            <a:t>Simulate probabilistic source failures </a:t>
          </a:r>
        </a:p>
      </dgm:t>
    </dgm:pt>
    <dgm:pt modelId="{D2A838F5-5AB2-4D66-9365-30DA039F7EEB}" type="parTrans" cxnId="{DF8AA653-65C5-4AB9-AEF1-FE4CE93C498D}">
      <dgm:prSet/>
      <dgm:spPr/>
      <dgm:t>
        <a:bodyPr/>
        <a:lstStyle/>
        <a:p>
          <a:endParaRPr lang="en-US"/>
        </a:p>
      </dgm:t>
    </dgm:pt>
    <dgm:pt modelId="{1140E34D-17CD-4830-BB3C-E8EFA3A1277E}" type="sibTrans" cxnId="{DF8AA653-65C5-4AB9-AEF1-FE4CE93C498D}">
      <dgm:prSet/>
      <dgm:spPr/>
      <dgm:t>
        <a:bodyPr/>
        <a:lstStyle/>
        <a:p>
          <a:endParaRPr lang="en-US"/>
        </a:p>
      </dgm:t>
    </dgm:pt>
    <dgm:pt modelId="{943E26E5-5DC9-41F2-86FB-ABC395A8ACF4}">
      <dgm:prSet phldrT="[Text]"/>
      <dgm:spPr/>
      <dgm:t>
        <a:bodyPr/>
        <a:lstStyle/>
        <a:p>
          <a:r>
            <a:rPr lang="en-US" dirty="0"/>
            <a:t>Check if operational sources/ BESS can meet sudden deficit within 4 seconds </a:t>
          </a:r>
        </a:p>
      </dgm:t>
    </dgm:pt>
    <dgm:pt modelId="{3D477238-9804-4FF4-B89A-D60EF40B4680}" type="parTrans" cxnId="{C1EC3802-45CB-44DC-9E0C-45A721FAD66D}">
      <dgm:prSet/>
      <dgm:spPr/>
      <dgm:t>
        <a:bodyPr/>
        <a:lstStyle/>
        <a:p>
          <a:endParaRPr lang="en-US"/>
        </a:p>
      </dgm:t>
    </dgm:pt>
    <dgm:pt modelId="{80876D21-3757-4B2E-B431-94A294888B5A}" type="sibTrans" cxnId="{C1EC3802-45CB-44DC-9E0C-45A721FAD66D}">
      <dgm:prSet/>
      <dgm:spPr/>
      <dgm:t>
        <a:bodyPr/>
        <a:lstStyle/>
        <a:p>
          <a:endParaRPr lang="en-US"/>
        </a:p>
      </dgm:t>
    </dgm:pt>
    <dgm:pt modelId="{5CC7EFB9-FB2F-48C6-B7B6-A22EECC9DEAD}">
      <dgm:prSet phldrT="[Text]"/>
      <dgm:spPr/>
      <dgm:t>
        <a:bodyPr/>
        <a:lstStyle/>
        <a:p>
          <a:r>
            <a:rPr lang="en-US" dirty="0"/>
            <a:t>If required, shed non-critical load,</a:t>
          </a:r>
        </a:p>
      </dgm:t>
    </dgm:pt>
    <dgm:pt modelId="{0205FFD5-38EF-435A-991F-D1B70B6EFC1E}" type="parTrans" cxnId="{B596E847-11C3-49EC-B0AB-D7DE35CF1FCC}">
      <dgm:prSet/>
      <dgm:spPr/>
      <dgm:t>
        <a:bodyPr/>
        <a:lstStyle/>
        <a:p>
          <a:endParaRPr lang="en-US"/>
        </a:p>
      </dgm:t>
    </dgm:pt>
    <dgm:pt modelId="{B5B59F18-FF9A-40FC-9FF8-AD1D3BFE5E67}" type="sibTrans" cxnId="{B596E847-11C3-49EC-B0AB-D7DE35CF1FCC}">
      <dgm:prSet/>
      <dgm:spPr/>
      <dgm:t>
        <a:bodyPr/>
        <a:lstStyle/>
        <a:p>
          <a:endParaRPr lang="en-US"/>
        </a:p>
      </dgm:t>
    </dgm:pt>
    <dgm:pt modelId="{D9DC7CA9-E975-4F46-8ABF-C8597E24E063}">
      <dgm:prSet phldrT="[Text]"/>
      <dgm:spPr/>
      <dgm:t>
        <a:bodyPr/>
        <a:lstStyle/>
        <a:p>
          <a:r>
            <a:rPr lang="en-US" dirty="0"/>
            <a:t>Repeat for each hour in day, in month, in years (12)</a:t>
          </a:r>
        </a:p>
      </dgm:t>
    </dgm:pt>
    <dgm:pt modelId="{B438C069-91CD-42FB-8C4E-34CAF0ED5CD0}" type="parTrans" cxnId="{4725F5CF-A003-4747-8B78-E37AA1C86131}">
      <dgm:prSet/>
      <dgm:spPr/>
      <dgm:t>
        <a:bodyPr/>
        <a:lstStyle/>
        <a:p>
          <a:endParaRPr lang="en-US"/>
        </a:p>
      </dgm:t>
    </dgm:pt>
    <dgm:pt modelId="{FCDB086D-0A61-4EEC-ACB0-3752920451B2}" type="sibTrans" cxnId="{4725F5CF-A003-4747-8B78-E37AA1C86131}">
      <dgm:prSet/>
      <dgm:spPr/>
      <dgm:t>
        <a:bodyPr/>
        <a:lstStyle/>
        <a:p>
          <a:endParaRPr lang="en-US"/>
        </a:p>
      </dgm:t>
    </dgm:pt>
    <dgm:pt modelId="{8615AC28-FD71-491E-9123-20EF17BBB677}">
      <dgm:prSet phldrT="[Text]"/>
      <dgm:spPr/>
      <dgm:t>
        <a:bodyPr/>
        <a:lstStyle/>
        <a:p>
          <a:r>
            <a:rPr lang="en-US" dirty="0"/>
            <a:t>Aggregate technical and commercial data</a:t>
          </a:r>
        </a:p>
      </dgm:t>
    </dgm:pt>
    <dgm:pt modelId="{C5D9B509-1350-4E8E-AF52-5B7EE53F9341}" type="parTrans" cxnId="{810639A8-98C1-4517-9AC9-57419E0227DA}">
      <dgm:prSet/>
      <dgm:spPr/>
      <dgm:t>
        <a:bodyPr/>
        <a:lstStyle/>
        <a:p>
          <a:endParaRPr lang="en-US"/>
        </a:p>
      </dgm:t>
    </dgm:pt>
    <dgm:pt modelId="{7B0A1024-295A-453F-B45C-C29B3C471B01}" type="sibTrans" cxnId="{810639A8-98C1-4517-9AC9-57419E0227DA}">
      <dgm:prSet/>
      <dgm:spPr/>
      <dgm:t>
        <a:bodyPr/>
        <a:lstStyle/>
        <a:p>
          <a:endParaRPr lang="en-US"/>
        </a:p>
      </dgm:t>
    </dgm:pt>
    <dgm:pt modelId="{0C5C075F-9C23-4A24-91E6-F558C800A6DD}">
      <dgm:prSet phldrT="[Text]"/>
      <dgm:spPr/>
      <dgm:t>
        <a:bodyPr/>
        <a:lstStyle/>
        <a:p>
          <a:r>
            <a:rPr lang="en-US" dirty="0"/>
            <a:t>Input Load, Solar Profile and Source Configuration</a:t>
          </a:r>
        </a:p>
      </dgm:t>
    </dgm:pt>
    <dgm:pt modelId="{11BE3988-5627-4578-9B75-7F5CB15056B2}" type="parTrans" cxnId="{3762F437-A6E5-4D93-9B1D-968B240A555B}">
      <dgm:prSet/>
      <dgm:spPr/>
      <dgm:t>
        <a:bodyPr/>
        <a:lstStyle/>
        <a:p>
          <a:endParaRPr lang="en-US"/>
        </a:p>
      </dgm:t>
    </dgm:pt>
    <dgm:pt modelId="{03ACF260-C4A2-487D-8FD8-2C363C6216B8}" type="sibTrans" cxnId="{3762F437-A6E5-4D93-9B1D-968B240A555B}">
      <dgm:prSet/>
      <dgm:spPr/>
      <dgm:t>
        <a:bodyPr/>
        <a:lstStyle/>
        <a:p>
          <a:endParaRPr lang="en-US"/>
        </a:p>
      </dgm:t>
    </dgm:pt>
    <dgm:pt modelId="{D9EC65D2-FE84-D44A-A8BA-B7909BBAAFA5}">
      <dgm:prSet phldrT="[Text]"/>
      <dgm:spPr/>
      <dgm:t>
        <a:bodyPr/>
        <a:lstStyle/>
        <a:p>
          <a:r>
            <a:rPr lang="en-US" dirty="0"/>
            <a:t>Calculate Evaluation Metrics</a:t>
          </a:r>
        </a:p>
      </dgm:t>
    </dgm:pt>
    <dgm:pt modelId="{E1463989-1D68-7244-8A77-AA365C906248}" type="parTrans" cxnId="{A01D753E-232A-D54F-A90D-409A50E15E94}">
      <dgm:prSet/>
      <dgm:spPr/>
      <dgm:t>
        <a:bodyPr/>
        <a:lstStyle/>
        <a:p>
          <a:endParaRPr lang="en-GB"/>
        </a:p>
      </dgm:t>
    </dgm:pt>
    <dgm:pt modelId="{CFBA75B8-3563-124D-8671-BBFA985C6FE9}" type="sibTrans" cxnId="{A01D753E-232A-D54F-A90D-409A50E15E94}">
      <dgm:prSet/>
      <dgm:spPr/>
      <dgm:t>
        <a:bodyPr/>
        <a:lstStyle/>
        <a:p>
          <a:endParaRPr lang="en-GB"/>
        </a:p>
      </dgm:t>
    </dgm:pt>
    <dgm:pt modelId="{FA40DFE8-25D9-9946-96EE-B1186DC29A99}">
      <dgm:prSet/>
      <dgm:spPr>
        <a:solidFill>
          <a:schemeClr val="accent6">
            <a:lumMod val="60000"/>
            <a:lumOff val="40000"/>
          </a:schemeClr>
        </a:solidFill>
      </dgm:spPr>
      <dgm:t>
        <a:bodyPr/>
        <a:lstStyle/>
        <a:p>
          <a:r>
            <a:rPr lang="en-GB" dirty="0"/>
            <a:t>Start</a:t>
          </a:r>
        </a:p>
      </dgm:t>
    </dgm:pt>
    <dgm:pt modelId="{C93FDDB5-C05D-A54A-A8D1-589AE4AC6DD7}" type="parTrans" cxnId="{92D7E69C-940A-C240-862F-F7870564EBCA}">
      <dgm:prSet/>
      <dgm:spPr/>
      <dgm:t>
        <a:bodyPr/>
        <a:lstStyle/>
        <a:p>
          <a:endParaRPr lang="en-GB"/>
        </a:p>
      </dgm:t>
    </dgm:pt>
    <dgm:pt modelId="{7A149D8F-A467-D146-AEF1-98AEBF67F631}" type="sibTrans" cxnId="{92D7E69C-940A-C240-862F-F7870564EBCA}">
      <dgm:prSet/>
      <dgm:spPr/>
      <dgm:t>
        <a:bodyPr/>
        <a:lstStyle/>
        <a:p>
          <a:endParaRPr lang="en-GB"/>
        </a:p>
      </dgm:t>
    </dgm:pt>
    <dgm:pt modelId="{81DFA529-97B6-AB48-A255-5D0FA705066D}">
      <dgm:prSet phldrT="[Text]"/>
      <dgm:spPr>
        <a:solidFill>
          <a:srgbClr val="FFC000"/>
        </a:solidFill>
      </dgm:spPr>
      <dgm:t>
        <a:bodyPr/>
        <a:lstStyle/>
        <a:p>
          <a:r>
            <a:rPr lang="en-US" dirty="0"/>
            <a:t>End</a:t>
          </a:r>
        </a:p>
      </dgm:t>
    </dgm:pt>
    <dgm:pt modelId="{1DD2829C-2E21-8344-8417-E8E3374D8103}" type="parTrans" cxnId="{FE9FC9AD-EDB9-5B4E-BCB0-9C504B6BAFCE}">
      <dgm:prSet/>
      <dgm:spPr/>
      <dgm:t>
        <a:bodyPr/>
        <a:lstStyle/>
        <a:p>
          <a:endParaRPr lang="en-GB"/>
        </a:p>
      </dgm:t>
    </dgm:pt>
    <dgm:pt modelId="{FEC46E1D-340E-3E4E-87D5-5C600A529F87}" type="sibTrans" cxnId="{FE9FC9AD-EDB9-5B4E-BCB0-9C504B6BAFCE}">
      <dgm:prSet/>
      <dgm:spPr/>
      <dgm:t>
        <a:bodyPr/>
        <a:lstStyle/>
        <a:p>
          <a:endParaRPr lang="en-GB"/>
        </a:p>
      </dgm:t>
    </dgm:pt>
    <dgm:pt modelId="{A9F15F52-DCB6-494D-ABA9-4CF8434E549F}">
      <dgm:prSet phldrT="[Text]"/>
      <dgm:spPr/>
      <dgm:t>
        <a:bodyPr/>
        <a:lstStyle/>
        <a:p>
          <a:r>
            <a:rPr lang="en-US" dirty="0"/>
            <a:t>Operate Stable sources at min load req. for Spinning Reserve</a:t>
          </a:r>
        </a:p>
      </dgm:t>
    </dgm:pt>
    <dgm:pt modelId="{ABE61FDD-28CC-EE42-8F84-F50D1AE2B78F}" type="parTrans" cxnId="{B45B3D3A-ACD6-6B40-86E5-96D39C6222E2}">
      <dgm:prSet/>
      <dgm:spPr/>
      <dgm:t>
        <a:bodyPr/>
        <a:lstStyle/>
        <a:p>
          <a:endParaRPr lang="en-GB"/>
        </a:p>
      </dgm:t>
    </dgm:pt>
    <dgm:pt modelId="{ECF4D01B-25E3-254A-8087-54CAD18FE255}" type="sibTrans" cxnId="{B45B3D3A-ACD6-6B40-86E5-96D39C6222E2}">
      <dgm:prSet/>
      <dgm:spPr/>
      <dgm:t>
        <a:bodyPr/>
        <a:lstStyle/>
        <a:p>
          <a:endParaRPr lang="en-GB"/>
        </a:p>
      </dgm:t>
    </dgm:pt>
    <dgm:pt modelId="{C48B0053-F04F-2E4F-913C-B7BF5C8790F5}">
      <dgm:prSet phldrT="[Text]"/>
      <dgm:spPr/>
      <dgm:t>
        <a:bodyPr/>
        <a:lstStyle/>
        <a:p>
          <a:r>
            <a:rPr lang="en-US" dirty="0"/>
            <a:t>Record data operating hourly data</a:t>
          </a:r>
        </a:p>
      </dgm:t>
    </dgm:pt>
    <dgm:pt modelId="{79F80F6C-C4BC-F54A-A50D-8AFF2EE81D53}" type="parTrans" cxnId="{2B00DB97-26D4-C340-87B8-18508C206FBE}">
      <dgm:prSet/>
      <dgm:spPr/>
      <dgm:t>
        <a:bodyPr/>
        <a:lstStyle/>
        <a:p>
          <a:endParaRPr lang="en-GB"/>
        </a:p>
      </dgm:t>
    </dgm:pt>
    <dgm:pt modelId="{579C5D85-A701-0148-8F36-C7FFA8C8BACA}" type="sibTrans" cxnId="{2B00DB97-26D4-C340-87B8-18508C206FBE}">
      <dgm:prSet/>
      <dgm:spPr/>
      <dgm:t>
        <a:bodyPr/>
        <a:lstStyle/>
        <a:p>
          <a:endParaRPr lang="en-GB"/>
        </a:p>
      </dgm:t>
    </dgm:pt>
    <dgm:pt modelId="{0B74FD34-9D17-42D3-A87D-C7BD996CE717}" type="pres">
      <dgm:prSet presAssocID="{831CC19F-8BD7-436F-9351-E93347D9E772}" presName="Name0" presStyleCnt="0">
        <dgm:presLayoutVars>
          <dgm:dir/>
          <dgm:resizeHandles val="exact"/>
        </dgm:presLayoutVars>
      </dgm:prSet>
      <dgm:spPr/>
    </dgm:pt>
    <dgm:pt modelId="{E52EE9BE-240F-634D-98F6-2212011917F7}" type="pres">
      <dgm:prSet presAssocID="{FA40DFE8-25D9-9946-96EE-B1186DC29A99}" presName="node" presStyleLbl="node1" presStyleIdx="0" presStyleCnt="14">
        <dgm:presLayoutVars>
          <dgm:bulletEnabled val="1"/>
        </dgm:presLayoutVars>
      </dgm:prSet>
      <dgm:spPr/>
    </dgm:pt>
    <dgm:pt modelId="{5703CF47-06D8-2042-82EE-42A7EF58A0AE}" type="pres">
      <dgm:prSet presAssocID="{7A149D8F-A467-D146-AEF1-98AEBF67F631}" presName="sibTrans" presStyleLbl="sibTrans1D1" presStyleIdx="0" presStyleCnt="13"/>
      <dgm:spPr/>
    </dgm:pt>
    <dgm:pt modelId="{B744D1D8-B920-7447-B7D1-FE42914EC214}" type="pres">
      <dgm:prSet presAssocID="{7A149D8F-A467-D146-AEF1-98AEBF67F631}" presName="connectorText" presStyleLbl="sibTrans1D1" presStyleIdx="0" presStyleCnt="13"/>
      <dgm:spPr/>
    </dgm:pt>
    <dgm:pt modelId="{F5ABA20E-B71E-4FD4-AA31-E6DD4E6D60AC}" type="pres">
      <dgm:prSet presAssocID="{0C5C075F-9C23-4A24-91E6-F558C800A6DD}" presName="node" presStyleLbl="node1" presStyleIdx="1" presStyleCnt="14">
        <dgm:presLayoutVars>
          <dgm:bulletEnabled val="1"/>
        </dgm:presLayoutVars>
      </dgm:prSet>
      <dgm:spPr/>
    </dgm:pt>
    <dgm:pt modelId="{DC10119D-FE35-4B91-AC7D-E0B56EDD14B4}" type="pres">
      <dgm:prSet presAssocID="{03ACF260-C4A2-487D-8FD8-2C363C6216B8}" presName="sibTrans" presStyleLbl="sibTrans1D1" presStyleIdx="1" presStyleCnt="13"/>
      <dgm:spPr/>
    </dgm:pt>
    <dgm:pt modelId="{83E6DE58-E7C9-4C10-BE5F-0622B70735D9}" type="pres">
      <dgm:prSet presAssocID="{03ACF260-C4A2-487D-8FD8-2C363C6216B8}" presName="connectorText" presStyleLbl="sibTrans1D1" presStyleIdx="1" presStyleCnt="13"/>
      <dgm:spPr/>
    </dgm:pt>
    <dgm:pt modelId="{65BAD743-E387-4784-8CD0-81A80A117310}" type="pres">
      <dgm:prSet presAssocID="{6E01A27B-8C41-4A66-93B9-F047959F51B1}" presName="node" presStyleLbl="node1" presStyleIdx="2" presStyleCnt="14">
        <dgm:presLayoutVars>
          <dgm:bulletEnabled val="1"/>
        </dgm:presLayoutVars>
      </dgm:prSet>
      <dgm:spPr/>
    </dgm:pt>
    <dgm:pt modelId="{08473C69-C335-44A8-A5A3-CE4D4C23E408}" type="pres">
      <dgm:prSet presAssocID="{83A9385E-9BA3-451C-93E5-D1CCC84E1E3A}" presName="sibTrans" presStyleLbl="sibTrans1D1" presStyleIdx="2" presStyleCnt="13"/>
      <dgm:spPr/>
    </dgm:pt>
    <dgm:pt modelId="{0F987036-F4C3-4B1F-B1C4-A093A8BA7157}" type="pres">
      <dgm:prSet presAssocID="{83A9385E-9BA3-451C-93E5-D1CCC84E1E3A}" presName="connectorText" presStyleLbl="sibTrans1D1" presStyleIdx="2" presStyleCnt="13"/>
      <dgm:spPr/>
    </dgm:pt>
    <dgm:pt modelId="{D8D3C4D0-6E6F-E044-8B52-63EBC6E0FEE1}" type="pres">
      <dgm:prSet presAssocID="{A9F15F52-DCB6-494D-ABA9-4CF8434E549F}" presName="node" presStyleLbl="node1" presStyleIdx="3" presStyleCnt="14">
        <dgm:presLayoutVars>
          <dgm:bulletEnabled val="1"/>
        </dgm:presLayoutVars>
      </dgm:prSet>
      <dgm:spPr/>
    </dgm:pt>
    <dgm:pt modelId="{5ED3B11A-1296-DF47-984D-215A9E100128}" type="pres">
      <dgm:prSet presAssocID="{ECF4D01B-25E3-254A-8087-54CAD18FE255}" presName="sibTrans" presStyleLbl="sibTrans1D1" presStyleIdx="3" presStyleCnt="13"/>
      <dgm:spPr/>
    </dgm:pt>
    <dgm:pt modelId="{44AB08F2-A187-D543-A3A5-22684A835476}" type="pres">
      <dgm:prSet presAssocID="{ECF4D01B-25E3-254A-8087-54CAD18FE255}" presName="connectorText" presStyleLbl="sibTrans1D1" presStyleIdx="3" presStyleCnt="13"/>
      <dgm:spPr/>
    </dgm:pt>
    <dgm:pt modelId="{F93D7798-5CF8-4A6B-BE29-5C9382EF6498}" type="pres">
      <dgm:prSet presAssocID="{34819ED5-6D44-45B0-90B0-5A63E569A2EB}" presName="node" presStyleLbl="node1" presStyleIdx="4" presStyleCnt="14">
        <dgm:presLayoutVars>
          <dgm:bulletEnabled val="1"/>
        </dgm:presLayoutVars>
      </dgm:prSet>
      <dgm:spPr/>
    </dgm:pt>
    <dgm:pt modelId="{FC74167B-5010-4DA3-9F6F-C888E4CC19DC}" type="pres">
      <dgm:prSet presAssocID="{A2EF8CA1-2B9A-47CF-9337-3CAD7F2D9A68}" presName="sibTrans" presStyleLbl="sibTrans1D1" presStyleIdx="4" presStyleCnt="13"/>
      <dgm:spPr/>
    </dgm:pt>
    <dgm:pt modelId="{343EF409-005E-4D94-9BB3-C505B5388166}" type="pres">
      <dgm:prSet presAssocID="{A2EF8CA1-2B9A-47CF-9337-3CAD7F2D9A68}" presName="connectorText" presStyleLbl="sibTrans1D1" presStyleIdx="4" presStyleCnt="13"/>
      <dgm:spPr/>
    </dgm:pt>
    <dgm:pt modelId="{06CEF982-9921-42F4-8805-B76AFFA24512}" type="pres">
      <dgm:prSet presAssocID="{E29A2447-12FC-4B1C-A7A2-EF63A1285BB9}" presName="node" presStyleLbl="node1" presStyleIdx="5" presStyleCnt="14">
        <dgm:presLayoutVars>
          <dgm:bulletEnabled val="1"/>
        </dgm:presLayoutVars>
      </dgm:prSet>
      <dgm:spPr/>
    </dgm:pt>
    <dgm:pt modelId="{9A5DAE82-D4E6-464C-9526-BF11AEEDB07C}" type="pres">
      <dgm:prSet presAssocID="{C833B8C4-6F72-4A93-9886-E20A39D7E77F}" presName="sibTrans" presStyleLbl="sibTrans1D1" presStyleIdx="5" presStyleCnt="13"/>
      <dgm:spPr/>
    </dgm:pt>
    <dgm:pt modelId="{5858FCDB-38B4-48E1-BC87-012B1708280C}" type="pres">
      <dgm:prSet presAssocID="{C833B8C4-6F72-4A93-9886-E20A39D7E77F}" presName="connectorText" presStyleLbl="sibTrans1D1" presStyleIdx="5" presStyleCnt="13"/>
      <dgm:spPr/>
    </dgm:pt>
    <dgm:pt modelId="{02F5644E-C7C8-446F-89BE-2CCD45F8BB67}" type="pres">
      <dgm:prSet presAssocID="{836FBFF5-AECE-435B-ADDE-7E555416F5F6}" presName="node" presStyleLbl="node1" presStyleIdx="6" presStyleCnt="14">
        <dgm:presLayoutVars>
          <dgm:bulletEnabled val="1"/>
        </dgm:presLayoutVars>
      </dgm:prSet>
      <dgm:spPr/>
    </dgm:pt>
    <dgm:pt modelId="{F94AE699-C9FF-42EA-B6A7-787780C8A342}" type="pres">
      <dgm:prSet presAssocID="{1140E34D-17CD-4830-BB3C-E8EFA3A1277E}" presName="sibTrans" presStyleLbl="sibTrans1D1" presStyleIdx="6" presStyleCnt="13"/>
      <dgm:spPr/>
    </dgm:pt>
    <dgm:pt modelId="{002CF136-74BA-4A39-BB5B-EBE759B996B8}" type="pres">
      <dgm:prSet presAssocID="{1140E34D-17CD-4830-BB3C-E8EFA3A1277E}" presName="connectorText" presStyleLbl="sibTrans1D1" presStyleIdx="6" presStyleCnt="13"/>
      <dgm:spPr/>
    </dgm:pt>
    <dgm:pt modelId="{25D99052-A0C6-42F5-870F-52365C84A6C2}" type="pres">
      <dgm:prSet presAssocID="{943E26E5-5DC9-41F2-86FB-ABC395A8ACF4}" presName="node" presStyleLbl="node1" presStyleIdx="7" presStyleCnt="14">
        <dgm:presLayoutVars>
          <dgm:bulletEnabled val="1"/>
        </dgm:presLayoutVars>
      </dgm:prSet>
      <dgm:spPr/>
    </dgm:pt>
    <dgm:pt modelId="{36F13F8E-6A7B-49C7-BC4D-9F2083E1E12C}" type="pres">
      <dgm:prSet presAssocID="{80876D21-3757-4B2E-B431-94A294888B5A}" presName="sibTrans" presStyleLbl="sibTrans1D1" presStyleIdx="7" presStyleCnt="13"/>
      <dgm:spPr/>
    </dgm:pt>
    <dgm:pt modelId="{B4F046E3-154C-4AB1-9F02-5848E24A2315}" type="pres">
      <dgm:prSet presAssocID="{80876D21-3757-4B2E-B431-94A294888B5A}" presName="connectorText" presStyleLbl="sibTrans1D1" presStyleIdx="7" presStyleCnt="13"/>
      <dgm:spPr/>
    </dgm:pt>
    <dgm:pt modelId="{F93A867E-A056-4C6A-9A6E-15638B2E5C6C}" type="pres">
      <dgm:prSet presAssocID="{5CC7EFB9-FB2F-48C6-B7B6-A22EECC9DEAD}" presName="node" presStyleLbl="node1" presStyleIdx="8" presStyleCnt="14">
        <dgm:presLayoutVars>
          <dgm:bulletEnabled val="1"/>
        </dgm:presLayoutVars>
      </dgm:prSet>
      <dgm:spPr/>
    </dgm:pt>
    <dgm:pt modelId="{D76025B0-0552-4A96-8C89-3B54DA2423AB}" type="pres">
      <dgm:prSet presAssocID="{B5B59F18-FF9A-40FC-9FF8-AD1D3BFE5E67}" presName="sibTrans" presStyleLbl="sibTrans1D1" presStyleIdx="8" presStyleCnt="13"/>
      <dgm:spPr/>
    </dgm:pt>
    <dgm:pt modelId="{76C666FF-166E-48CB-AB94-D14D7A51F8F0}" type="pres">
      <dgm:prSet presAssocID="{B5B59F18-FF9A-40FC-9FF8-AD1D3BFE5E67}" presName="connectorText" presStyleLbl="sibTrans1D1" presStyleIdx="8" presStyleCnt="13"/>
      <dgm:spPr/>
    </dgm:pt>
    <dgm:pt modelId="{DDF43BAA-8BE0-ED40-8CBC-95CFF82E91DB}" type="pres">
      <dgm:prSet presAssocID="{C48B0053-F04F-2E4F-913C-B7BF5C8790F5}" presName="node" presStyleLbl="node1" presStyleIdx="9" presStyleCnt="14">
        <dgm:presLayoutVars>
          <dgm:bulletEnabled val="1"/>
        </dgm:presLayoutVars>
      </dgm:prSet>
      <dgm:spPr/>
    </dgm:pt>
    <dgm:pt modelId="{27912D64-79B2-C245-9362-AABA1DF2AF6A}" type="pres">
      <dgm:prSet presAssocID="{579C5D85-A701-0148-8F36-C7FFA8C8BACA}" presName="sibTrans" presStyleLbl="sibTrans1D1" presStyleIdx="9" presStyleCnt="13"/>
      <dgm:spPr/>
    </dgm:pt>
    <dgm:pt modelId="{17A54C2B-9218-C944-AA7C-0AD240038652}" type="pres">
      <dgm:prSet presAssocID="{579C5D85-A701-0148-8F36-C7FFA8C8BACA}" presName="connectorText" presStyleLbl="sibTrans1D1" presStyleIdx="9" presStyleCnt="13"/>
      <dgm:spPr/>
    </dgm:pt>
    <dgm:pt modelId="{651C7EA3-1A29-4DE1-BA77-D6A4B710C27A}" type="pres">
      <dgm:prSet presAssocID="{D9DC7CA9-E975-4F46-8ABF-C8597E24E063}" presName="node" presStyleLbl="node1" presStyleIdx="10" presStyleCnt="14">
        <dgm:presLayoutVars>
          <dgm:bulletEnabled val="1"/>
        </dgm:presLayoutVars>
      </dgm:prSet>
      <dgm:spPr/>
    </dgm:pt>
    <dgm:pt modelId="{9D0E2EFC-2459-4D8D-AE70-ED6441A00900}" type="pres">
      <dgm:prSet presAssocID="{FCDB086D-0A61-4EEC-ACB0-3752920451B2}" presName="sibTrans" presStyleLbl="sibTrans1D1" presStyleIdx="10" presStyleCnt="13"/>
      <dgm:spPr/>
    </dgm:pt>
    <dgm:pt modelId="{7FD8BC35-0B7B-42BE-B855-834A3CA2090D}" type="pres">
      <dgm:prSet presAssocID="{FCDB086D-0A61-4EEC-ACB0-3752920451B2}" presName="connectorText" presStyleLbl="sibTrans1D1" presStyleIdx="10" presStyleCnt="13"/>
      <dgm:spPr/>
    </dgm:pt>
    <dgm:pt modelId="{D0583213-FC17-4BA6-90D6-261E4AC33C73}" type="pres">
      <dgm:prSet presAssocID="{8615AC28-FD71-491E-9123-20EF17BBB677}" presName="node" presStyleLbl="node1" presStyleIdx="11" presStyleCnt="14">
        <dgm:presLayoutVars>
          <dgm:bulletEnabled val="1"/>
        </dgm:presLayoutVars>
      </dgm:prSet>
      <dgm:spPr/>
    </dgm:pt>
    <dgm:pt modelId="{E517BC81-98C8-0D43-A550-2D34FE94018C}" type="pres">
      <dgm:prSet presAssocID="{7B0A1024-295A-453F-B45C-C29B3C471B01}" presName="sibTrans" presStyleLbl="sibTrans1D1" presStyleIdx="11" presStyleCnt="13"/>
      <dgm:spPr/>
    </dgm:pt>
    <dgm:pt modelId="{314167CB-BB8E-CD40-8A7C-D151EB0719F7}" type="pres">
      <dgm:prSet presAssocID="{7B0A1024-295A-453F-B45C-C29B3C471B01}" presName="connectorText" presStyleLbl="sibTrans1D1" presStyleIdx="11" presStyleCnt="13"/>
      <dgm:spPr/>
    </dgm:pt>
    <dgm:pt modelId="{8E0AF86E-CEAB-0142-8D39-4E12D2E48027}" type="pres">
      <dgm:prSet presAssocID="{D9EC65D2-FE84-D44A-A8BA-B7909BBAAFA5}" presName="node" presStyleLbl="node1" presStyleIdx="12" presStyleCnt="14">
        <dgm:presLayoutVars>
          <dgm:bulletEnabled val="1"/>
        </dgm:presLayoutVars>
      </dgm:prSet>
      <dgm:spPr/>
    </dgm:pt>
    <dgm:pt modelId="{347DCD0C-2FF3-E04F-845A-20D293E6BC9C}" type="pres">
      <dgm:prSet presAssocID="{CFBA75B8-3563-124D-8671-BBFA985C6FE9}" presName="sibTrans" presStyleLbl="sibTrans1D1" presStyleIdx="12" presStyleCnt="13"/>
      <dgm:spPr/>
    </dgm:pt>
    <dgm:pt modelId="{775AE915-A777-3F4F-9BF6-1AE4C3E4096E}" type="pres">
      <dgm:prSet presAssocID="{CFBA75B8-3563-124D-8671-BBFA985C6FE9}" presName="connectorText" presStyleLbl="sibTrans1D1" presStyleIdx="12" presStyleCnt="13"/>
      <dgm:spPr/>
    </dgm:pt>
    <dgm:pt modelId="{87692273-8DC7-8647-8AB1-9B5971405C37}" type="pres">
      <dgm:prSet presAssocID="{81DFA529-97B6-AB48-A255-5D0FA705066D}" presName="node" presStyleLbl="node1" presStyleIdx="13" presStyleCnt="14">
        <dgm:presLayoutVars>
          <dgm:bulletEnabled val="1"/>
        </dgm:presLayoutVars>
      </dgm:prSet>
      <dgm:spPr/>
    </dgm:pt>
  </dgm:ptLst>
  <dgm:cxnLst>
    <dgm:cxn modelId="{C1EC3802-45CB-44DC-9E0C-45A721FAD66D}" srcId="{831CC19F-8BD7-436F-9351-E93347D9E772}" destId="{943E26E5-5DC9-41F2-86FB-ABC395A8ACF4}" srcOrd="7" destOrd="0" parTransId="{3D477238-9804-4FF4-B89A-D60EF40B4680}" sibTransId="{80876D21-3757-4B2E-B431-94A294888B5A}"/>
    <dgm:cxn modelId="{99F94104-5F81-BD4C-8EBB-7B9F703FF400}" type="presOf" srcId="{34819ED5-6D44-45B0-90B0-5A63E569A2EB}" destId="{F93D7798-5CF8-4A6B-BE29-5C9382EF6498}" srcOrd="0" destOrd="0" presId="urn:microsoft.com/office/officeart/2005/8/layout/bProcess3"/>
    <dgm:cxn modelId="{78CD640B-A377-594A-93F6-94B67B4323C0}" type="presOf" srcId="{D9DC7CA9-E975-4F46-8ABF-C8597E24E063}" destId="{651C7EA3-1A29-4DE1-BA77-D6A4B710C27A}" srcOrd="0" destOrd="0" presId="urn:microsoft.com/office/officeart/2005/8/layout/bProcess3"/>
    <dgm:cxn modelId="{9E08330C-338D-F649-8A72-412987608CAD}" type="presOf" srcId="{A2EF8CA1-2B9A-47CF-9337-3CAD7F2D9A68}" destId="{343EF409-005E-4D94-9BB3-C505B5388166}" srcOrd="1" destOrd="0" presId="urn:microsoft.com/office/officeart/2005/8/layout/bProcess3"/>
    <dgm:cxn modelId="{2FA3820E-14CE-4540-ADEA-AD8BBEB5FD8F}" type="presOf" srcId="{83A9385E-9BA3-451C-93E5-D1CCC84E1E3A}" destId="{0F987036-F4C3-4B1F-B1C4-A093A8BA7157}" srcOrd="1" destOrd="0" presId="urn:microsoft.com/office/officeart/2005/8/layout/bProcess3"/>
    <dgm:cxn modelId="{05405B25-E221-B344-AE3D-89CF8E703CD8}" type="presOf" srcId="{8615AC28-FD71-491E-9123-20EF17BBB677}" destId="{D0583213-FC17-4BA6-90D6-261E4AC33C73}" srcOrd="0" destOrd="0" presId="urn:microsoft.com/office/officeart/2005/8/layout/bProcess3"/>
    <dgm:cxn modelId="{91726627-BCD3-3E4B-BB8A-1C5A977806F0}" type="presOf" srcId="{A9F15F52-DCB6-494D-ABA9-4CF8434E549F}" destId="{D8D3C4D0-6E6F-E044-8B52-63EBC6E0FEE1}" srcOrd="0" destOrd="0" presId="urn:microsoft.com/office/officeart/2005/8/layout/bProcess3"/>
    <dgm:cxn modelId="{DB768A28-D4CB-B941-92B0-9EC4AD2F5B00}" type="presOf" srcId="{7A149D8F-A467-D146-AEF1-98AEBF67F631}" destId="{B744D1D8-B920-7447-B7D1-FE42914EC214}" srcOrd="1" destOrd="0" presId="urn:microsoft.com/office/officeart/2005/8/layout/bProcess3"/>
    <dgm:cxn modelId="{7085C82C-0E91-3743-9FA8-D7EB6EE916A6}" type="presOf" srcId="{E29A2447-12FC-4B1C-A7A2-EF63A1285BB9}" destId="{06CEF982-9921-42F4-8805-B76AFFA24512}" srcOrd="0" destOrd="0" presId="urn:microsoft.com/office/officeart/2005/8/layout/bProcess3"/>
    <dgm:cxn modelId="{13AFB633-B130-0F4D-9A8D-C56A6917F790}" type="presOf" srcId="{579C5D85-A701-0148-8F36-C7FFA8C8BACA}" destId="{17A54C2B-9218-C944-AA7C-0AD240038652}" srcOrd="1" destOrd="0" presId="urn:microsoft.com/office/officeart/2005/8/layout/bProcess3"/>
    <dgm:cxn modelId="{3762F437-A6E5-4D93-9B1D-968B240A555B}" srcId="{831CC19F-8BD7-436F-9351-E93347D9E772}" destId="{0C5C075F-9C23-4A24-91E6-F558C800A6DD}" srcOrd="1" destOrd="0" parTransId="{11BE3988-5627-4578-9B75-7F5CB15056B2}" sibTransId="{03ACF260-C4A2-487D-8FD8-2C363C6216B8}"/>
    <dgm:cxn modelId="{B45B3D3A-ACD6-6B40-86E5-96D39C6222E2}" srcId="{831CC19F-8BD7-436F-9351-E93347D9E772}" destId="{A9F15F52-DCB6-494D-ABA9-4CF8434E549F}" srcOrd="3" destOrd="0" parTransId="{ABE61FDD-28CC-EE42-8F84-F50D1AE2B78F}" sibTransId="{ECF4D01B-25E3-254A-8087-54CAD18FE255}"/>
    <dgm:cxn modelId="{57F6133E-5C7D-3D47-8380-F56089DCCBF7}" type="presOf" srcId="{83A9385E-9BA3-451C-93E5-D1CCC84E1E3A}" destId="{08473C69-C335-44A8-A5A3-CE4D4C23E408}" srcOrd="0" destOrd="0" presId="urn:microsoft.com/office/officeart/2005/8/layout/bProcess3"/>
    <dgm:cxn modelId="{A01D753E-232A-D54F-A90D-409A50E15E94}" srcId="{831CC19F-8BD7-436F-9351-E93347D9E772}" destId="{D9EC65D2-FE84-D44A-A8BA-B7909BBAAFA5}" srcOrd="12" destOrd="0" parTransId="{E1463989-1D68-7244-8A77-AA365C906248}" sibTransId="{CFBA75B8-3563-124D-8671-BBFA985C6FE9}"/>
    <dgm:cxn modelId="{AC634A40-5759-D245-807D-BC191F97CE0D}" type="presOf" srcId="{CFBA75B8-3563-124D-8671-BBFA985C6FE9}" destId="{347DCD0C-2FF3-E04F-845A-20D293E6BC9C}" srcOrd="0" destOrd="0" presId="urn:microsoft.com/office/officeart/2005/8/layout/bProcess3"/>
    <dgm:cxn modelId="{111FDE61-C0F3-0342-BDAB-D5894328FA57}" type="presOf" srcId="{836FBFF5-AECE-435B-ADDE-7E555416F5F6}" destId="{02F5644E-C7C8-446F-89BE-2CCD45F8BB67}" srcOrd="0" destOrd="0" presId="urn:microsoft.com/office/officeart/2005/8/layout/bProcess3"/>
    <dgm:cxn modelId="{175C2165-E421-46FE-A52A-8FA6281CBAC3}" srcId="{831CC19F-8BD7-436F-9351-E93347D9E772}" destId="{34819ED5-6D44-45B0-90B0-5A63E569A2EB}" srcOrd="4" destOrd="0" parTransId="{42107CA5-C6AE-4730-A5E8-3CB7B318A7E3}" sibTransId="{A2EF8CA1-2B9A-47CF-9337-3CAD7F2D9A68}"/>
    <dgm:cxn modelId="{E3BEA965-7454-D542-B6A6-7C66FAE1986D}" type="presOf" srcId="{1140E34D-17CD-4830-BB3C-E8EFA3A1277E}" destId="{F94AE699-C9FF-42EA-B6A7-787780C8A342}" srcOrd="0" destOrd="0" presId="urn:microsoft.com/office/officeart/2005/8/layout/bProcess3"/>
    <dgm:cxn modelId="{B596E847-11C3-49EC-B0AB-D7DE35CF1FCC}" srcId="{831CC19F-8BD7-436F-9351-E93347D9E772}" destId="{5CC7EFB9-FB2F-48C6-B7B6-A22EECC9DEAD}" srcOrd="8" destOrd="0" parTransId="{0205FFD5-38EF-435A-991F-D1B70B6EFC1E}" sibTransId="{B5B59F18-FF9A-40FC-9FF8-AD1D3BFE5E67}"/>
    <dgm:cxn modelId="{A2D0DD68-FD1E-459D-B1CA-F3B277171CB9}" type="presOf" srcId="{831CC19F-8BD7-436F-9351-E93347D9E772}" destId="{0B74FD34-9D17-42D3-A87D-C7BD996CE717}" srcOrd="0" destOrd="0" presId="urn:microsoft.com/office/officeart/2005/8/layout/bProcess3"/>
    <dgm:cxn modelId="{EE922749-1431-5B42-B6B2-BF6CC74F8F9C}" type="presOf" srcId="{C833B8C4-6F72-4A93-9886-E20A39D7E77F}" destId="{5858FCDB-38B4-48E1-BC87-012B1708280C}" srcOrd="1" destOrd="0" presId="urn:microsoft.com/office/officeart/2005/8/layout/bProcess3"/>
    <dgm:cxn modelId="{3AC5EA4B-B975-4BB9-8E51-E5386F71108D}" srcId="{831CC19F-8BD7-436F-9351-E93347D9E772}" destId="{6E01A27B-8C41-4A66-93B9-F047959F51B1}" srcOrd="2" destOrd="0" parTransId="{591239FF-94A5-4DFC-8337-4D140AF7B0B0}" sibTransId="{83A9385E-9BA3-451C-93E5-D1CCC84E1E3A}"/>
    <dgm:cxn modelId="{D970FA4D-056B-414D-BF2E-832283F227EB}" type="presOf" srcId="{6E01A27B-8C41-4A66-93B9-F047959F51B1}" destId="{65BAD743-E387-4784-8CD0-81A80A117310}" srcOrd="0" destOrd="0" presId="urn:microsoft.com/office/officeart/2005/8/layout/bProcess3"/>
    <dgm:cxn modelId="{DE54694F-AB6E-A741-AF96-5267AA559F8B}" type="presOf" srcId="{5CC7EFB9-FB2F-48C6-B7B6-A22EECC9DEAD}" destId="{F93A867E-A056-4C6A-9A6E-15638B2E5C6C}" srcOrd="0" destOrd="0" presId="urn:microsoft.com/office/officeart/2005/8/layout/bProcess3"/>
    <dgm:cxn modelId="{DF8AA653-65C5-4AB9-AEF1-FE4CE93C498D}" srcId="{831CC19F-8BD7-436F-9351-E93347D9E772}" destId="{836FBFF5-AECE-435B-ADDE-7E555416F5F6}" srcOrd="6" destOrd="0" parTransId="{D2A838F5-5AB2-4D66-9365-30DA039F7EEB}" sibTransId="{1140E34D-17CD-4830-BB3C-E8EFA3A1277E}"/>
    <dgm:cxn modelId="{7ADE865A-843C-AE48-8116-B00C0238D333}" type="presOf" srcId="{CFBA75B8-3563-124D-8671-BBFA985C6FE9}" destId="{775AE915-A777-3F4F-9BF6-1AE4C3E4096E}" srcOrd="1" destOrd="0" presId="urn:microsoft.com/office/officeart/2005/8/layout/bProcess3"/>
    <dgm:cxn modelId="{B6E5837C-B96A-D34E-83C7-AEC1D714EC24}" type="presOf" srcId="{81DFA529-97B6-AB48-A255-5D0FA705066D}" destId="{87692273-8DC7-8647-8AB1-9B5971405C37}" srcOrd="0" destOrd="0" presId="urn:microsoft.com/office/officeart/2005/8/layout/bProcess3"/>
    <dgm:cxn modelId="{FBFAF77D-FA54-774A-9856-B84C2DA7C537}" type="presOf" srcId="{579C5D85-A701-0148-8F36-C7FFA8C8BACA}" destId="{27912D64-79B2-C245-9362-AABA1DF2AF6A}" srcOrd="0" destOrd="0" presId="urn:microsoft.com/office/officeart/2005/8/layout/bProcess3"/>
    <dgm:cxn modelId="{968F4887-3149-0449-A424-7FA6FE65B3CF}" type="presOf" srcId="{C48B0053-F04F-2E4F-913C-B7BF5C8790F5}" destId="{DDF43BAA-8BE0-ED40-8CBC-95CFF82E91DB}" srcOrd="0" destOrd="0" presId="urn:microsoft.com/office/officeart/2005/8/layout/bProcess3"/>
    <dgm:cxn modelId="{844C9C90-BA7F-5D4B-9E5C-43D050E18A7E}" type="presOf" srcId="{FCDB086D-0A61-4EEC-ACB0-3752920451B2}" destId="{7FD8BC35-0B7B-42BE-B855-834A3CA2090D}" srcOrd="1" destOrd="0" presId="urn:microsoft.com/office/officeart/2005/8/layout/bProcess3"/>
    <dgm:cxn modelId="{2B00DB97-26D4-C340-87B8-18508C206FBE}" srcId="{831CC19F-8BD7-436F-9351-E93347D9E772}" destId="{C48B0053-F04F-2E4F-913C-B7BF5C8790F5}" srcOrd="9" destOrd="0" parTransId="{79F80F6C-C4BC-F54A-A50D-8AFF2EE81D53}" sibTransId="{579C5D85-A701-0148-8F36-C7FFA8C8BACA}"/>
    <dgm:cxn modelId="{BF57B698-83E9-714F-A106-652E52793D45}" type="presOf" srcId="{7B0A1024-295A-453F-B45C-C29B3C471B01}" destId="{E517BC81-98C8-0D43-A550-2D34FE94018C}" srcOrd="0" destOrd="0" presId="urn:microsoft.com/office/officeart/2005/8/layout/bProcess3"/>
    <dgm:cxn modelId="{383FC598-5B6D-074D-BB36-EA7554EBC70E}" type="presOf" srcId="{A2EF8CA1-2B9A-47CF-9337-3CAD7F2D9A68}" destId="{FC74167B-5010-4DA3-9F6F-C888E4CC19DC}" srcOrd="0" destOrd="0" presId="urn:microsoft.com/office/officeart/2005/8/layout/bProcess3"/>
    <dgm:cxn modelId="{AD9AEE9A-0492-8E4E-8083-713CA50BC388}" type="presOf" srcId="{03ACF260-C4A2-487D-8FD8-2C363C6216B8}" destId="{83E6DE58-E7C9-4C10-BE5F-0622B70735D9}" srcOrd="1" destOrd="0" presId="urn:microsoft.com/office/officeart/2005/8/layout/bProcess3"/>
    <dgm:cxn modelId="{92D7E69C-940A-C240-862F-F7870564EBCA}" srcId="{831CC19F-8BD7-436F-9351-E93347D9E772}" destId="{FA40DFE8-25D9-9946-96EE-B1186DC29A99}" srcOrd="0" destOrd="0" parTransId="{C93FDDB5-C05D-A54A-A8D1-589AE4AC6DD7}" sibTransId="{7A149D8F-A467-D146-AEF1-98AEBF67F631}"/>
    <dgm:cxn modelId="{44FFB1A5-A4CD-7748-AC22-145DC5E3D91E}" type="presOf" srcId="{7B0A1024-295A-453F-B45C-C29B3C471B01}" destId="{314167CB-BB8E-CD40-8A7C-D151EB0719F7}" srcOrd="1" destOrd="0" presId="urn:microsoft.com/office/officeart/2005/8/layout/bProcess3"/>
    <dgm:cxn modelId="{31E892A6-CC22-3D4D-B1B4-0BE7F937EED7}" type="presOf" srcId="{FA40DFE8-25D9-9946-96EE-B1186DC29A99}" destId="{E52EE9BE-240F-634D-98F6-2212011917F7}" srcOrd="0" destOrd="0" presId="urn:microsoft.com/office/officeart/2005/8/layout/bProcess3"/>
    <dgm:cxn modelId="{810639A8-98C1-4517-9AC9-57419E0227DA}" srcId="{831CC19F-8BD7-436F-9351-E93347D9E772}" destId="{8615AC28-FD71-491E-9123-20EF17BBB677}" srcOrd="11" destOrd="0" parTransId="{C5D9B509-1350-4E8E-AF52-5B7EE53F9341}" sibTransId="{7B0A1024-295A-453F-B45C-C29B3C471B01}"/>
    <dgm:cxn modelId="{2F0492AA-BCC6-FF4D-9729-8C2AA3B4FA75}" type="presOf" srcId="{FCDB086D-0A61-4EEC-ACB0-3752920451B2}" destId="{9D0E2EFC-2459-4D8D-AE70-ED6441A00900}" srcOrd="0" destOrd="0" presId="urn:microsoft.com/office/officeart/2005/8/layout/bProcess3"/>
    <dgm:cxn modelId="{8C53A2AA-08AA-2A48-B4E5-90D3839AF50F}" type="presOf" srcId="{C833B8C4-6F72-4A93-9886-E20A39D7E77F}" destId="{9A5DAE82-D4E6-464C-9526-BF11AEEDB07C}" srcOrd="0" destOrd="0" presId="urn:microsoft.com/office/officeart/2005/8/layout/bProcess3"/>
    <dgm:cxn modelId="{99D7F5AB-9B34-6542-B202-C18CD41A092F}" type="presOf" srcId="{ECF4D01B-25E3-254A-8087-54CAD18FE255}" destId="{5ED3B11A-1296-DF47-984D-215A9E100128}" srcOrd="0" destOrd="0" presId="urn:microsoft.com/office/officeart/2005/8/layout/bProcess3"/>
    <dgm:cxn modelId="{FE9FC9AD-EDB9-5B4E-BCB0-9C504B6BAFCE}" srcId="{831CC19F-8BD7-436F-9351-E93347D9E772}" destId="{81DFA529-97B6-AB48-A255-5D0FA705066D}" srcOrd="13" destOrd="0" parTransId="{1DD2829C-2E21-8344-8417-E8E3374D8103}" sibTransId="{FEC46E1D-340E-3E4E-87D5-5C600A529F87}"/>
    <dgm:cxn modelId="{75D2C6B3-5327-134E-8854-62A180D58045}" type="presOf" srcId="{7A149D8F-A467-D146-AEF1-98AEBF67F631}" destId="{5703CF47-06D8-2042-82EE-42A7EF58A0AE}" srcOrd="0" destOrd="0" presId="urn:microsoft.com/office/officeart/2005/8/layout/bProcess3"/>
    <dgm:cxn modelId="{5D6CF3B7-CB9A-DB4A-9A2B-76943E8BDEB8}" type="presOf" srcId="{80876D21-3757-4B2E-B431-94A294888B5A}" destId="{36F13F8E-6A7B-49C7-BC4D-9F2083E1E12C}" srcOrd="0" destOrd="0" presId="urn:microsoft.com/office/officeart/2005/8/layout/bProcess3"/>
    <dgm:cxn modelId="{1E3D6BB8-F6BB-7C4B-8E38-84ECAAB51A07}" type="presOf" srcId="{ECF4D01B-25E3-254A-8087-54CAD18FE255}" destId="{44AB08F2-A187-D543-A3A5-22684A835476}" srcOrd="1" destOrd="0" presId="urn:microsoft.com/office/officeart/2005/8/layout/bProcess3"/>
    <dgm:cxn modelId="{9200EEC2-A47A-A04D-BE69-D33B52A60380}" type="presOf" srcId="{80876D21-3757-4B2E-B431-94A294888B5A}" destId="{B4F046E3-154C-4AB1-9F02-5848E24A2315}" srcOrd="1" destOrd="0" presId="urn:microsoft.com/office/officeart/2005/8/layout/bProcess3"/>
    <dgm:cxn modelId="{3FB3A5C8-684C-8149-B66B-31B0E84D1057}" type="presOf" srcId="{B5B59F18-FF9A-40FC-9FF8-AD1D3BFE5E67}" destId="{76C666FF-166E-48CB-AB94-D14D7A51F8F0}" srcOrd="1" destOrd="0" presId="urn:microsoft.com/office/officeart/2005/8/layout/bProcess3"/>
    <dgm:cxn modelId="{4725F5CF-A003-4747-8B78-E37AA1C86131}" srcId="{831CC19F-8BD7-436F-9351-E93347D9E772}" destId="{D9DC7CA9-E975-4F46-8ABF-C8597E24E063}" srcOrd="10" destOrd="0" parTransId="{B438C069-91CD-42FB-8C4E-34CAF0ED5CD0}" sibTransId="{FCDB086D-0A61-4EEC-ACB0-3752920451B2}"/>
    <dgm:cxn modelId="{8D6F3ED2-BD90-CB49-993D-19DE32499B6F}" type="presOf" srcId="{0C5C075F-9C23-4A24-91E6-F558C800A6DD}" destId="{F5ABA20E-B71E-4FD4-AA31-E6DD4E6D60AC}" srcOrd="0" destOrd="0" presId="urn:microsoft.com/office/officeart/2005/8/layout/bProcess3"/>
    <dgm:cxn modelId="{F6C39BDD-889F-9F48-BAB2-A35136209327}" type="presOf" srcId="{D9EC65D2-FE84-D44A-A8BA-B7909BBAAFA5}" destId="{8E0AF86E-CEAB-0142-8D39-4E12D2E48027}" srcOrd="0" destOrd="0" presId="urn:microsoft.com/office/officeart/2005/8/layout/bProcess3"/>
    <dgm:cxn modelId="{402A2EE3-9157-CC49-B5FB-D041AD49F0B4}" type="presOf" srcId="{943E26E5-5DC9-41F2-86FB-ABC395A8ACF4}" destId="{25D99052-A0C6-42F5-870F-52365C84A6C2}" srcOrd="0" destOrd="0" presId="urn:microsoft.com/office/officeart/2005/8/layout/bProcess3"/>
    <dgm:cxn modelId="{7197E7E4-E652-48FE-BD54-454D127DA216}" srcId="{831CC19F-8BD7-436F-9351-E93347D9E772}" destId="{E29A2447-12FC-4B1C-A7A2-EF63A1285BB9}" srcOrd="5" destOrd="0" parTransId="{DD30DB98-D316-409A-9AFD-70A7E9A1544D}" sibTransId="{C833B8C4-6F72-4A93-9886-E20A39D7E77F}"/>
    <dgm:cxn modelId="{E8ECCFEB-B9C1-D549-9AFC-EA74FB282F77}" type="presOf" srcId="{03ACF260-C4A2-487D-8FD8-2C363C6216B8}" destId="{DC10119D-FE35-4B91-AC7D-E0B56EDD14B4}" srcOrd="0" destOrd="0" presId="urn:microsoft.com/office/officeart/2005/8/layout/bProcess3"/>
    <dgm:cxn modelId="{9928F1EB-5422-1145-9522-5C074A5AA715}" type="presOf" srcId="{B5B59F18-FF9A-40FC-9FF8-AD1D3BFE5E67}" destId="{D76025B0-0552-4A96-8C89-3B54DA2423AB}" srcOrd="0" destOrd="0" presId="urn:microsoft.com/office/officeart/2005/8/layout/bProcess3"/>
    <dgm:cxn modelId="{071AE9F3-01DA-3B40-A872-FB0A6E8A02C2}" type="presOf" srcId="{1140E34D-17CD-4830-BB3C-E8EFA3A1277E}" destId="{002CF136-74BA-4A39-BB5B-EBE759B996B8}" srcOrd="1" destOrd="0" presId="urn:microsoft.com/office/officeart/2005/8/layout/bProcess3"/>
    <dgm:cxn modelId="{24D996C7-F729-7346-AF4A-E4CE51061F79}" type="presParOf" srcId="{0B74FD34-9D17-42D3-A87D-C7BD996CE717}" destId="{E52EE9BE-240F-634D-98F6-2212011917F7}" srcOrd="0" destOrd="0" presId="urn:microsoft.com/office/officeart/2005/8/layout/bProcess3"/>
    <dgm:cxn modelId="{3C235C49-F67B-8143-9744-5FE0512473D3}" type="presParOf" srcId="{0B74FD34-9D17-42D3-A87D-C7BD996CE717}" destId="{5703CF47-06D8-2042-82EE-42A7EF58A0AE}" srcOrd="1" destOrd="0" presId="urn:microsoft.com/office/officeart/2005/8/layout/bProcess3"/>
    <dgm:cxn modelId="{17FFA7E4-AA9A-6443-9D35-05716A068FD2}" type="presParOf" srcId="{5703CF47-06D8-2042-82EE-42A7EF58A0AE}" destId="{B744D1D8-B920-7447-B7D1-FE42914EC214}" srcOrd="0" destOrd="0" presId="urn:microsoft.com/office/officeart/2005/8/layout/bProcess3"/>
    <dgm:cxn modelId="{7F59D847-0EB0-5C4C-9B58-804C2DA346D0}" type="presParOf" srcId="{0B74FD34-9D17-42D3-A87D-C7BD996CE717}" destId="{F5ABA20E-B71E-4FD4-AA31-E6DD4E6D60AC}" srcOrd="2" destOrd="0" presId="urn:microsoft.com/office/officeart/2005/8/layout/bProcess3"/>
    <dgm:cxn modelId="{2AECDCD5-62B5-AB4D-A53D-FAD62A713196}" type="presParOf" srcId="{0B74FD34-9D17-42D3-A87D-C7BD996CE717}" destId="{DC10119D-FE35-4B91-AC7D-E0B56EDD14B4}" srcOrd="3" destOrd="0" presId="urn:microsoft.com/office/officeart/2005/8/layout/bProcess3"/>
    <dgm:cxn modelId="{537E6E7C-8865-444F-9C28-01F2883984D7}" type="presParOf" srcId="{DC10119D-FE35-4B91-AC7D-E0B56EDD14B4}" destId="{83E6DE58-E7C9-4C10-BE5F-0622B70735D9}" srcOrd="0" destOrd="0" presId="urn:microsoft.com/office/officeart/2005/8/layout/bProcess3"/>
    <dgm:cxn modelId="{5762FFB7-8388-884E-BF73-1FA9452A4E7F}" type="presParOf" srcId="{0B74FD34-9D17-42D3-A87D-C7BD996CE717}" destId="{65BAD743-E387-4784-8CD0-81A80A117310}" srcOrd="4" destOrd="0" presId="urn:microsoft.com/office/officeart/2005/8/layout/bProcess3"/>
    <dgm:cxn modelId="{DAC24CF1-64D0-F447-A718-B15A98F1BF73}" type="presParOf" srcId="{0B74FD34-9D17-42D3-A87D-C7BD996CE717}" destId="{08473C69-C335-44A8-A5A3-CE4D4C23E408}" srcOrd="5" destOrd="0" presId="urn:microsoft.com/office/officeart/2005/8/layout/bProcess3"/>
    <dgm:cxn modelId="{2C9B9011-4D38-434E-824C-B6CE4214481F}" type="presParOf" srcId="{08473C69-C335-44A8-A5A3-CE4D4C23E408}" destId="{0F987036-F4C3-4B1F-B1C4-A093A8BA7157}" srcOrd="0" destOrd="0" presId="urn:microsoft.com/office/officeart/2005/8/layout/bProcess3"/>
    <dgm:cxn modelId="{98DDAB9C-B4E3-2044-9FE0-6FF143E18832}" type="presParOf" srcId="{0B74FD34-9D17-42D3-A87D-C7BD996CE717}" destId="{D8D3C4D0-6E6F-E044-8B52-63EBC6E0FEE1}" srcOrd="6" destOrd="0" presId="urn:microsoft.com/office/officeart/2005/8/layout/bProcess3"/>
    <dgm:cxn modelId="{6A7BE82B-266D-D242-9547-381DDE83AD33}" type="presParOf" srcId="{0B74FD34-9D17-42D3-A87D-C7BD996CE717}" destId="{5ED3B11A-1296-DF47-984D-215A9E100128}" srcOrd="7" destOrd="0" presId="urn:microsoft.com/office/officeart/2005/8/layout/bProcess3"/>
    <dgm:cxn modelId="{17E9E3C4-FE3B-1B4E-9484-80D7AFB27EDB}" type="presParOf" srcId="{5ED3B11A-1296-DF47-984D-215A9E100128}" destId="{44AB08F2-A187-D543-A3A5-22684A835476}" srcOrd="0" destOrd="0" presId="urn:microsoft.com/office/officeart/2005/8/layout/bProcess3"/>
    <dgm:cxn modelId="{51A6829A-41E8-BE4D-A04D-7390C06AB21F}" type="presParOf" srcId="{0B74FD34-9D17-42D3-A87D-C7BD996CE717}" destId="{F93D7798-5CF8-4A6B-BE29-5C9382EF6498}" srcOrd="8" destOrd="0" presId="urn:microsoft.com/office/officeart/2005/8/layout/bProcess3"/>
    <dgm:cxn modelId="{1E36ECE8-C544-8A40-887D-51BCD8B8997C}" type="presParOf" srcId="{0B74FD34-9D17-42D3-A87D-C7BD996CE717}" destId="{FC74167B-5010-4DA3-9F6F-C888E4CC19DC}" srcOrd="9" destOrd="0" presId="urn:microsoft.com/office/officeart/2005/8/layout/bProcess3"/>
    <dgm:cxn modelId="{BC150465-F90D-284C-AD5F-17895B16B131}" type="presParOf" srcId="{FC74167B-5010-4DA3-9F6F-C888E4CC19DC}" destId="{343EF409-005E-4D94-9BB3-C505B5388166}" srcOrd="0" destOrd="0" presId="urn:microsoft.com/office/officeart/2005/8/layout/bProcess3"/>
    <dgm:cxn modelId="{5795637D-3977-C24C-8BBA-3B71AD542B5F}" type="presParOf" srcId="{0B74FD34-9D17-42D3-A87D-C7BD996CE717}" destId="{06CEF982-9921-42F4-8805-B76AFFA24512}" srcOrd="10" destOrd="0" presId="urn:microsoft.com/office/officeart/2005/8/layout/bProcess3"/>
    <dgm:cxn modelId="{A31FF267-6EEE-6441-B964-1325E97A8038}" type="presParOf" srcId="{0B74FD34-9D17-42D3-A87D-C7BD996CE717}" destId="{9A5DAE82-D4E6-464C-9526-BF11AEEDB07C}" srcOrd="11" destOrd="0" presId="urn:microsoft.com/office/officeart/2005/8/layout/bProcess3"/>
    <dgm:cxn modelId="{07C4BAC7-F6B1-8D49-B8C2-4FA2B205BEA7}" type="presParOf" srcId="{9A5DAE82-D4E6-464C-9526-BF11AEEDB07C}" destId="{5858FCDB-38B4-48E1-BC87-012B1708280C}" srcOrd="0" destOrd="0" presId="urn:microsoft.com/office/officeart/2005/8/layout/bProcess3"/>
    <dgm:cxn modelId="{E93AF821-19E5-E943-A04B-803CF1EB3264}" type="presParOf" srcId="{0B74FD34-9D17-42D3-A87D-C7BD996CE717}" destId="{02F5644E-C7C8-446F-89BE-2CCD45F8BB67}" srcOrd="12" destOrd="0" presId="urn:microsoft.com/office/officeart/2005/8/layout/bProcess3"/>
    <dgm:cxn modelId="{666DF79F-44F5-2042-9A2E-43E9A4DD5D67}" type="presParOf" srcId="{0B74FD34-9D17-42D3-A87D-C7BD996CE717}" destId="{F94AE699-C9FF-42EA-B6A7-787780C8A342}" srcOrd="13" destOrd="0" presId="urn:microsoft.com/office/officeart/2005/8/layout/bProcess3"/>
    <dgm:cxn modelId="{12ADC79B-C250-8946-A91C-CF09FC8343BC}" type="presParOf" srcId="{F94AE699-C9FF-42EA-B6A7-787780C8A342}" destId="{002CF136-74BA-4A39-BB5B-EBE759B996B8}" srcOrd="0" destOrd="0" presId="urn:microsoft.com/office/officeart/2005/8/layout/bProcess3"/>
    <dgm:cxn modelId="{D445510F-5FED-614D-AA3A-EFF245ED79CA}" type="presParOf" srcId="{0B74FD34-9D17-42D3-A87D-C7BD996CE717}" destId="{25D99052-A0C6-42F5-870F-52365C84A6C2}" srcOrd="14" destOrd="0" presId="urn:microsoft.com/office/officeart/2005/8/layout/bProcess3"/>
    <dgm:cxn modelId="{3EE41092-9B7A-F24B-BFD5-146FE0CBDD03}" type="presParOf" srcId="{0B74FD34-9D17-42D3-A87D-C7BD996CE717}" destId="{36F13F8E-6A7B-49C7-BC4D-9F2083E1E12C}" srcOrd="15" destOrd="0" presId="urn:microsoft.com/office/officeart/2005/8/layout/bProcess3"/>
    <dgm:cxn modelId="{075B827C-63CC-3846-B629-1E9D17A7B1D7}" type="presParOf" srcId="{36F13F8E-6A7B-49C7-BC4D-9F2083E1E12C}" destId="{B4F046E3-154C-4AB1-9F02-5848E24A2315}" srcOrd="0" destOrd="0" presId="urn:microsoft.com/office/officeart/2005/8/layout/bProcess3"/>
    <dgm:cxn modelId="{BBC01A40-6F26-7147-8036-8C3A87A2D8B4}" type="presParOf" srcId="{0B74FD34-9D17-42D3-A87D-C7BD996CE717}" destId="{F93A867E-A056-4C6A-9A6E-15638B2E5C6C}" srcOrd="16" destOrd="0" presId="urn:microsoft.com/office/officeart/2005/8/layout/bProcess3"/>
    <dgm:cxn modelId="{A0964753-4A2B-A64B-A77C-E033D453DF87}" type="presParOf" srcId="{0B74FD34-9D17-42D3-A87D-C7BD996CE717}" destId="{D76025B0-0552-4A96-8C89-3B54DA2423AB}" srcOrd="17" destOrd="0" presId="urn:microsoft.com/office/officeart/2005/8/layout/bProcess3"/>
    <dgm:cxn modelId="{5DCFE6B3-AB6B-1240-A36C-9FEF233EC04B}" type="presParOf" srcId="{D76025B0-0552-4A96-8C89-3B54DA2423AB}" destId="{76C666FF-166E-48CB-AB94-D14D7A51F8F0}" srcOrd="0" destOrd="0" presId="urn:microsoft.com/office/officeart/2005/8/layout/bProcess3"/>
    <dgm:cxn modelId="{735EE2A2-2FA3-224C-8536-13C62A6DFA36}" type="presParOf" srcId="{0B74FD34-9D17-42D3-A87D-C7BD996CE717}" destId="{DDF43BAA-8BE0-ED40-8CBC-95CFF82E91DB}" srcOrd="18" destOrd="0" presId="urn:microsoft.com/office/officeart/2005/8/layout/bProcess3"/>
    <dgm:cxn modelId="{340DF50B-ADE7-BA4C-93AE-08A38EE33610}" type="presParOf" srcId="{0B74FD34-9D17-42D3-A87D-C7BD996CE717}" destId="{27912D64-79B2-C245-9362-AABA1DF2AF6A}" srcOrd="19" destOrd="0" presId="urn:microsoft.com/office/officeart/2005/8/layout/bProcess3"/>
    <dgm:cxn modelId="{B4868F7F-6660-F94D-B186-B1E867852CDF}" type="presParOf" srcId="{27912D64-79B2-C245-9362-AABA1DF2AF6A}" destId="{17A54C2B-9218-C944-AA7C-0AD240038652}" srcOrd="0" destOrd="0" presId="urn:microsoft.com/office/officeart/2005/8/layout/bProcess3"/>
    <dgm:cxn modelId="{1C68164A-37D5-4E4C-9D6B-E80D8A8C5434}" type="presParOf" srcId="{0B74FD34-9D17-42D3-A87D-C7BD996CE717}" destId="{651C7EA3-1A29-4DE1-BA77-D6A4B710C27A}" srcOrd="20" destOrd="0" presId="urn:microsoft.com/office/officeart/2005/8/layout/bProcess3"/>
    <dgm:cxn modelId="{74344CF9-B7E4-3E47-9008-FDCFCDB66F5E}" type="presParOf" srcId="{0B74FD34-9D17-42D3-A87D-C7BD996CE717}" destId="{9D0E2EFC-2459-4D8D-AE70-ED6441A00900}" srcOrd="21" destOrd="0" presId="urn:microsoft.com/office/officeart/2005/8/layout/bProcess3"/>
    <dgm:cxn modelId="{9DADCBE8-F2EC-6B43-B29D-8DAC7F61B23B}" type="presParOf" srcId="{9D0E2EFC-2459-4D8D-AE70-ED6441A00900}" destId="{7FD8BC35-0B7B-42BE-B855-834A3CA2090D}" srcOrd="0" destOrd="0" presId="urn:microsoft.com/office/officeart/2005/8/layout/bProcess3"/>
    <dgm:cxn modelId="{F5C5D57E-FD5F-174A-AC00-41B3C0DB6C6A}" type="presParOf" srcId="{0B74FD34-9D17-42D3-A87D-C7BD996CE717}" destId="{D0583213-FC17-4BA6-90D6-261E4AC33C73}" srcOrd="22" destOrd="0" presId="urn:microsoft.com/office/officeart/2005/8/layout/bProcess3"/>
    <dgm:cxn modelId="{F0386669-3EF2-E04A-90A0-FB75A177CAB7}" type="presParOf" srcId="{0B74FD34-9D17-42D3-A87D-C7BD996CE717}" destId="{E517BC81-98C8-0D43-A550-2D34FE94018C}" srcOrd="23" destOrd="0" presId="urn:microsoft.com/office/officeart/2005/8/layout/bProcess3"/>
    <dgm:cxn modelId="{EBC180F9-7042-FB4C-BE53-78B67DE5C3AB}" type="presParOf" srcId="{E517BC81-98C8-0D43-A550-2D34FE94018C}" destId="{314167CB-BB8E-CD40-8A7C-D151EB0719F7}" srcOrd="0" destOrd="0" presId="urn:microsoft.com/office/officeart/2005/8/layout/bProcess3"/>
    <dgm:cxn modelId="{3FE89E88-7E61-7F45-8BCA-993106E884AD}" type="presParOf" srcId="{0B74FD34-9D17-42D3-A87D-C7BD996CE717}" destId="{8E0AF86E-CEAB-0142-8D39-4E12D2E48027}" srcOrd="24" destOrd="0" presId="urn:microsoft.com/office/officeart/2005/8/layout/bProcess3"/>
    <dgm:cxn modelId="{9FF950A4-B77E-F74E-B5D1-002B289A9D95}" type="presParOf" srcId="{0B74FD34-9D17-42D3-A87D-C7BD996CE717}" destId="{347DCD0C-2FF3-E04F-845A-20D293E6BC9C}" srcOrd="25" destOrd="0" presId="urn:microsoft.com/office/officeart/2005/8/layout/bProcess3"/>
    <dgm:cxn modelId="{CC25FCD2-693B-AA4F-871B-5BA4859039B1}" type="presParOf" srcId="{347DCD0C-2FF3-E04F-845A-20D293E6BC9C}" destId="{775AE915-A777-3F4F-9BF6-1AE4C3E4096E}" srcOrd="0" destOrd="0" presId="urn:microsoft.com/office/officeart/2005/8/layout/bProcess3"/>
    <dgm:cxn modelId="{6F598D74-B1F4-C847-BBA6-1A62FBF76DF9}" type="presParOf" srcId="{0B74FD34-9D17-42D3-A87D-C7BD996CE717}" destId="{87692273-8DC7-8647-8AB1-9B5971405C37}"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3CF47-06D8-2042-82EE-42A7EF58A0AE}">
      <dsp:nvSpPr>
        <dsp:cNvPr id="0" name=""/>
        <dsp:cNvSpPr/>
      </dsp:nvSpPr>
      <dsp:spPr>
        <a:xfrm>
          <a:off x="1852067"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038531" y="1060220"/>
        <a:ext cx="21238" cy="4247"/>
      </dsp:txXfrm>
    </dsp:sp>
    <dsp:sp modelId="{E52EE9BE-240F-634D-98F6-2212011917F7}">
      <dsp:nvSpPr>
        <dsp:cNvPr id="0" name=""/>
        <dsp:cNvSpPr/>
      </dsp:nvSpPr>
      <dsp:spPr>
        <a:xfrm>
          <a:off x="7055" y="508300"/>
          <a:ext cx="1846811" cy="1108086"/>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Start</a:t>
          </a:r>
        </a:p>
      </dsp:txBody>
      <dsp:txXfrm>
        <a:off x="7055" y="508300"/>
        <a:ext cx="1846811" cy="1108086"/>
      </dsp:txXfrm>
    </dsp:sp>
    <dsp:sp modelId="{DC10119D-FE35-4B91-AC7D-E0B56EDD14B4}">
      <dsp:nvSpPr>
        <dsp:cNvPr id="0" name=""/>
        <dsp:cNvSpPr/>
      </dsp:nvSpPr>
      <dsp:spPr>
        <a:xfrm>
          <a:off x="4123645"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1060220"/>
        <a:ext cx="21238" cy="4247"/>
      </dsp:txXfrm>
    </dsp:sp>
    <dsp:sp modelId="{F5ABA20E-B71E-4FD4-AA31-E6DD4E6D60AC}">
      <dsp:nvSpPr>
        <dsp:cNvPr id="0" name=""/>
        <dsp:cNvSpPr/>
      </dsp:nvSpPr>
      <dsp:spPr>
        <a:xfrm>
          <a:off x="2278633"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Input Load, Solar Profile and Source Configuration</a:t>
          </a:r>
        </a:p>
      </dsp:txBody>
      <dsp:txXfrm>
        <a:off x="2278633" y="508300"/>
        <a:ext cx="1846811" cy="1108086"/>
      </dsp:txXfrm>
    </dsp:sp>
    <dsp:sp modelId="{08473C69-C335-44A8-A5A3-CE4D4C23E408}">
      <dsp:nvSpPr>
        <dsp:cNvPr id="0" name=""/>
        <dsp:cNvSpPr/>
      </dsp:nvSpPr>
      <dsp:spPr>
        <a:xfrm>
          <a:off x="6395223"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687" y="1060220"/>
        <a:ext cx="21238" cy="4247"/>
      </dsp:txXfrm>
    </dsp:sp>
    <dsp:sp modelId="{65BAD743-E387-4784-8CD0-81A80A117310}">
      <dsp:nvSpPr>
        <dsp:cNvPr id="0" name=""/>
        <dsp:cNvSpPr/>
      </dsp:nvSpPr>
      <dsp:spPr>
        <a:xfrm>
          <a:off x="4550211"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Consider hourly power demand</a:t>
          </a:r>
        </a:p>
      </dsp:txBody>
      <dsp:txXfrm>
        <a:off x="4550211" y="508300"/>
        <a:ext cx="1846811" cy="1108086"/>
      </dsp:txXfrm>
    </dsp:sp>
    <dsp:sp modelId="{5ED3B11A-1296-DF47-984D-215A9E100128}">
      <dsp:nvSpPr>
        <dsp:cNvPr id="0" name=""/>
        <dsp:cNvSpPr/>
      </dsp:nvSpPr>
      <dsp:spPr>
        <a:xfrm>
          <a:off x="8666801"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853265" y="1060220"/>
        <a:ext cx="21238" cy="4247"/>
      </dsp:txXfrm>
    </dsp:sp>
    <dsp:sp modelId="{D8D3C4D0-6E6F-E044-8B52-63EBC6E0FEE1}">
      <dsp:nvSpPr>
        <dsp:cNvPr id="0" name=""/>
        <dsp:cNvSpPr/>
      </dsp:nvSpPr>
      <dsp:spPr>
        <a:xfrm>
          <a:off x="6821789"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Operate Stable sources at min load req. for Spinning Reserve</a:t>
          </a:r>
        </a:p>
      </dsp:txBody>
      <dsp:txXfrm>
        <a:off x="6821789" y="508300"/>
        <a:ext cx="1846811" cy="1108086"/>
      </dsp:txXfrm>
    </dsp:sp>
    <dsp:sp modelId="{FC74167B-5010-4DA3-9F6F-C888E4CC19DC}">
      <dsp:nvSpPr>
        <dsp:cNvPr id="0" name=""/>
        <dsp:cNvSpPr/>
      </dsp:nvSpPr>
      <dsp:spPr>
        <a:xfrm>
          <a:off x="930461" y="1614587"/>
          <a:ext cx="9086311" cy="394166"/>
        </a:xfrm>
        <a:custGeom>
          <a:avLst/>
          <a:gdLst/>
          <a:ahLst/>
          <a:cxnLst/>
          <a:rect l="0" t="0" r="0" b="0"/>
          <a:pathLst>
            <a:path>
              <a:moveTo>
                <a:pt x="9086311" y="0"/>
              </a:moveTo>
              <a:lnTo>
                <a:pt x="9086311" y="214183"/>
              </a:lnTo>
              <a:lnTo>
                <a:pt x="0" y="214183"/>
              </a:lnTo>
              <a:lnTo>
                <a:pt x="0" y="39416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6211" y="1809546"/>
        <a:ext cx="454811" cy="4247"/>
      </dsp:txXfrm>
    </dsp:sp>
    <dsp:sp modelId="{F93D7798-5CF8-4A6B-BE29-5C9382EF6498}">
      <dsp:nvSpPr>
        <dsp:cNvPr id="0" name=""/>
        <dsp:cNvSpPr/>
      </dsp:nvSpPr>
      <dsp:spPr>
        <a:xfrm>
          <a:off x="9093367"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Meet Remaining demand with least number of highest priority sources</a:t>
          </a:r>
        </a:p>
      </dsp:txBody>
      <dsp:txXfrm>
        <a:off x="9093367" y="508300"/>
        <a:ext cx="1846811" cy="1108086"/>
      </dsp:txXfrm>
    </dsp:sp>
    <dsp:sp modelId="{9A5DAE82-D4E6-464C-9526-BF11AEEDB07C}">
      <dsp:nvSpPr>
        <dsp:cNvPr id="0" name=""/>
        <dsp:cNvSpPr/>
      </dsp:nvSpPr>
      <dsp:spPr>
        <a:xfrm>
          <a:off x="1852067"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8531" y="2593073"/>
        <a:ext cx="21238" cy="4247"/>
      </dsp:txXfrm>
    </dsp:sp>
    <dsp:sp modelId="{06CEF982-9921-42F4-8805-B76AFFA24512}">
      <dsp:nvSpPr>
        <dsp:cNvPr id="0" name=""/>
        <dsp:cNvSpPr/>
      </dsp:nvSpPr>
      <dsp:spPr>
        <a:xfrm>
          <a:off x="7055"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Utilize Reserves and BESS, if needed to meet demand, otherwise preserve</a:t>
          </a:r>
        </a:p>
      </dsp:txBody>
      <dsp:txXfrm>
        <a:off x="7055" y="2041154"/>
        <a:ext cx="1846811" cy="1108086"/>
      </dsp:txXfrm>
    </dsp:sp>
    <dsp:sp modelId="{F94AE699-C9FF-42EA-B6A7-787780C8A342}">
      <dsp:nvSpPr>
        <dsp:cNvPr id="0" name=""/>
        <dsp:cNvSpPr/>
      </dsp:nvSpPr>
      <dsp:spPr>
        <a:xfrm>
          <a:off x="4123645"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2593073"/>
        <a:ext cx="21238" cy="4247"/>
      </dsp:txXfrm>
    </dsp:sp>
    <dsp:sp modelId="{02F5644E-C7C8-446F-89BE-2CCD45F8BB67}">
      <dsp:nvSpPr>
        <dsp:cNvPr id="0" name=""/>
        <dsp:cNvSpPr/>
      </dsp:nvSpPr>
      <dsp:spPr>
        <a:xfrm>
          <a:off x="2278633"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Simulate probabilistic source failures </a:t>
          </a:r>
        </a:p>
      </dsp:txBody>
      <dsp:txXfrm>
        <a:off x="2278633" y="2041154"/>
        <a:ext cx="1846811" cy="1108086"/>
      </dsp:txXfrm>
    </dsp:sp>
    <dsp:sp modelId="{36F13F8E-6A7B-49C7-BC4D-9F2083E1E12C}">
      <dsp:nvSpPr>
        <dsp:cNvPr id="0" name=""/>
        <dsp:cNvSpPr/>
      </dsp:nvSpPr>
      <dsp:spPr>
        <a:xfrm>
          <a:off x="6395223"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687" y="2593073"/>
        <a:ext cx="21238" cy="4247"/>
      </dsp:txXfrm>
    </dsp:sp>
    <dsp:sp modelId="{25D99052-A0C6-42F5-870F-52365C84A6C2}">
      <dsp:nvSpPr>
        <dsp:cNvPr id="0" name=""/>
        <dsp:cNvSpPr/>
      </dsp:nvSpPr>
      <dsp:spPr>
        <a:xfrm>
          <a:off x="4550211"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Check if operational sources/ BESS can meet sudden deficit within 4 seconds </a:t>
          </a:r>
        </a:p>
      </dsp:txBody>
      <dsp:txXfrm>
        <a:off x="4550211" y="2041154"/>
        <a:ext cx="1846811" cy="1108086"/>
      </dsp:txXfrm>
    </dsp:sp>
    <dsp:sp modelId="{D76025B0-0552-4A96-8C89-3B54DA2423AB}">
      <dsp:nvSpPr>
        <dsp:cNvPr id="0" name=""/>
        <dsp:cNvSpPr/>
      </dsp:nvSpPr>
      <dsp:spPr>
        <a:xfrm>
          <a:off x="8666801"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53265" y="2593073"/>
        <a:ext cx="21238" cy="4247"/>
      </dsp:txXfrm>
    </dsp:sp>
    <dsp:sp modelId="{F93A867E-A056-4C6A-9A6E-15638B2E5C6C}">
      <dsp:nvSpPr>
        <dsp:cNvPr id="0" name=""/>
        <dsp:cNvSpPr/>
      </dsp:nvSpPr>
      <dsp:spPr>
        <a:xfrm>
          <a:off x="6821789"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If required, shed non-critical load,</a:t>
          </a:r>
        </a:p>
      </dsp:txBody>
      <dsp:txXfrm>
        <a:off x="6821789" y="2041154"/>
        <a:ext cx="1846811" cy="1108086"/>
      </dsp:txXfrm>
    </dsp:sp>
    <dsp:sp modelId="{27912D64-79B2-C245-9362-AABA1DF2AF6A}">
      <dsp:nvSpPr>
        <dsp:cNvPr id="0" name=""/>
        <dsp:cNvSpPr/>
      </dsp:nvSpPr>
      <dsp:spPr>
        <a:xfrm>
          <a:off x="930461" y="3147440"/>
          <a:ext cx="9086311" cy="394166"/>
        </a:xfrm>
        <a:custGeom>
          <a:avLst/>
          <a:gdLst/>
          <a:ahLst/>
          <a:cxnLst/>
          <a:rect l="0" t="0" r="0" b="0"/>
          <a:pathLst>
            <a:path>
              <a:moveTo>
                <a:pt x="9086311" y="0"/>
              </a:moveTo>
              <a:lnTo>
                <a:pt x="9086311" y="214183"/>
              </a:lnTo>
              <a:lnTo>
                <a:pt x="0" y="214183"/>
              </a:lnTo>
              <a:lnTo>
                <a:pt x="0" y="39416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246211" y="3342400"/>
        <a:ext cx="454811" cy="4247"/>
      </dsp:txXfrm>
    </dsp:sp>
    <dsp:sp modelId="{DDF43BAA-8BE0-ED40-8CBC-95CFF82E91DB}">
      <dsp:nvSpPr>
        <dsp:cNvPr id="0" name=""/>
        <dsp:cNvSpPr/>
      </dsp:nvSpPr>
      <dsp:spPr>
        <a:xfrm>
          <a:off x="9093367"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Record data operating hourly data</a:t>
          </a:r>
        </a:p>
      </dsp:txBody>
      <dsp:txXfrm>
        <a:off x="9093367" y="2041154"/>
        <a:ext cx="1846811" cy="1108086"/>
      </dsp:txXfrm>
    </dsp:sp>
    <dsp:sp modelId="{9D0E2EFC-2459-4D8D-AE70-ED6441A00900}">
      <dsp:nvSpPr>
        <dsp:cNvPr id="0" name=""/>
        <dsp:cNvSpPr/>
      </dsp:nvSpPr>
      <dsp:spPr>
        <a:xfrm>
          <a:off x="1852067"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8531" y="4125927"/>
        <a:ext cx="21238" cy="4247"/>
      </dsp:txXfrm>
    </dsp:sp>
    <dsp:sp modelId="{651C7EA3-1A29-4DE1-BA77-D6A4B710C27A}">
      <dsp:nvSpPr>
        <dsp:cNvPr id="0" name=""/>
        <dsp:cNvSpPr/>
      </dsp:nvSpPr>
      <dsp:spPr>
        <a:xfrm>
          <a:off x="7055"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Repeat for each hour in day, in month, in years (12)</a:t>
          </a:r>
        </a:p>
      </dsp:txBody>
      <dsp:txXfrm>
        <a:off x="7055" y="3574007"/>
        <a:ext cx="1846811" cy="1108086"/>
      </dsp:txXfrm>
    </dsp:sp>
    <dsp:sp modelId="{E517BC81-98C8-0D43-A550-2D34FE94018C}">
      <dsp:nvSpPr>
        <dsp:cNvPr id="0" name=""/>
        <dsp:cNvSpPr/>
      </dsp:nvSpPr>
      <dsp:spPr>
        <a:xfrm>
          <a:off x="4123645"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4125927"/>
        <a:ext cx="21238" cy="4247"/>
      </dsp:txXfrm>
    </dsp:sp>
    <dsp:sp modelId="{D0583213-FC17-4BA6-90D6-261E4AC33C73}">
      <dsp:nvSpPr>
        <dsp:cNvPr id="0" name=""/>
        <dsp:cNvSpPr/>
      </dsp:nvSpPr>
      <dsp:spPr>
        <a:xfrm>
          <a:off x="2278633"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Aggregate technical and commercial data</a:t>
          </a:r>
        </a:p>
      </dsp:txBody>
      <dsp:txXfrm>
        <a:off x="2278633" y="3574007"/>
        <a:ext cx="1846811" cy="1108086"/>
      </dsp:txXfrm>
    </dsp:sp>
    <dsp:sp modelId="{347DCD0C-2FF3-E04F-845A-20D293E6BC9C}">
      <dsp:nvSpPr>
        <dsp:cNvPr id="0" name=""/>
        <dsp:cNvSpPr/>
      </dsp:nvSpPr>
      <dsp:spPr>
        <a:xfrm>
          <a:off x="6395223"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581687" y="4125927"/>
        <a:ext cx="21238" cy="4247"/>
      </dsp:txXfrm>
    </dsp:sp>
    <dsp:sp modelId="{8E0AF86E-CEAB-0142-8D39-4E12D2E48027}">
      <dsp:nvSpPr>
        <dsp:cNvPr id="0" name=""/>
        <dsp:cNvSpPr/>
      </dsp:nvSpPr>
      <dsp:spPr>
        <a:xfrm>
          <a:off x="4550211"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Calculate Evaluation Metrics</a:t>
          </a:r>
        </a:p>
      </dsp:txBody>
      <dsp:txXfrm>
        <a:off x="4550211" y="3574007"/>
        <a:ext cx="1846811" cy="1108086"/>
      </dsp:txXfrm>
    </dsp:sp>
    <dsp:sp modelId="{87692273-8DC7-8647-8AB1-9B5971405C37}">
      <dsp:nvSpPr>
        <dsp:cNvPr id="0" name=""/>
        <dsp:cNvSpPr/>
      </dsp:nvSpPr>
      <dsp:spPr>
        <a:xfrm>
          <a:off x="6821789" y="3574007"/>
          <a:ext cx="1846811" cy="1108086"/>
        </a:xfrm>
        <a:prstGeom prst="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End</a:t>
          </a:r>
        </a:p>
      </dsp:txBody>
      <dsp:txXfrm>
        <a:off x="6821789" y="3574007"/>
        <a:ext cx="1846811" cy="110808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6281A-26E8-41EC-9CF0-41E2DC751A3F}"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FBE9B-B0E7-4D83-BA1D-9F78B04AD2E9}" type="slidenum">
              <a:rPr lang="en-US" smtClean="0"/>
              <a:t>‹#›</a:t>
            </a:fld>
            <a:endParaRPr lang="en-US"/>
          </a:p>
        </p:txBody>
      </p:sp>
    </p:spTree>
    <p:extLst>
      <p:ext uri="{BB962C8B-B14F-4D97-AF65-F5344CB8AC3E}">
        <p14:creationId xmlns:p14="http://schemas.microsoft.com/office/powerpoint/2010/main" val="278733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19</a:t>
            </a:fld>
            <a:endParaRPr lang="en-US"/>
          </a:p>
        </p:txBody>
      </p:sp>
    </p:spTree>
    <p:extLst>
      <p:ext uri="{BB962C8B-B14F-4D97-AF65-F5344CB8AC3E}">
        <p14:creationId xmlns:p14="http://schemas.microsoft.com/office/powerpoint/2010/main" val="333550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20</a:t>
            </a:fld>
            <a:endParaRPr lang="en-US"/>
          </a:p>
        </p:txBody>
      </p:sp>
    </p:spTree>
    <p:extLst>
      <p:ext uri="{BB962C8B-B14F-4D97-AF65-F5344CB8AC3E}">
        <p14:creationId xmlns:p14="http://schemas.microsoft.com/office/powerpoint/2010/main" val="111274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1328-65D3-4384-B2B5-F6FEC6ADA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B0F24-4011-4DED-B697-5766D605E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2886A-EE6A-42CE-AE89-C7EC2612AF46}"/>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5" name="Footer Placeholder 4">
            <a:extLst>
              <a:ext uri="{FF2B5EF4-FFF2-40B4-BE49-F238E27FC236}">
                <a16:creationId xmlns:a16="http://schemas.microsoft.com/office/drawing/2014/main" id="{9761BC0B-4DDE-466A-BB86-C5E9A0A4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86F7B-8F7D-4FA4-9935-A067E03BD82E}"/>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31729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2EBB-6D16-4672-9971-1FC6145767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0DD39D-511E-4542-8066-B373EDF140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66D3F-E584-48E2-AC2F-30BF23100256}"/>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5" name="Footer Placeholder 4">
            <a:extLst>
              <a:ext uri="{FF2B5EF4-FFF2-40B4-BE49-F238E27FC236}">
                <a16:creationId xmlns:a16="http://schemas.microsoft.com/office/drawing/2014/main" id="{186DD3AC-3C47-4B50-8E27-3664D9768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F08CC-29F7-4202-A13B-BC2B934D0F92}"/>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16726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335BA-ECA6-4268-8AF7-D40AAB146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66646-4558-44CB-8811-45AF0EE581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D869D-0C14-4920-8C74-1461999E323E}"/>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5" name="Footer Placeholder 4">
            <a:extLst>
              <a:ext uri="{FF2B5EF4-FFF2-40B4-BE49-F238E27FC236}">
                <a16:creationId xmlns:a16="http://schemas.microsoft.com/office/drawing/2014/main" id="{34332DEE-4AB9-4AEB-B228-BFC155F39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FD5CC-0D90-4ABA-98F3-8619BC0E8D9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629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7BAD-C9F5-48C5-888A-08ED6DA016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64A31-6B0B-4574-AF5A-E5A22C53E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E1902-1785-424F-A7FD-BD9F0E8EEC67}"/>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5" name="Footer Placeholder 4">
            <a:extLst>
              <a:ext uri="{FF2B5EF4-FFF2-40B4-BE49-F238E27FC236}">
                <a16:creationId xmlns:a16="http://schemas.microsoft.com/office/drawing/2014/main" id="{BB406F0C-7A1F-48FB-9618-0534A283A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50F2-FD01-4A8E-B815-4E4F5999DB4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427315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C522-87F1-4987-8956-E4FBD1F67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E59DA6-AE41-4765-B0ED-2D4AB30FC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626420-0159-4474-9CF6-079505AC8BD9}"/>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5" name="Footer Placeholder 4">
            <a:extLst>
              <a:ext uri="{FF2B5EF4-FFF2-40B4-BE49-F238E27FC236}">
                <a16:creationId xmlns:a16="http://schemas.microsoft.com/office/drawing/2014/main" id="{6BCA3DBB-B7FB-4902-BAC5-9EDE71BAC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0158B-5E3B-4C88-A78E-E77EA4ADCB6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91051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771-414A-4AF0-97EE-0F784CF4E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556A6-57D6-470B-A56C-0857A4A6DD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EB83B-A0FB-46EA-8EE2-77480BC6B4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64741-185A-43ED-B851-FC427C679389}"/>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6" name="Footer Placeholder 5">
            <a:extLst>
              <a:ext uri="{FF2B5EF4-FFF2-40B4-BE49-F238E27FC236}">
                <a16:creationId xmlns:a16="http://schemas.microsoft.com/office/drawing/2014/main" id="{62B7C267-C42F-4A80-9A77-92F90BA64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1CE30-D9FE-42E2-BA20-6E18DE6A48BF}"/>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96290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6036-1FE8-42A5-BC95-916607AAE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8F299-0F5F-4F22-B0E1-FA47FC3D9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B686D0-8E74-4A48-8912-6D17C432F6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63065-778F-4FFE-BB24-CB5A409E2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12A137-2FA0-48D1-B2F4-77CEDF5D83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E54E8-B15B-4B09-A588-2AAA5354A87D}"/>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8" name="Footer Placeholder 7">
            <a:extLst>
              <a:ext uri="{FF2B5EF4-FFF2-40B4-BE49-F238E27FC236}">
                <a16:creationId xmlns:a16="http://schemas.microsoft.com/office/drawing/2014/main" id="{F932FD1C-7040-46A0-9198-FB7BD9BE83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CBC14F-8412-46C3-A799-76D725236A8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87935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8D14-3D97-462A-B838-2A51C351A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C0CF8-4E5A-4DCF-8A7E-98CEC07AD5B6}"/>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4" name="Footer Placeholder 3">
            <a:extLst>
              <a:ext uri="{FF2B5EF4-FFF2-40B4-BE49-F238E27FC236}">
                <a16:creationId xmlns:a16="http://schemas.microsoft.com/office/drawing/2014/main" id="{B84BD535-A393-4AE3-AC6F-EACCD7EFD1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5B0DB-D6F1-46A0-B4E6-BE247BB34478}"/>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3635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51F39-4D54-4545-AFAE-F29B8872B0CF}"/>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3" name="Footer Placeholder 2">
            <a:extLst>
              <a:ext uri="{FF2B5EF4-FFF2-40B4-BE49-F238E27FC236}">
                <a16:creationId xmlns:a16="http://schemas.microsoft.com/office/drawing/2014/main" id="{242BF7A6-A4B2-4707-97F5-9E22D3ACB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4B499-143C-4B06-A458-7964F240F8F0}"/>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64606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7FAE-74F8-4DE3-B28F-78D182681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19AA18-89A4-4B6E-8CC7-3F46AE722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9A01D-DAFB-43D9-9414-862DE1946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EE06EE-E2E5-41A5-977E-558CA9B8B721}"/>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6" name="Footer Placeholder 5">
            <a:extLst>
              <a:ext uri="{FF2B5EF4-FFF2-40B4-BE49-F238E27FC236}">
                <a16:creationId xmlns:a16="http://schemas.microsoft.com/office/drawing/2014/main" id="{4CB4F4AB-9978-45D2-8047-9578F571F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82A8B-5D97-46D3-ADDF-EBFA5F85C24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593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E447-D0CF-43D7-8405-7C9A91374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EA4AC-2388-4B41-8FE9-DA3A784D09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A79A5-6254-4067-AEC9-4ACC8A376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913A53-09B3-43D7-A1A9-1A40A9E8CEA9}"/>
              </a:ext>
            </a:extLst>
          </p:cNvPr>
          <p:cNvSpPr>
            <a:spLocks noGrp="1"/>
          </p:cNvSpPr>
          <p:nvPr>
            <p:ph type="dt" sz="half" idx="10"/>
          </p:nvPr>
        </p:nvSpPr>
        <p:spPr/>
        <p:txBody>
          <a:bodyPr/>
          <a:lstStyle/>
          <a:p>
            <a:fld id="{E9C28301-50EF-41F1-8374-845A999CCC6B}" type="datetimeFigureOut">
              <a:rPr lang="en-US" smtClean="0"/>
              <a:t>4/29/2024</a:t>
            </a:fld>
            <a:endParaRPr lang="en-US"/>
          </a:p>
        </p:txBody>
      </p:sp>
      <p:sp>
        <p:nvSpPr>
          <p:cNvPr id="6" name="Footer Placeholder 5">
            <a:extLst>
              <a:ext uri="{FF2B5EF4-FFF2-40B4-BE49-F238E27FC236}">
                <a16:creationId xmlns:a16="http://schemas.microsoft.com/office/drawing/2014/main" id="{85CE73D1-4EA0-493D-B6FD-C75036E46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F7D5D-FDE1-498B-AE08-BC427BAA3D3C}"/>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7663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AE0758-AD9B-4B04-810E-029043202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AD3B1-7923-4DD4-A3FE-A14A3303A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C1546-D1C9-414D-AC12-9E31CD8A6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28301-50EF-41F1-8374-845A999CCC6B}" type="datetimeFigureOut">
              <a:rPr lang="en-US" smtClean="0"/>
              <a:t>4/29/2024</a:t>
            </a:fld>
            <a:endParaRPr lang="en-US"/>
          </a:p>
        </p:txBody>
      </p:sp>
      <p:sp>
        <p:nvSpPr>
          <p:cNvPr id="5" name="Footer Placeholder 4">
            <a:extLst>
              <a:ext uri="{FF2B5EF4-FFF2-40B4-BE49-F238E27FC236}">
                <a16:creationId xmlns:a16="http://schemas.microsoft.com/office/drawing/2014/main" id="{56009FED-9EEF-4557-B9A6-E2FE21C49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15783A-8613-437E-9BAD-A0CD81782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8E920-9D2A-4204-8D56-1090B7CB7518}" type="slidenum">
              <a:rPr lang="en-US" smtClean="0"/>
              <a:t>‹#›</a:t>
            </a:fld>
            <a:endParaRPr lang="en-US"/>
          </a:p>
        </p:txBody>
      </p:sp>
    </p:spTree>
    <p:extLst>
      <p:ext uri="{BB962C8B-B14F-4D97-AF65-F5344CB8AC3E}">
        <p14:creationId xmlns:p14="http://schemas.microsoft.com/office/powerpoint/2010/main" val="175379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7"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65D1181-EC2E-43E7-BECC-4BF2194E7923}"/>
              </a:ext>
            </a:extLst>
          </p:cNvPr>
          <p:cNvSpPr>
            <a:spLocks noGrp="1"/>
          </p:cNvSpPr>
          <p:nvPr>
            <p:ph type="ctrTitle"/>
          </p:nvPr>
        </p:nvSpPr>
        <p:spPr>
          <a:xfrm>
            <a:off x="1086481" y="1793056"/>
            <a:ext cx="10018731" cy="2616591"/>
          </a:xfrm>
        </p:spPr>
        <p:txBody>
          <a:bodyPr>
            <a:normAutofit/>
          </a:bodyPr>
          <a:lstStyle/>
          <a:p>
            <a:r>
              <a:rPr lang="en-US" sz="5400" b="1" dirty="0">
                <a:solidFill>
                  <a:srgbClr val="002060"/>
                </a:solidFill>
              </a:rPr>
              <a:t>Sindh Engro Coal Mining Company</a:t>
            </a:r>
            <a:br>
              <a:rPr lang="en-US" sz="4800" b="1" dirty="0">
                <a:solidFill>
                  <a:srgbClr val="002060"/>
                </a:solidFill>
              </a:rPr>
            </a:br>
            <a:br>
              <a:rPr lang="en-US" sz="2000" b="1" dirty="0">
                <a:solidFill>
                  <a:srgbClr val="002060"/>
                </a:solidFill>
              </a:rPr>
            </a:br>
            <a:r>
              <a:rPr lang="en-US" sz="4400" b="1" dirty="0">
                <a:solidFill>
                  <a:schemeClr val="accent1">
                    <a:lumMod val="75000"/>
                  </a:schemeClr>
                </a:solidFill>
              </a:rPr>
              <a:t>Thar Block II Open Pit Lignite Mine</a:t>
            </a:r>
            <a:br>
              <a:rPr lang="en-US" sz="4400" b="1" dirty="0">
                <a:solidFill>
                  <a:schemeClr val="accent1">
                    <a:lumMod val="75000"/>
                  </a:schemeClr>
                </a:solidFill>
              </a:rPr>
            </a:br>
            <a:r>
              <a:rPr lang="en-US" sz="5400" b="1" dirty="0">
                <a:solidFill>
                  <a:srgbClr val="002060"/>
                </a:solidFill>
              </a:rPr>
              <a:t>Power Sourcing Economic Modeling</a:t>
            </a: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4836169" y="4767447"/>
            <a:ext cx="2712145" cy="950495"/>
          </a:xfrm>
          <a:prstGeom prst="rect">
            <a:avLst/>
          </a:prstGeom>
        </p:spPr>
      </p:pic>
      <p:sp>
        <p:nvSpPr>
          <p:cNvPr id="3" name="TextBox 2">
            <a:extLst>
              <a:ext uri="{FF2B5EF4-FFF2-40B4-BE49-F238E27FC236}">
                <a16:creationId xmlns:a16="http://schemas.microsoft.com/office/drawing/2014/main" id="{48515570-0E36-329A-8270-BC99E5685B0F}"/>
              </a:ext>
            </a:extLst>
          </p:cNvPr>
          <p:cNvSpPr txBox="1"/>
          <p:nvPr/>
        </p:nvSpPr>
        <p:spPr>
          <a:xfrm>
            <a:off x="10285335" y="6304003"/>
            <a:ext cx="1925516" cy="369332"/>
          </a:xfrm>
          <a:prstGeom prst="rect">
            <a:avLst/>
          </a:prstGeom>
          <a:noFill/>
        </p:spPr>
        <p:txBody>
          <a:bodyPr wrap="square" rtlCol="0">
            <a:spAutoFit/>
          </a:bodyPr>
          <a:lstStyle/>
          <a:p>
            <a:r>
              <a:rPr lang="en-US" dirty="0"/>
              <a:t>V3.0 | 29-04-24</a:t>
            </a:r>
          </a:p>
        </p:txBody>
      </p:sp>
    </p:spTree>
    <p:extLst>
      <p:ext uri="{BB962C8B-B14F-4D97-AF65-F5344CB8AC3E}">
        <p14:creationId xmlns:p14="http://schemas.microsoft.com/office/powerpoint/2010/main" val="164147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Details of Power Sources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070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BFB2913-54EE-DFD1-C427-529E938B945A}"/>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Source Details </a:t>
            </a:r>
            <a:r>
              <a:rPr lang="en-US" sz="3200" b="1" dirty="0">
                <a:solidFill>
                  <a:srgbClr val="44546A"/>
                </a:solidFill>
              </a:rPr>
              <a:t>(PPA Sources)</a:t>
            </a:r>
            <a:endParaRPr lang="en-US" sz="5400" b="1" dirty="0">
              <a:solidFill>
                <a:srgbClr val="44546A"/>
              </a:solidFill>
            </a:endParaRPr>
          </a:p>
        </p:txBody>
      </p:sp>
      <p:pic>
        <p:nvPicPr>
          <p:cNvPr id="6" name="Picture 5">
            <a:extLst>
              <a:ext uri="{FF2B5EF4-FFF2-40B4-BE49-F238E27FC236}">
                <a16:creationId xmlns:a16="http://schemas.microsoft.com/office/drawing/2014/main" id="{823D5F6B-E70F-7FFF-8DFD-BAE8035127B9}"/>
              </a:ext>
            </a:extLst>
          </p:cNvPr>
          <p:cNvPicPr>
            <a:picLocks noChangeAspect="1"/>
          </p:cNvPicPr>
          <p:nvPr/>
        </p:nvPicPr>
        <p:blipFill>
          <a:blip r:embed="rId2"/>
          <a:stretch>
            <a:fillRect/>
          </a:stretch>
        </p:blipFill>
        <p:spPr>
          <a:xfrm>
            <a:off x="998537" y="1175056"/>
            <a:ext cx="10189756" cy="4882844"/>
          </a:xfrm>
          <a:prstGeom prst="rect">
            <a:avLst/>
          </a:prstGeom>
        </p:spPr>
      </p:pic>
    </p:spTree>
    <p:extLst>
      <p:ext uri="{BB962C8B-B14F-4D97-AF65-F5344CB8AC3E}">
        <p14:creationId xmlns:p14="http://schemas.microsoft.com/office/powerpoint/2010/main" val="103957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9F125E-2ED5-0BB7-4A14-1636C8B44C98}"/>
              </a:ext>
            </a:extLst>
          </p:cNvPr>
          <p:cNvSpPr txBox="1">
            <a:spLocks/>
          </p:cNvSpPr>
          <p:nvPr/>
        </p:nvSpPr>
        <p:spPr>
          <a:xfrm>
            <a:off x="838200" y="234590"/>
            <a:ext cx="10515600" cy="9404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44546A"/>
                </a:solidFill>
              </a:rPr>
              <a:t>Source Details </a:t>
            </a:r>
            <a:r>
              <a:rPr lang="en-US" sz="3200" b="1" dirty="0">
                <a:solidFill>
                  <a:srgbClr val="44546A"/>
                </a:solidFill>
              </a:rPr>
              <a:t>(Captive Source)</a:t>
            </a:r>
            <a:endParaRPr lang="en-US" sz="5400" b="1" dirty="0">
              <a:solidFill>
                <a:srgbClr val="44546A"/>
              </a:solidFill>
            </a:endParaRPr>
          </a:p>
        </p:txBody>
      </p:sp>
      <p:pic>
        <p:nvPicPr>
          <p:cNvPr id="4" name="Picture 3">
            <a:extLst>
              <a:ext uri="{FF2B5EF4-FFF2-40B4-BE49-F238E27FC236}">
                <a16:creationId xmlns:a16="http://schemas.microsoft.com/office/drawing/2014/main" id="{E2C0F1B0-0935-49B9-4732-55B5435A8E5E}"/>
              </a:ext>
            </a:extLst>
          </p:cNvPr>
          <p:cNvPicPr>
            <a:picLocks noChangeAspect="1"/>
          </p:cNvPicPr>
          <p:nvPr/>
        </p:nvPicPr>
        <p:blipFill>
          <a:blip r:embed="rId2"/>
          <a:stretch>
            <a:fillRect/>
          </a:stretch>
        </p:blipFill>
        <p:spPr>
          <a:xfrm>
            <a:off x="3104578" y="1175056"/>
            <a:ext cx="5381054" cy="5346188"/>
          </a:xfrm>
          <a:prstGeom prst="rect">
            <a:avLst/>
          </a:prstGeom>
        </p:spPr>
      </p:pic>
    </p:spTree>
    <p:extLst>
      <p:ext uri="{BB962C8B-B14F-4D97-AF65-F5344CB8AC3E}">
        <p14:creationId xmlns:p14="http://schemas.microsoft.com/office/powerpoint/2010/main" val="109073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PV Generation Trend</a:t>
            </a:r>
          </a:p>
        </p:txBody>
      </p:sp>
      <p:pic>
        <p:nvPicPr>
          <p:cNvPr id="4" name="Picture 3">
            <a:extLst>
              <a:ext uri="{FF2B5EF4-FFF2-40B4-BE49-F238E27FC236}">
                <a16:creationId xmlns:a16="http://schemas.microsoft.com/office/drawing/2014/main" id="{7ADA9049-FB82-BEC1-0062-D3EE66D677F7}"/>
              </a:ext>
            </a:extLst>
          </p:cNvPr>
          <p:cNvPicPr>
            <a:picLocks noChangeAspect="1"/>
          </p:cNvPicPr>
          <p:nvPr/>
        </p:nvPicPr>
        <p:blipFill>
          <a:blip r:embed="rId2"/>
          <a:stretch>
            <a:fillRect/>
          </a:stretch>
        </p:blipFill>
        <p:spPr>
          <a:xfrm>
            <a:off x="301678" y="1335024"/>
            <a:ext cx="11588644" cy="4379976"/>
          </a:xfrm>
          <a:prstGeom prst="rect">
            <a:avLst/>
          </a:prstGeom>
        </p:spPr>
      </p:pic>
    </p:spTree>
    <p:extLst>
      <p:ext uri="{BB962C8B-B14F-4D97-AF65-F5344CB8AC3E}">
        <p14:creationId xmlns:p14="http://schemas.microsoft.com/office/powerpoint/2010/main" val="233449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2299489" y="2819742"/>
            <a:ext cx="7398389" cy="1218515"/>
          </a:xfrm>
        </p:spPr>
        <p:txBody>
          <a:bodyPr anchor="ctr">
            <a:noAutofit/>
          </a:bodyPr>
          <a:lstStyle/>
          <a:p>
            <a:r>
              <a:rPr lang="en-US" dirty="0">
                <a:solidFill>
                  <a:schemeClr val="tx2"/>
                </a:solidFill>
              </a:rPr>
              <a:t>Modeling Algorithm, Evaluation and Results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608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Model Algorithm/ Approach</a:t>
            </a:r>
          </a:p>
        </p:txBody>
      </p:sp>
      <p:graphicFrame>
        <p:nvGraphicFramePr>
          <p:cNvPr id="3" name="Diagram 2">
            <a:extLst>
              <a:ext uri="{FF2B5EF4-FFF2-40B4-BE49-F238E27FC236}">
                <a16:creationId xmlns:a16="http://schemas.microsoft.com/office/drawing/2014/main" id="{C3416D40-D35B-F296-CD64-B434B6B5F412}"/>
              </a:ext>
            </a:extLst>
          </p:cNvPr>
          <p:cNvGraphicFramePr/>
          <p:nvPr>
            <p:extLst>
              <p:ext uri="{D42A27DB-BD31-4B8C-83A1-F6EECF244321}">
                <p14:modId xmlns:p14="http://schemas.microsoft.com/office/powerpoint/2010/main" val="1135065941"/>
              </p:ext>
            </p:extLst>
          </p:nvPr>
        </p:nvGraphicFramePr>
        <p:xfrm>
          <a:off x="838200" y="1175056"/>
          <a:ext cx="10947235" cy="519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32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Scenario Evaluation Metrics</a:t>
            </a:r>
          </a:p>
        </p:txBody>
      </p:sp>
      <p:sp>
        <p:nvSpPr>
          <p:cNvPr id="3" name="Content Placeholder 3">
            <a:extLst>
              <a:ext uri="{FF2B5EF4-FFF2-40B4-BE49-F238E27FC236}">
                <a16:creationId xmlns:a16="http://schemas.microsoft.com/office/drawing/2014/main" id="{10816101-05B1-0DC8-986B-0F7F024B37D4}"/>
              </a:ext>
            </a:extLst>
          </p:cNvPr>
          <p:cNvSpPr>
            <a:spLocks noGrp="1"/>
          </p:cNvSpPr>
          <p:nvPr>
            <p:ph idx="1"/>
          </p:nvPr>
        </p:nvSpPr>
        <p:spPr>
          <a:xfrm>
            <a:off x="966788" y="1175056"/>
            <a:ext cx="10387012" cy="5593492"/>
          </a:xfrm>
        </p:spPr>
        <p:txBody>
          <a:bodyPr>
            <a:normAutofit lnSpcReduction="10000"/>
          </a:bodyPr>
          <a:lstStyle/>
          <a:p>
            <a:pPr marL="0" indent="0">
              <a:lnSpc>
                <a:spcPct val="100000"/>
              </a:lnSpc>
              <a:spcBef>
                <a:spcPts val="400"/>
              </a:spcBef>
              <a:spcAft>
                <a:spcPts val="200"/>
              </a:spcAft>
              <a:buNone/>
            </a:pPr>
            <a:r>
              <a:rPr lang="en-US" dirty="0">
                <a:solidFill>
                  <a:schemeClr val="tx1">
                    <a:lumMod val="75000"/>
                    <a:lumOff val="25000"/>
                  </a:schemeClr>
                </a:solidFill>
              </a:rPr>
              <a:t>1. </a:t>
            </a:r>
            <a:r>
              <a:rPr lang="en-US" b="1" dirty="0">
                <a:solidFill>
                  <a:schemeClr val="tx1">
                    <a:lumMod val="75000"/>
                    <a:lumOff val="25000"/>
                  </a:schemeClr>
                </a:solidFill>
              </a:rPr>
              <a:t>Energy Fulfilment Ratio </a:t>
            </a:r>
            <a:r>
              <a:rPr lang="en-US" dirty="0">
                <a:solidFill>
                  <a:schemeClr val="tx1">
                    <a:lumMod val="75000"/>
                    <a:lumOff val="25000"/>
                  </a:schemeClr>
                </a:solidFill>
              </a:rPr>
              <a:t>(%):</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hours in which power sources meet energy requirements without load shedding / total number of hours</a:t>
            </a:r>
          </a:p>
          <a:p>
            <a:pPr lvl="1">
              <a:lnSpc>
                <a:spcPct val="100000"/>
              </a:lnSpc>
              <a:spcBef>
                <a:spcPts val="400"/>
              </a:spcBef>
              <a:spcAft>
                <a:spcPts val="200"/>
              </a:spcAft>
            </a:pPr>
            <a:r>
              <a:rPr lang="en-US" sz="2400" dirty="0">
                <a:solidFill>
                  <a:schemeClr val="tx1">
                    <a:lumMod val="75000"/>
                    <a:lumOff val="25000"/>
                  </a:schemeClr>
                </a:solidFill>
              </a:rPr>
              <a:t>Must be </a:t>
            </a:r>
            <a:r>
              <a:rPr lang="en-US" dirty="0">
                <a:solidFill>
                  <a:schemeClr val="tx1">
                    <a:lumMod val="75000"/>
                    <a:lumOff val="25000"/>
                  </a:schemeClr>
                </a:solidFill>
              </a:rPr>
              <a:t>99-100% for scenario to be viable</a:t>
            </a:r>
          </a:p>
          <a:p>
            <a:pPr lvl="1">
              <a:lnSpc>
                <a:spcPct val="100000"/>
              </a:lnSpc>
              <a:spcBef>
                <a:spcPts val="400"/>
              </a:spcBef>
              <a:spcAft>
                <a:spcPts val="200"/>
              </a:spcAft>
            </a:pPr>
            <a:endParaRPr lang="en-US" sz="600" dirty="0">
              <a:solidFill>
                <a:schemeClr val="tx1">
                  <a:lumMod val="75000"/>
                  <a:lumOff val="25000"/>
                </a:schemeClr>
              </a:solidFill>
            </a:endParaRPr>
          </a:p>
          <a:p>
            <a:pPr marL="0" indent="0">
              <a:lnSpc>
                <a:spcPct val="100000"/>
              </a:lnSpc>
              <a:spcBef>
                <a:spcPts val="400"/>
              </a:spcBef>
              <a:spcAft>
                <a:spcPts val="200"/>
              </a:spcAft>
              <a:buNone/>
            </a:pPr>
            <a:r>
              <a:rPr lang="en-US" sz="2800" dirty="0">
                <a:solidFill>
                  <a:schemeClr val="tx1">
                    <a:lumMod val="75000"/>
                    <a:lumOff val="25000"/>
                  </a:schemeClr>
                </a:solidFill>
              </a:rPr>
              <a:t>2. </a:t>
            </a:r>
            <a:r>
              <a:rPr lang="en-US" sz="2800" b="1" dirty="0">
                <a:solidFill>
                  <a:schemeClr val="tx1">
                    <a:lumMod val="75000"/>
                    <a:lumOff val="25000"/>
                  </a:schemeClr>
                </a:solidFill>
              </a:rPr>
              <a:t>Critical Load Interruptions </a:t>
            </a:r>
            <a:r>
              <a:rPr lang="en-US" sz="2800" dirty="0">
                <a:solidFill>
                  <a:schemeClr val="tx1">
                    <a:lumMod val="75000"/>
                    <a:lumOff val="25000"/>
                  </a:schemeClr>
                </a:solidFill>
              </a:rPr>
              <a:t>(No.):</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times critical load is interrupted due to source failures (and inadequate spinning reserve) despite non-critical load shedding</a:t>
            </a:r>
          </a:p>
          <a:p>
            <a:pPr marL="457200" lvl="1" indent="0">
              <a:lnSpc>
                <a:spcPct val="100000"/>
              </a:lnSpc>
              <a:spcBef>
                <a:spcPts val="400"/>
              </a:spcBef>
              <a:spcAft>
                <a:spcPts val="200"/>
              </a:spcAft>
              <a:buNone/>
            </a:pPr>
            <a:endParaRPr lang="en-US" sz="600" dirty="0"/>
          </a:p>
          <a:p>
            <a:pPr marL="0" indent="0">
              <a:lnSpc>
                <a:spcPct val="100000"/>
              </a:lnSpc>
              <a:spcBef>
                <a:spcPts val="400"/>
              </a:spcBef>
              <a:spcAft>
                <a:spcPts val="200"/>
              </a:spcAft>
              <a:buNone/>
            </a:pPr>
            <a:r>
              <a:rPr lang="en-US" sz="2800" dirty="0">
                <a:solidFill>
                  <a:schemeClr val="tx1">
                    <a:lumMod val="75000"/>
                    <a:lumOff val="25000"/>
                  </a:schemeClr>
                </a:solidFill>
              </a:rPr>
              <a:t>3. </a:t>
            </a:r>
            <a:r>
              <a:rPr lang="en-US" sz="2800" b="1" dirty="0">
                <a:solidFill>
                  <a:schemeClr val="tx1">
                    <a:lumMod val="75000"/>
                    <a:lumOff val="25000"/>
                  </a:schemeClr>
                </a:solidFill>
              </a:rPr>
              <a:t>Load Shedding Events</a:t>
            </a:r>
            <a:r>
              <a:rPr lang="en-US" sz="2800" dirty="0">
                <a:solidFill>
                  <a:schemeClr val="tx1">
                    <a:lumMod val="75000"/>
                    <a:lumOff val="25000"/>
                  </a:schemeClr>
                </a:solidFill>
              </a:rPr>
              <a:t>(No.):</a:t>
            </a:r>
          </a:p>
          <a:p>
            <a:pPr lvl="1">
              <a:lnSpc>
                <a:spcPct val="100000"/>
              </a:lnSpc>
              <a:spcBef>
                <a:spcPts val="400"/>
              </a:spcBef>
              <a:spcAft>
                <a:spcPts val="200"/>
              </a:spcAft>
            </a:pPr>
            <a:r>
              <a:rPr lang="en-US" sz="2400" dirty="0">
                <a:solidFill>
                  <a:schemeClr val="tx1">
                    <a:lumMod val="75000"/>
                    <a:lumOff val="25000"/>
                  </a:schemeClr>
                </a:solidFill>
              </a:rPr>
              <a:t>Non-critical loads are shed if sources cannot meet critical load requirements. While this is not modeled to result in financial loss, it is a sustainability consideration</a:t>
            </a: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172234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Scenario Evaluation Metrics </a:t>
            </a:r>
            <a:r>
              <a:rPr lang="en-US" sz="3200" b="1" dirty="0">
                <a:solidFill>
                  <a:srgbClr val="44546A"/>
                </a:solidFill>
              </a:rPr>
              <a:t>(continued)</a:t>
            </a:r>
            <a:r>
              <a:rPr lang="en-US" sz="4800" b="1" dirty="0">
                <a:solidFill>
                  <a:srgbClr val="44546A"/>
                </a:solidFill>
              </a:rPr>
              <a:t> </a:t>
            </a:r>
            <a:endParaRPr lang="en-US" sz="5400" b="1" dirty="0">
              <a:solidFill>
                <a:srgbClr val="44546A"/>
              </a:solidFill>
            </a:endParaRPr>
          </a:p>
        </p:txBody>
      </p:sp>
      <p:sp>
        <p:nvSpPr>
          <p:cNvPr id="3" name="Content Placeholder 3">
            <a:extLst>
              <a:ext uri="{FF2B5EF4-FFF2-40B4-BE49-F238E27FC236}">
                <a16:creationId xmlns:a16="http://schemas.microsoft.com/office/drawing/2014/main" id="{10816101-05B1-0DC8-986B-0F7F024B37D4}"/>
              </a:ext>
            </a:extLst>
          </p:cNvPr>
          <p:cNvSpPr>
            <a:spLocks noGrp="1"/>
          </p:cNvSpPr>
          <p:nvPr>
            <p:ph idx="1"/>
          </p:nvPr>
        </p:nvSpPr>
        <p:spPr>
          <a:xfrm>
            <a:off x="966787" y="1249736"/>
            <a:ext cx="10731569" cy="5373674"/>
          </a:xfrm>
        </p:spPr>
        <p:txBody>
          <a:bodyPr>
            <a:normAutofit/>
          </a:bodyPr>
          <a:lstStyle/>
          <a:p>
            <a:pPr marL="0" indent="0">
              <a:lnSpc>
                <a:spcPct val="100000"/>
              </a:lnSpc>
              <a:spcBef>
                <a:spcPts val="400"/>
              </a:spcBef>
              <a:spcAft>
                <a:spcPts val="200"/>
              </a:spcAft>
              <a:buNone/>
            </a:pPr>
            <a:r>
              <a:rPr lang="en-US" sz="2800" dirty="0">
                <a:solidFill>
                  <a:schemeClr val="tx1">
                    <a:lumMod val="75000"/>
                    <a:lumOff val="25000"/>
                  </a:schemeClr>
                </a:solidFill>
              </a:rPr>
              <a:t>4. Average </a:t>
            </a:r>
            <a:r>
              <a:rPr lang="en-US" b="1" dirty="0">
                <a:solidFill>
                  <a:schemeClr val="tx1">
                    <a:lumMod val="75000"/>
                    <a:lumOff val="25000"/>
                  </a:schemeClr>
                </a:solidFill>
              </a:rPr>
              <a:t>Unit Cost (AUC) in </a:t>
            </a:r>
            <a:r>
              <a:rPr lang="en-US" dirty="0">
                <a:solidFill>
                  <a:schemeClr val="tx1">
                    <a:lumMod val="75000"/>
                    <a:lumOff val="25000"/>
                  </a:schemeClr>
                </a:solidFill>
              </a:rPr>
              <a:t>PKR/ kWh</a:t>
            </a:r>
            <a:r>
              <a:rPr lang="en-US" sz="2800" dirty="0">
                <a:solidFill>
                  <a:schemeClr val="tx1">
                    <a:lumMod val="75000"/>
                    <a:lumOff val="25000"/>
                  </a:schemeClr>
                </a:solidFill>
              </a:rPr>
              <a:t>:</a:t>
            </a:r>
          </a:p>
          <a:p>
            <a:pPr marL="0" indent="0">
              <a:lnSpc>
                <a:spcPct val="100000"/>
              </a:lnSpc>
              <a:spcBef>
                <a:spcPts val="400"/>
              </a:spcBef>
              <a:spcAft>
                <a:spcPts val="200"/>
              </a:spcAft>
              <a:buNone/>
            </a:pPr>
            <a:endParaRPr lang="en-US" sz="2800" dirty="0">
              <a:solidFill>
                <a:schemeClr val="tx1">
                  <a:lumMod val="75000"/>
                  <a:lumOff val="25000"/>
                </a:schemeClr>
              </a:solidFill>
            </a:endParaRPr>
          </a:p>
          <a:p>
            <a:pPr marL="457200" lvl="1" indent="0">
              <a:buNone/>
            </a:pPr>
            <a:endParaRPr lang="en-US" sz="2400" dirty="0"/>
          </a:p>
          <a:p>
            <a:pPr lvl="1"/>
            <a:endParaRPr lang="en-US" sz="2400" dirty="0"/>
          </a:p>
        </p:txBody>
      </p:sp>
      <p:pic>
        <p:nvPicPr>
          <p:cNvPr id="6" name="Picture 5">
            <a:extLst>
              <a:ext uri="{FF2B5EF4-FFF2-40B4-BE49-F238E27FC236}">
                <a16:creationId xmlns:a16="http://schemas.microsoft.com/office/drawing/2014/main" id="{BC9EB677-2392-FA61-412E-6D368D1A2887}"/>
              </a:ext>
            </a:extLst>
          </p:cNvPr>
          <p:cNvPicPr>
            <a:picLocks noChangeAspect="1"/>
          </p:cNvPicPr>
          <p:nvPr/>
        </p:nvPicPr>
        <p:blipFill>
          <a:blip r:embed="rId2"/>
          <a:stretch>
            <a:fillRect/>
          </a:stretch>
        </p:blipFill>
        <p:spPr>
          <a:xfrm>
            <a:off x="5010484" y="1985994"/>
            <a:ext cx="6502400" cy="1130300"/>
          </a:xfrm>
          <a:prstGeom prst="rect">
            <a:avLst/>
          </a:prstGeom>
        </p:spPr>
      </p:pic>
      <p:pic>
        <p:nvPicPr>
          <p:cNvPr id="7" name="Picture 6">
            <a:extLst>
              <a:ext uri="{FF2B5EF4-FFF2-40B4-BE49-F238E27FC236}">
                <a16:creationId xmlns:a16="http://schemas.microsoft.com/office/drawing/2014/main" id="{566391C1-103F-3C1C-CA46-BF3CC21C7D23}"/>
              </a:ext>
            </a:extLst>
          </p:cNvPr>
          <p:cNvPicPr>
            <a:picLocks noChangeAspect="1"/>
          </p:cNvPicPr>
          <p:nvPr/>
        </p:nvPicPr>
        <p:blipFill>
          <a:blip r:embed="rId3"/>
          <a:stretch>
            <a:fillRect/>
          </a:stretch>
        </p:blipFill>
        <p:spPr>
          <a:xfrm>
            <a:off x="966787" y="3305274"/>
            <a:ext cx="8257673" cy="2862094"/>
          </a:xfrm>
          <a:prstGeom prst="rect">
            <a:avLst/>
          </a:prstGeom>
        </p:spPr>
      </p:pic>
      <p:pic>
        <p:nvPicPr>
          <p:cNvPr id="8" name="Picture 7">
            <a:extLst>
              <a:ext uri="{FF2B5EF4-FFF2-40B4-BE49-F238E27FC236}">
                <a16:creationId xmlns:a16="http://schemas.microsoft.com/office/drawing/2014/main" id="{FF67898E-EAD9-F967-0D93-59A819C54499}"/>
              </a:ext>
            </a:extLst>
          </p:cNvPr>
          <p:cNvPicPr>
            <a:picLocks noChangeAspect="1"/>
          </p:cNvPicPr>
          <p:nvPr/>
        </p:nvPicPr>
        <p:blipFill>
          <a:blip r:embed="rId4"/>
          <a:stretch>
            <a:fillRect/>
          </a:stretch>
        </p:blipFill>
        <p:spPr>
          <a:xfrm>
            <a:off x="1064127" y="1985994"/>
            <a:ext cx="3302000" cy="1244600"/>
          </a:xfrm>
          <a:prstGeom prst="rect">
            <a:avLst/>
          </a:prstGeom>
        </p:spPr>
      </p:pic>
    </p:spTree>
    <p:extLst>
      <p:ext uri="{BB962C8B-B14F-4D97-AF65-F5344CB8AC3E}">
        <p14:creationId xmlns:p14="http://schemas.microsoft.com/office/powerpoint/2010/main" val="1334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8776" y="358499"/>
            <a:ext cx="4084260" cy="646331"/>
          </a:xfrm>
          <a:prstGeom prst="rect">
            <a:avLst/>
          </a:prstGeom>
          <a:noFill/>
        </p:spPr>
        <p:txBody>
          <a:bodyPr wrap="non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Modeling Outcomes</a:t>
            </a:r>
          </a:p>
        </p:txBody>
      </p:sp>
      <p:graphicFrame>
        <p:nvGraphicFramePr>
          <p:cNvPr id="3" name="Table 2">
            <a:extLst>
              <a:ext uri="{FF2B5EF4-FFF2-40B4-BE49-F238E27FC236}">
                <a16:creationId xmlns:a16="http://schemas.microsoft.com/office/drawing/2014/main" id="{CFF05B22-0D56-274F-CC71-C6D972773C55}"/>
              </a:ext>
            </a:extLst>
          </p:cNvPr>
          <p:cNvGraphicFramePr>
            <a:graphicFrameLocks noGrp="1"/>
          </p:cNvGraphicFramePr>
          <p:nvPr>
            <p:extLst>
              <p:ext uri="{D42A27DB-BD31-4B8C-83A1-F6EECF244321}">
                <p14:modId xmlns:p14="http://schemas.microsoft.com/office/powerpoint/2010/main" val="306842031"/>
              </p:ext>
            </p:extLst>
          </p:nvPr>
        </p:nvGraphicFramePr>
        <p:xfrm>
          <a:off x="721625" y="1270126"/>
          <a:ext cx="10570949" cy="4084320"/>
        </p:xfrm>
        <a:graphic>
          <a:graphicData uri="http://schemas.openxmlformats.org/drawingml/2006/table">
            <a:tbl>
              <a:tblPr firstRow="1" bandRow="1">
                <a:tableStyleId>{5C22544A-7EE6-4342-B048-85BDC9FD1C3A}</a:tableStyleId>
              </a:tblPr>
              <a:tblGrid>
                <a:gridCol w="637275">
                  <a:extLst>
                    <a:ext uri="{9D8B030D-6E8A-4147-A177-3AD203B41FA5}">
                      <a16:colId xmlns:a16="http://schemas.microsoft.com/office/drawing/2014/main" val="2152340283"/>
                    </a:ext>
                  </a:extLst>
                </a:gridCol>
                <a:gridCol w="3088058">
                  <a:extLst>
                    <a:ext uri="{9D8B030D-6E8A-4147-A177-3AD203B41FA5}">
                      <a16:colId xmlns:a16="http://schemas.microsoft.com/office/drawing/2014/main" val="3109148862"/>
                    </a:ext>
                  </a:extLst>
                </a:gridCol>
                <a:gridCol w="1471242">
                  <a:extLst>
                    <a:ext uri="{9D8B030D-6E8A-4147-A177-3AD203B41FA5}">
                      <a16:colId xmlns:a16="http://schemas.microsoft.com/office/drawing/2014/main" val="3877568521"/>
                    </a:ext>
                  </a:extLst>
                </a:gridCol>
                <a:gridCol w="1238092">
                  <a:extLst>
                    <a:ext uri="{9D8B030D-6E8A-4147-A177-3AD203B41FA5}">
                      <a16:colId xmlns:a16="http://schemas.microsoft.com/office/drawing/2014/main" val="1017038965"/>
                    </a:ext>
                  </a:extLst>
                </a:gridCol>
                <a:gridCol w="1354667">
                  <a:extLst>
                    <a:ext uri="{9D8B030D-6E8A-4147-A177-3AD203B41FA5}">
                      <a16:colId xmlns:a16="http://schemas.microsoft.com/office/drawing/2014/main" val="1534746452"/>
                    </a:ext>
                  </a:extLst>
                </a:gridCol>
                <a:gridCol w="2781615">
                  <a:extLst>
                    <a:ext uri="{9D8B030D-6E8A-4147-A177-3AD203B41FA5}">
                      <a16:colId xmlns:a16="http://schemas.microsoft.com/office/drawing/2014/main" val="699516251"/>
                    </a:ext>
                  </a:extLst>
                </a:gridCol>
              </a:tblGrid>
              <a:tr h="723648">
                <a:tc>
                  <a:txBody>
                    <a:bodyPr/>
                    <a:lstStyle/>
                    <a:p>
                      <a:pPr algn="ctr"/>
                      <a:r>
                        <a:rPr lang="en-US" sz="1600" dirty="0"/>
                        <a:t>No.</a:t>
                      </a:r>
                    </a:p>
                  </a:txBody>
                  <a:tcPr/>
                </a:tc>
                <a:tc>
                  <a:txBody>
                    <a:bodyPr/>
                    <a:lstStyle/>
                    <a:p>
                      <a:pPr algn="l"/>
                      <a:r>
                        <a:rPr lang="en-US" sz="1600" dirty="0"/>
                        <a:t>Scenario Description</a:t>
                      </a:r>
                    </a:p>
                  </a:txBody>
                  <a:tcPr/>
                </a:tc>
                <a:tc>
                  <a:txBody>
                    <a:bodyPr/>
                    <a:lstStyle/>
                    <a:p>
                      <a:pPr algn="ctr"/>
                      <a:r>
                        <a:rPr lang="en-US" sz="1600" dirty="0"/>
                        <a:t>Critical Load Interruptions</a:t>
                      </a:r>
                    </a:p>
                  </a:txBody>
                  <a:tcPr/>
                </a:tc>
                <a:tc>
                  <a:txBody>
                    <a:bodyPr/>
                    <a:lstStyle/>
                    <a:p>
                      <a:pPr algn="ctr"/>
                      <a:r>
                        <a:rPr lang="en-US" sz="1600" dirty="0"/>
                        <a:t>Non Critical Load Shed Events</a:t>
                      </a:r>
                    </a:p>
                  </a:txBody>
                  <a:tcPr/>
                </a:tc>
                <a:tc>
                  <a:txBody>
                    <a:bodyPr/>
                    <a:lstStyle/>
                    <a:p>
                      <a:pPr algn="ctr"/>
                      <a:r>
                        <a:rPr lang="en-US" sz="1600" dirty="0"/>
                        <a:t>Avg Cost ($/kWh)</a:t>
                      </a:r>
                    </a:p>
                  </a:txBody>
                  <a:tcPr/>
                </a:tc>
                <a:tc>
                  <a:txBody>
                    <a:bodyPr/>
                    <a:lstStyle/>
                    <a:p>
                      <a:pPr algn="l"/>
                      <a:r>
                        <a:rPr lang="en-US" sz="1600" dirty="0"/>
                        <a:t>Notes</a:t>
                      </a:r>
                    </a:p>
                  </a:txBody>
                  <a:tcPr/>
                </a:tc>
                <a:extLst>
                  <a:ext uri="{0D108BD9-81ED-4DB2-BD59-A6C34878D82A}">
                    <a16:rowId xmlns:a16="http://schemas.microsoft.com/office/drawing/2014/main" val="3590109854"/>
                  </a:ext>
                </a:extLst>
              </a:tr>
              <a:tr h="370840">
                <a:tc>
                  <a:txBody>
                    <a:bodyPr/>
                    <a:lstStyle/>
                    <a:p>
                      <a:pPr algn="ctr"/>
                      <a:r>
                        <a:rPr lang="en-US" sz="1600" dirty="0"/>
                        <a:t>1</a:t>
                      </a:r>
                    </a:p>
                  </a:txBody>
                  <a:tcPr/>
                </a:tc>
                <a:tc>
                  <a:txBody>
                    <a:bodyPr/>
                    <a:lstStyle/>
                    <a:p>
                      <a:pPr algn="l"/>
                      <a:r>
                        <a:rPr lang="en-US" sz="1600" dirty="0"/>
                        <a:t>Existing PV Plant – 5 MW</a:t>
                      </a:r>
                    </a:p>
                    <a:p>
                      <a:pPr algn="l"/>
                      <a:r>
                        <a:rPr lang="en-US" sz="1600" dirty="0"/>
                        <a:t>New PV Plant – 40 MW (Year 1)</a:t>
                      </a:r>
                    </a:p>
                    <a:p>
                      <a:pPr algn="l"/>
                      <a:r>
                        <a:rPr lang="en-US" sz="1600" dirty="0"/>
                        <a:t>New PV Plant – 5 MW (Year 3)</a:t>
                      </a:r>
                    </a:p>
                    <a:p>
                      <a:pPr algn="l"/>
                      <a:r>
                        <a:rPr lang="en-US" sz="1600" dirty="0"/>
                        <a:t>New PV Plant – 5 MW (Year 5)</a:t>
                      </a:r>
                    </a:p>
                    <a:p>
                      <a:pPr algn="l"/>
                      <a:r>
                        <a:rPr lang="en-US" sz="1600" dirty="0"/>
                        <a:t>New PV Plant – 5 MW (Year 8)</a:t>
                      </a:r>
                    </a:p>
                    <a:p>
                      <a:pPr algn="l"/>
                      <a:r>
                        <a:rPr lang="en-US" sz="1600" dirty="0"/>
                        <a:t>------</a:t>
                      </a:r>
                    </a:p>
                    <a:p>
                      <a:pPr algn="l"/>
                      <a:r>
                        <a:rPr lang="en-US" sz="1600" dirty="0"/>
                        <a:t>60MWh BESS (Year 1)</a:t>
                      </a:r>
                    </a:p>
                    <a:p>
                      <a:pPr algn="l"/>
                      <a:r>
                        <a:rPr lang="en-US" sz="1600" dirty="0"/>
                        <a:t>5MWh (Year 3)</a:t>
                      </a:r>
                    </a:p>
                    <a:p>
                      <a:pPr algn="l"/>
                      <a:r>
                        <a:rPr lang="en-US" sz="1600" dirty="0"/>
                        <a:t>10MWh (Year 5)</a:t>
                      </a:r>
                    </a:p>
                    <a:p>
                      <a:pPr algn="l"/>
                      <a:r>
                        <a:rPr lang="en-US" sz="1600" dirty="0"/>
                        <a:t>10MWh (Year 8)</a:t>
                      </a:r>
                    </a:p>
                    <a:p>
                      <a:pPr algn="l"/>
                      <a:r>
                        <a:rPr lang="en-US" sz="1600" dirty="0"/>
                        <a:t>10MWh ( Year 10)</a:t>
                      </a:r>
                    </a:p>
                    <a:p>
                      <a:pPr algn="l"/>
                      <a:r>
                        <a:rPr lang="en-US" sz="1600" dirty="0"/>
                        <a:t>------</a:t>
                      </a:r>
                    </a:p>
                    <a:p>
                      <a:pPr algn="l"/>
                      <a:r>
                        <a:rPr lang="en-US" sz="1600" dirty="0"/>
                        <a:t>6 x 1.5MW HSD from Year 1</a:t>
                      </a:r>
                    </a:p>
                  </a:txBody>
                  <a:tcPr/>
                </a:tc>
                <a:tc>
                  <a:txBody>
                    <a:bodyPr/>
                    <a:lstStyle/>
                    <a:p>
                      <a:pPr algn="ctr"/>
                      <a:r>
                        <a:rPr lang="en-US" sz="1600" dirty="0"/>
                        <a:t>0-1</a:t>
                      </a:r>
                    </a:p>
                  </a:txBody>
                  <a:tcPr/>
                </a:tc>
                <a:tc>
                  <a:txBody>
                    <a:bodyPr/>
                    <a:lstStyle/>
                    <a:p>
                      <a:pPr algn="ctr"/>
                      <a:r>
                        <a:rPr lang="en-US" sz="1600" dirty="0"/>
                        <a:t>52</a:t>
                      </a:r>
                    </a:p>
                  </a:txBody>
                  <a:tcPr/>
                </a:tc>
                <a:tc>
                  <a:txBody>
                    <a:bodyPr/>
                    <a:lstStyle/>
                    <a:p>
                      <a:pPr algn="ctr"/>
                      <a:r>
                        <a:rPr lang="en-US" sz="1600" dirty="0"/>
                        <a:t>0.20</a:t>
                      </a:r>
                    </a:p>
                  </a:txBody>
                  <a:tcPr/>
                </a:tc>
                <a:tc>
                  <a:txBody>
                    <a:bodyPr/>
                    <a:lstStyle/>
                    <a:p>
                      <a:pPr algn="l"/>
                      <a:r>
                        <a:rPr lang="en-US" sz="1600" dirty="0"/>
                        <a:t>Staged addition of PPA sources keeps the average unit low.</a:t>
                      </a:r>
                    </a:p>
                  </a:txBody>
                  <a:tcPr/>
                </a:tc>
                <a:extLst>
                  <a:ext uri="{0D108BD9-81ED-4DB2-BD59-A6C34878D82A}">
                    <a16:rowId xmlns:a16="http://schemas.microsoft.com/office/drawing/2014/main" val="359488408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31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Summary</a:t>
            </a:r>
          </a:p>
        </p:txBody>
      </p:sp>
      <p:pic>
        <p:nvPicPr>
          <p:cNvPr id="5" name="Picture 4">
            <a:extLst>
              <a:ext uri="{FF2B5EF4-FFF2-40B4-BE49-F238E27FC236}">
                <a16:creationId xmlns:a16="http://schemas.microsoft.com/office/drawing/2014/main" id="{071C777D-64DF-1C7B-77A1-29F8272DE625}"/>
              </a:ext>
            </a:extLst>
          </p:cNvPr>
          <p:cNvPicPr>
            <a:picLocks noChangeAspect="1"/>
          </p:cNvPicPr>
          <p:nvPr/>
        </p:nvPicPr>
        <p:blipFill>
          <a:blip r:embed="rId3"/>
          <a:stretch>
            <a:fillRect/>
          </a:stretch>
        </p:blipFill>
        <p:spPr>
          <a:xfrm>
            <a:off x="1935162" y="1436745"/>
            <a:ext cx="8112918" cy="4265555"/>
          </a:xfrm>
          <a:prstGeom prst="rect">
            <a:avLst/>
          </a:prstGeom>
        </p:spPr>
      </p:pic>
    </p:spTree>
    <p:extLst>
      <p:ext uri="{BB962C8B-B14F-4D97-AF65-F5344CB8AC3E}">
        <p14:creationId xmlns:p14="http://schemas.microsoft.com/office/powerpoint/2010/main" val="215235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Baseline Site, Load and Energy Data</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8976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8625" y="4473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Summary</a:t>
            </a:r>
          </a:p>
        </p:txBody>
      </p:sp>
      <p:pic>
        <p:nvPicPr>
          <p:cNvPr id="3" name="Picture 2">
            <a:extLst>
              <a:ext uri="{FF2B5EF4-FFF2-40B4-BE49-F238E27FC236}">
                <a16:creationId xmlns:a16="http://schemas.microsoft.com/office/drawing/2014/main" id="{87CB2D19-601F-5D33-72F7-8762C8AC43C7}"/>
              </a:ext>
            </a:extLst>
          </p:cNvPr>
          <p:cNvPicPr>
            <a:picLocks noChangeAspect="1"/>
          </p:cNvPicPr>
          <p:nvPr/>
        </p:nvPicPr>
        <p:blipFill>
          <a:blip r:embed="rId3"/>
          <a:stretch>
            <a:fillRect/>
          </a:stretch>
        </p:blipFill>
        <p:spPr>
          <a:xfrm>
            <a:off x="428625" y="1619250"/>
            <a:ext cx="5695950" cy="3619500"/>
          </a:xfrm>
          <a:prstGeom prst="rect">
            <a:avLst/>
          </a:prstGeom>
        </p:spPr>
      </p:pic>
      <p:pic>
        <p:nvPicPr>
          <p:cNvPr id="8" name="Picture 7">
            <a:extLst>
              <a:ext uri="{FF2B5EF4-FFF2-40B4-BE49-F238E27FC236}">
                <a16:creationId xmlns:a16="http://schemas.microsoft.com/office/drawing/2014/main" id="{BB55E809-AA84-DA50-BD40-75F9C610A7DA}"/>
              </a:ext>
            </a:extLst>
          </p:cNvPr>
          <p:cNvPicPr>
            <a:picLocks noChangeAspect="1"/>
          </p:cNvPicPr>
          <p:nvPr/>
        </p:nvPicPr>
        <p:blipFill>
          <a:blip r:embed="rId4"/>
          <a:stretch>
            <a:fillRect/>
          </a:stretch>
        </p:blipFill>
        <p:spPr>
          <a:xfrm>
            <a:off x="5994400" y="1619250"/>
            <a:ext cx="5768975" cy="3577734"/>
          </a:xfrm>
          <a:prstGeom prst="rect">
            <a:avLst/>
          </a:prstGeom>
        </p:spPr>
      </p:pic>
    </p:spTree>
    <p:extLst>
      <p:ext uri="{BB962C8B-B14F-4D97-AF65-F5344CB8AC3E}">
        <p14:creationId xmlns:p14="http://schemas.microsoft.com/office/powerpoint/2010/main" val="388488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DDBB7A-7AA6-14CC-4B39-13F0A7985C14}"/>
              </a:ext>
            </a:extLst>
          </p:cNvPr>
          <p:cNvSpPr/>
          <p:nvPr/>
        </p:nvSpPr>
        <p:spPr>
          <a:xfrm>
            <a:off x="263175" y="485499"/>
            <a:ext cx="10201625"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Year-wise Source breakdown</a:t>
            </a:r>
          </a:p>
        </p:txBody>
      </p:sp>
      <p:pic>
        <p:nvPicPr>
          <p:cNvPr id="3" name="Picture 2">
            <a:extLst>
              <a:ext uri="{FF2B5EF4-FFF2-40B4-BE49-F238E27FC236}">
                <a16:creationId xmlns:a16="http://schemas.microsoft.com/office/drawing/2014/main" id="{B69263C0-C61D-7F22-F765-84097F6DB0A0}"/>
              </a:ext>
            </a:extLst>
          </p:cNvPr>
          <p:cNvPicPr>
            <a:picLocks noChangeAspect="1"/>
          </p:cNvPicPr>
          <p:nvPr/>
        </p:nvPicPr>
        <p:blipFill>
          <a:blip r:embed="rId2"/>
          <a:stretch>
            <a:fillRect/>
          </a:stretch>
        </p:blipFill>
        <p:spPr>
          <a:xfrm>
            <a:off x="648159" y="1547018"/>
            <a:ext cx="10895682" cy="3763963"/>
          </a:xfrm>
          <a:prstGeom prst="rect">
            <a:avLst/>
          </a:prstGeom>
        </p:spPr>
      </p:pic>
    </p:spTree>
    <p:extLst>
      <p:ext uri="{BB962C8B-B14F-4D97-AF65-F5344CB8AC3E}">
        <p14:creationId xmlns:p14="http://schemas.microsoft.com/office/powerpoint/2010/main" val="2980946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EA1B16-2A3D-F410-0E08-DD445C312302}"/>
              </a:ext>
            </a:extLst>
          </p:cNvPr>
          <p:cNvSpPr/>
          <p:nvPr/>
        </p:nvSpPr>
        <p:spPr>
          <a:xfrm>
            <a:off x="479076" y="407770"/>
            <a:ext cx="10214324"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Year-wise Source breakdown</a:t>
            </a:r>
          </a:p>
        </p:txBody>
      </p:sp>
      <p:pic>
        <p:nvPicPr>
          <p:cNvPr id="3" name="Picture 2">
            <a:extLst>
              <a:ext uri="{FF2B5EF4-FFF2-40B4-BE49-F238E27FC236}">
                <a16:creationId xmlns:a16="http://schemas.microsoft.com/office/drawing/2014/main" id="{E7E0CF5E-97C2-326D-9174-F17EE39B7871}"/>
              </a:ext>
            </a:extLst>
          </p:cNvPr>
          <p:cNvPicPr>
            <a:picLocks noChangeAspect="1"/>
          </p:cNvPicPr>
          <p:nvPr/>
        </p:nvPicPr>
        <p:blipFill>
          <a:blip r:embed="rId2"/>
          <a:stretch>
            <a:fillRect/>
          </a:stretch>
        </p:blipFill>
        <p:spPr>
          <a:xfrm>
            <a:off x="674687" y="1228724"/>
            <a:ext cx="10749865" cy="4740275"/>
          </a:xfrm>
          <a:prstGeom prst="rect">
            <a:avLst/>
          </a:prstGeom>
        </p:spPr>
      </p:pic>
    </p:spTree>
    <p:extLst>
      <p:ext uri="{BB962C8B-B14F-4D97-AF65-F5344CB8AC3E}">
        <p14:creationId xmlns:p14="http://schemas.microsoft.com/office/powerpoint/2010/main" val="3948301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Discussion</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r>
              <a:rPr lang="en-US" sz="2800" dirty="0"/>
              <a:t>Scenario 1 has been created using large installation of PV and BESS as primary sources with DG strictly providing backup.</a:t>
            </a:r>
          </a:p>
          <a:p>
            <a:r>
              <a:rPr lang="en-US" dirty="0"/>
              <a:t>Adding all BESS and PV capacity in Year 1 is disadvantageous and the full capacities cannot be utilized because of lower demands in the early years.</a:t>
            </a:r>
          </a:p>
          <a:p>
            <a:r>
              <a:rPr lang="en-US" dirty="0"/>
              <a:t>PV and BESS capacity is added as load is increased.</a:t>
            </a:r>
          </a:p>
          <a:p>
            <a:r>
              <a:rPr lang="en-US" dirty="0"/>
              <a:t>Based on Solar profile received from SECMC, there are multiple times during the year in which solar output is very low. These days are scattered throughout the year (cloudy weather) but occur with severity in July/ August. Because of these, solar cannot adequately charge BESS during the day, due to which diesel is run to charge batteries</a:t>
            </a:r>
          </a:p>
          <a:p>
            <a:pPr marL="457200" indent="-457200">
              <a:buAutoNum type="arabicPeriod"/>
            </a:pPr>
            <a:endParaRPr lang="en-US" dirty="0"/>
          </a:p>
        </p:txBody>
      </p:sp>
    </p:spTree>
    <p:extLst>
      <p:ext uri="{BB962C8B-B14F-4D97-AF65-F5344CB8AC3E}">
        <p14:creationId xmlns:p14="http://schemas.microsoft.com/office/powerpoint/2010/main" val="2276141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690028" y="2057161"/>
            <a:ext cx="4811638" cy="1084062"/>
          </a:xfrm>
        </p:spPr>
        <p:txBody>
          <a:bodyPr anchor="b">
            <a:normAutofit/>
          </a:bodyPr>
          <a:lstStyle/>
          <a:p>
            <a:r>
              <a:rPr lang="en-US" dirty="0">
                <a:solidFill>
                  <a:schemeClr val="tx2"/>
                </a:solidFill>
              </a:rPr>
              <a:t>Thank you!</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2078380" y="3683254"/>
            <a:ext cx="8034934" cy="1372075"/>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3834112" y="3086012"/>
            <a:ext cx="4523470" cy="1585290"/>
          </a:xfrm>
          <a:prstGeom prst="rect">
            <a:avLst/>
          </a:prstGeom>
        </p:spPr>
      </p:pic>
    </p:spTree>
    <p:extLst>
      <p:ext uri="{BB962C8B-B14F-4D97-AF65-F5344CB8AC3E}">
        <p14:creationId xmlns:p14="http://schemas.microsoft.com/office/powerpoint/2010/main" val="303238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861568"/>
          </a:xfrm>
        </p:spPr>
        <p:txBody>
          <a:bodyPr vert="horz" lIns="91440" tIns="45720" rIns="91440" bIns="45720" rtlCol="0" anchor="ctr">
            <a:normAutofit/>
          </a:bodyPr>
          <a:lstStyle/>
          <a:p>
            <a:r>
              <a:rPr lang="en-US" sz="5400" b="1" dirty="0">
                <a:solidFill>
                  <a:srgbClr val="44546A"/>
                </a:solidFill>
              </a:rPr>
              <a:t>Load Projection</a:t>
            </a:r>
          </a:p>
        </p:txBody>
      </p:sp>
      <p:graphicFrame>
        <p:nvGraphicFramePr>
          <p:cNvPr id="2" name="Chart 1">
            <a:extLst>
              <a:ext uri="{FF2B5EF4-FFF2-40B4-BE49-F238E27FC236}">
                <a16:creationId xmlns:a16="http://schemas.microsoft.com/office/drawing/2014/main" id="{B945382A-B513-1151-94F1-434C98813EAC}"/>
              </a:ext>
            </a:extLst>
          </p:cNvPr>
          <p:cNvGraphicFramePr>
            <a:graphicFrameLocks/>
          </p:cNvGraphicFramePr>
          <p:nvPr>
            <p:extLst>
              <p:ext uri="{D42A27DB-BD31-4B8C-83A1-F6EECF244321}">
                <p14:modId xmlns:p14="http://schemas.microsoft.com/office/powerpoint/2010/main" val="379220896"/>
              </p:ext>
            </p:extLst>
          </p:nvPr>
        </p:nvGraphicFramePr>
        <p:xfrm>
          <a:off x="1298448" y="1255039"/>
          <a:ext cx="9595104" cy="4456527"/>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3">
            <a:extLst>
              <a:ext uri="{FF2B5EF4-FFF2-40B4-BE49-F238E27FC236}">
                <a16:creationId xmlns:a16="http://schemas.microsoft.com/office/drawing/2014/main" id="{55EA12DF-1B4A-C724-40B2-B05DD1686164}"/>
              </a:ext>
            </a:extLst>
          </p:cNvPr>
          <p:cNvSpPr>
            <a:spLocks noGrp="1"/>
          </p:cNvSpPr>
          <p:nvPr>
            <p:ph idx="1"/>
          </p:nvPr>
        </p:nvSpPr>
        <p:spPr>
          <a:xfrm>
            <a:off x="1298448" y="5870447"/>
            <a:ext cx="9810829" cy="571295"/>
          </a:xfrm>
        </p:spPr>
        <p:txBody>
          <a:bodyPr>
            <a:normAutofit fontScale="92500" lnSpcReduction="10000"/>
          </a:bodyPr>
          <a:lstStyle/>
          <a:p>
            <a:pPr marL="0" indent="0">
              <a:buNone/>
            </a:pPr>
            <a:r>
              <a:rPr lang="en-US" sz="2000" i="1" dirty="0"/>
              <a:t>The above load projection as well as hourly load data was combined to form hourly load projections over 12 years.</a:t>
            </a:r>
          </a:p>
        </p:txBody>
      </p:sp>
    </p:spTree>
    <p:extLst>
      <p:ext uri="{BB962C8B-B14F-4D97-AF65-F5344CB8AC3E}">
        <p14:creationId xmlns:p14="http://schemas.microsoft.com/office/powerpoint/2010/main" val="148172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Hourly Energy Demand Projection</a:t>
            </a:r>
          </a:p>
        </p:txBody>
      </p:sp>
      <p:pic>
        <p:nvPicPr>
          <p:cNvPr id="2" name="Picture 1">
            <a:extLst>
              <a:ext uri="{FF2B5EF4-FFF2-40B4-BE49-F238E27FC236}">
                <a16:creationId xmlns:a16="http://schemas.microsoft.com/office/drawing/2014/main" id="{E0CBDC93-561B-17A6-F7E3-8F011ADF5646}"/>
              </a:ext>
            </a:extLst>
          </p:cNvPr>
          <p:cNvPicPr>
            <a:picLocks noChangeAspect="1"/>
          </p:cNvPicPr>
          <p:nvPr/>
        </p:nvPicPr>
        <p:blipFill>
          <a:blip r:embed="rId3"/>
          <a:stretch>
            <a:fillRect/>
          </a:stretch>
        </p:blipFill>
        <p:spPr>
          <a:xfrm>
            <a:off x="645123" y="1295049"/>
            <a:ext cx="11250160" cy="4578552"/>
          </a:xfrm>
          <a:prstGeom prst="rect">
            <a:avLst/>
          </a:prstGeom>
        </p:spPr>
      </p:pic>
      <p:sp>
        <p:nvSpPr>
          <p:cNvPr id="3" name="Content Placeholder 3">
            <a:extLst>
              <a:ext uri="{FF2B5EF4-FFF2-40B4-BE49-F238E27FC236}">
                <a16:creationId xmlns:a16="http://schemas.microsoft.com/office/drawing/2014/main" id="{41867EC0-C0F5-7273-0B2D-A777223F3B8B}"/>
              </a:ext>
            </a:extLst>
          </p:cNvPr>
          <p:cNvSpPr>
            <a:spLocks noGrp="1"/>
          </p:cNvSpPr>
          <p:nvPr>
            <p:ph idx="1"/>
          </p:nvPr>
        </p:nvSpPr>
        <p:spPr>
          <a:xfrm>
            <a:off x="1298448" y="5993594"/>
            <a:ext cx="9810829" cy="571295"/>
          </a:xfrm>
        </p:spPr>
        <p:txBody>
          <a:bodyPr>
            <a:normAutofit/>
          </a:bodyPr>
          <a:lstStyle/>
          <a:p>
            <a:pPr marL="0" indent="0">
              <a:buNone/>
            </a:pPr>
            <a:r>
              <a:rPr lang="en-US" sz="2000" i="1" dirty="0"/>
              <a:t>The first task of the model is to select sources that can meet the hourly energy demand.</a:t>
            </a:r>
          </a:p>
        </p:txBody>
      </p:sp>
    </p:spTree>
    <p:extLst>
      <p:ext uri="{BB962C8B-B14F-4D97-AF65-F5344CB8AC3E}">
        <p14:creationId xmlns:p14="http://schemas.microsoft.com/office/powerpoint/2010/main" val="251368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Energy Demand</a:t>
            </a:r>
          </a:p>
        </p:txBody>
      </p:sp>
      <p:graphicFrame>
        <p:nvGraphicFramePr>
          <p:cNvPr id="7" name="Chart 6">
            <a:extLst>
              <a:ext uri="{FF2B5EF4-FFF2-40B4-BE49-F238E27FC236}">
                <a16:creationId xmlns:a16="http://schemas.microsoft.com/office/drawing/2014/main" id="{E8EC2966-957E-8A10-A9E9-118D8C2C50A3}"/>
              </a:ext>
            </a:extLst>
          </p:cNvPr>
          <p:cNvGraphicFramePr>
            <a:graphicFrameLocks/>
          </p:cNvGraphicFramePr>
          <p:nvPr>
            <p:extLst>
              <p:ext uri="{D42A27DB-BD31-4B8C-83A1-F6EECF244321}">
                <p14:modId xmlns:p14="http://schemas.microsoft.com/office/powerpoint/2010/main" val="2587912024"/>
              </p:ext>
            </p:extLst>
          </p:nvPr>
        </p:nvGraphicFramePr>
        <p:xfrm>
          <a:off x="928771" y="1439750"/>
          <a:ext cx="10007934" cy="50161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583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Key Assumptions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7518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AutoNum type="arabicPeriod"/>
            </a:pPr>
            <a:r>
              <a:rPr lang="en-US" sz="2800" dirty="0"/>
              <a:t>Exchange Rate: 1 USD = 290</a:t>
            </a:r>
          </a:p>
          <a:p>
            <a:pPr marL="457200" indent="-457200">
              <a:buAutoNum type="arabicPeriod"/>
            </a:pPr>
            <a:r>
              <a:rPr lang="en-US" dirty="0"/>
              <a:t>Loss amount: PKR 24,000,000 per hour of critical load interruption</a:t>
            </a:r>
          </a:p>
          <a:p>
            <a:pPr marL="457200" indent="-457200">
              <a:buAutoNum type="arabicPeriod"/>
            </a:pPr>
            <a:r>
              <a:rPr lang="en-US" dirty="0"/>
              <a:t>Loss duration: any load interruptions due to power failures are considered to be only one hour long. This is because most load interruptions will be caused by lack of stability and inadequate spinning reserve in the system</a:t>
            </a:r>
          </a:p>
          <a:p>
            <a:pPr marL="457200" indent="-457200">
              <a:buAutoNum type="arabicPeriod"/>
            </a:pPr>
            <a:r>
              <a:rPr lang="en-US" strike="sngStrike" dirty="0"/>
              <a:t>Existing generator sets capital cost: PKR 45,000,000 per MW.</a:t>
            </a:r>
          </a:p>
          <a:p>
            <a:pPr marL="457200" indent="-457200">
              <a:buAutoNum type="arabicPeriod"/>
            </a:pPr>
            <a:r>
              <a:rPr lang="en-US" dirty="0"/>
              <a:t>Diesel Generator depreciation is not included in the financials.</a:t>
            </a:r>
          </a:p>
          <a:p>
            <a:pPr marL="457200" indent="-457200">
              <a:buAutoNum type="arabicPeriod"/>
            </a:pPr>
            <a:r>
              <a:rPr lang="en-US" dirty="0"/>
              <a:t>Source probable failures and downtimes are defined as per experience for each source type (see Source Details) </a:t>
            </a:r>
          </a:p>
          <a:p>
            <a:pPr marL="457200" indent="-457200">
              <a:buAutoNum type="arabicPeriod"/>
            </a:pPr>
            <a:endParaRPr lang="en-US" dirty="0"/>
          </a:p>
        </p:txBody>
      </p:sp>
    </p:spTree>
    <p:extLst>
      <p:ext uri="{BB962C8B-B14F-4D97-AF65-F5344CB8AC3E}">
        <p14:creationId xmlns:p14="http://schemas.microsoft.com/office/powerpoint/2010/main" val="387405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Font typeface="+mj-lt"/>
              <a:buAutoNum type="arabicPeriod" startAt="7"/>
            </a:pPr>
            <a:r>
              <a:rPr lang="en-US" dirty="0"/>
              <a:t>BESS units provide instantaneous backup to any kind of power deficit due to inadequate capacity of sources or sudden reduction of capacity.</a:t>
            </a:r>
          </a:p>
          <a:p>
            <a:pPr marL="514350" indent="-514350">
              <a:buFont typeface="+mj-lt"/>
              <a:buAutoNum type="arabicPeriod" startAt="7"/>
            </a:pPr>
            <a:r>
              <a:rPr lang="en-US" dirty="0"/>
              <a:t>BESS units also provide long term power in case of power deficit.</a:t>
            </a:r>
          </a:p>
          <a:p>
            <a:pPr marL="514350" indent="-514350">
              <a:buFont typeface="+mj-lt"/>
              <a:buAutoNum type="arabicPeriod" startAt="7"/>
            </a:pPr>
            <a:r>
              <a:rPr lang="en-US" dirty="0"/>
              <a:t>Load shedding of non-critical load does not result in any financial loss.</a:t>
            </a:r>
          </a:p>
        </p:txBody>
      </p:sp>
    </p:spTree>
    <p:extLst>
      <p:ext uri="{BB962C8B-B14F-4D97-AF65-F5344CB8AC3E}">
        <p14:creationId xmlns:p14="http://schemas.microsoft.com/office/powerpoint/2010/main" val="58740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Inflation Assumptions</a:t>
            </a:r>
          </a:p>
        </p:txBody>
      </p:sp>
      <p:sp>
        <p:nvSpPr>
          <p:cNvPr id="2" name="Content Placeholder 3">
            <a:extLst>
              <a:ext uri="{FF2B5EF4-FFF2-40B4-BE49-F238E27FC236}">
                <a16:creationId xmlns:a16="http://schemas.microsoft.com/office/drawing/2014/main" id="{1768685E-FE41-5297-F301-5A7073966CFB}"/>
              </a:ext>
            </a:extLst>
          </p:cNvPr>
          <p:cNvSpPr>
            <a:spLocks noGrp="1"/>
          </p:cNvSpPr>
          <p:nvPr>
            <p:ph idx="1"/>
          </p:nvPr>
        </p:nvSpPr>
        <p:spPr>
          <a:xfrm>
            <a:off x="965200" y="1358900"/>
            <a:ext cx="10387012" cy="5082843"/>
          </a:xfrm>
        </p:spPr>
        <p:txBody>
          <a:bodyPr>
            <a:normAutofit/>
          </a:bodyPr>
          <a:lstStyle/>
          <a:p>
            <a:pPr>
              <a:lnSpc>
                <a:spcPct val="100000"/>
              </a:lnSpc>
              <a:spcAft>
                <a:spcPts val="1000"/>
              </a:spcAft>
              <a:buFont typeface="Wingdings" panose="05000000000000000000" pitchFamily="2" charset="2"/>
              <a:buChar char="§"/>
            </a:pPr>
            <a:r>
              <a:rPr lang="en-US" sz="2800" strike="sngStrike" dirty="0"/>
              <a:t>Model incorporates different inflation levels for each source.</a:t>
            </a:r>
          </a:p>
          <a:p>
            <a:pPr>
              <a:lnSpc>
                <a:spcPct val="100000"/>
              </a:lnSpc>
              <a:spcAft>
                <a:spcPts val="1000"/>
              </a:spcAft>
              <a:buFont typeface="Wingdings" panose="05000000000000000000" pitchFamily="2" charset="2"/>
              <a:buChar char="§"/>
            </a:pPr>
            <a:r>
              <a:rPr lang="en-US" sz="2800" strike="sngStrike" dirty="0"/>
              <a:t>Solar and BESS sources have 5% inflation rate reflecting decreasing $/W cost due to technology improvements.</a:t>
            </a:r>
          </a:p>
          <a:p>
            <a:pPr>
              <a:buFont typeface="Wingdings" panose="05000000000000000000" pitchFamily="2" charset="2"/>
              <a:buChar char="§"/>
            </a:pPr>
            <a:r>
              <a:rPr lang="en-US" strike="sngStrike" dirty="0"/>
              <a:t>Steam Turbine source also has 5% inflation rate, as fuel is locally available at a subsidized cost.</a:t>
            </a:r>
          </a:p>
          <a:p>
            <a:pPr>
              <a:buFont typeface="Wingdings" panose="05000000000000000000" pitchFamily="2" charset="2"/>
              <a:buChar char="§"/>
            </a:pPr>
            <a:r>
              <a:rPr lang="en-US" sz="2800" strike="sngStrike" dirty="0"/>
              <a:t>Furnace oil and diesel fueled generator sources have a higher 7.5% inflation due to import dependence.</a:t>
            </a:r>
          </a:p>
          <a:p>
            <a:pPr>
              <a:buFont typeface="Wingdings" panose="05000000000000000000" pitchFamily="2" charset="2"/>
              <a:buChar char="§"/>
            </a:pPr>
            <a:r>
              <a:rPr lang="en-US" dirty="0"/>
              <a:t>All financial numbers are in USD.</a:t>
            </a:r>
          </a:p>
          <a:p>
            <a:pPr>
              <a:buFont typeface="Wingdings" panose="05000000000000000000" pitchFamily="2" charset="2"/>
              <a:buChar char="§"/>
            </a:pPr>
            <a:r>
              <a:rPr lang="en-US" sz="2800" dirty="0"/>
              <a:t>Inflation is not considered.</a:t>
            </a:r>
          </a:p>
          <a:p>
            <a:pPr>
              <a:buFont typeface="Wingdings" panose="05000000000000000000" pitchFamily="2" charset="2"/>
              <a:buChar char="§"/>
            </a:pPr>
            <a:endParaRPr lang="en-US" sz="2800" dirty="0"/>
          </a:p>
          <a:p>
            <a:pPr marL="514350" indent="-51435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85983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ad74739f-b6c5-48e8-a4a2-e396fec78e6b" xsi:nil="true"/>
    <lcf76f155ced4ddcb4097134ff3c332f xmlns="ad74739f-b6c5-48e8-a4a2-e396fec78e6b">
      <Terms xmlns="http://schemas.microsoft.com/office/infopath/2007/PartnerControls"/>
    </lcf76f155ced4ddcb4097134ff3c332f>
    <TaxCatchAll xmlns="78d2dcdf-d17c-4586-ad68-d792bc06c6b5" xsi:nil="true"/>
    <arrangement xmlns="ad74739f-b6c5-48e8-a4a2-e396fec78e6b" xsi:nil="true"/>
    <NUMBER xmlns="ad74739f-b6c5-48e8-a4a2-e396fec78e6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049AB24443724EAB1CFD3B2AF1ADB5" ma:contentTypeVersion="21" ma:contentTypeDescription="Create a new document." ma:contentTypeScope="" ma:versionID="5ae28363990f542de51060483c70503d">
  <xsd:schema xmlns:xsd="http://www.w3.org/2001/XMLSchema" xmlns:xs="http://www.w3.org/2001/XMLSchema" xmlns:p="http://schemas.microsoft.com/office/2006/metadata/properties" xmlns:ns2="ad74739f-b6c5-48e8-a4a2-e396fec78e6b" xmlns:ns3="78d2dcdf-d17c-4586-ad68-d792bc06c6b5" targetNamespace="http://schemas.microsoft.com/office/2006/metadata/properties" ma:root="true" ma:fieldsID="9748b64f70d352a7faa61d116b70f200" ns2:_="" ns3:_="">
    <xsd:import namespace="ad74739f-b6c5-48e8-a4a2-e396fec78e6b"/>
    <xsd:import namespace="78d2dcdf-d17c-4586-ad68-d792bc06c6b5"/>
    <xsd:element name="properties">
      <xsd:complexType>
        <xsd:sequence>
          <xsd:element name="documentManagement">
            <xsd:complexType>
              <xsd:all>
                <xsd:element ref="ns2:MediaServiceMetadata" minOccurs="0"/>
                <xsd:element ref="ns2:MediaServiceFastMetadata" minOccurs="0"/>
                <xsd:element ref="ns2:_Flow_SignoffStatu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element ref="ns2:arrangement" minOccurs="0"/>
                <xsd:element ref="ns2: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4739f-b6c5-48e8-a4a2-e396fec78e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d49a03a-b129-4f7e-a675-7000fcc99aed"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arrangement" ma:index="26" nillable="true" ma:displayName="arrangement" ma:description="Arrangement by numbers" ma:format="Dropdown" ma:internalName="arrangement" ma:percentage="FALSE">
      <xsd:simpleType>
        <xsd:restriction base="dms:Number"/>
      </xsd:simpleType>
    </xsd:element>
    <xsd:element name="NUMBER" ma:index="27" nillable="true" ma:displayName="NUMBER" ma:format="Dropdown" ma:internalName="NUMB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8d2dcdf-d17c-4586-ad68-d792bc06c6b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2962a42-3fe2-47d5-9a6a-54baa62f946a}" ma:internalName="TaxCatchAll" ma:showField="CatchAllData" ma:web="78d2dcdf-d17c-4586-ad68-d792bc06c6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44A797-21FB-4AE4-9506-A9FC68D2F6B2}">
  <ds:schemaRefs>
    <ds:schemaRef ds:uri="http://schemas.openxmlformats.org/package/2006/metadata/core-properties"/>
    <ds:schemaRef ds:uri="http://purl.org/dc/terms/"/>
    <ds:schemaRef ds:uri="http://schemas.microsoft.com/office/infopath/2007/PartnerControls"/>
    <ds:schemaRef ds:uri="http://purl.org/dc/dcmitype/"/>
    <ds:schemaRef ds:uri="78d2dcdf-d17c-4586-ad68-d792bc06c6b5"/>
    <ds:schemaRef ds:uri="ad74739f-b6c5-48e8-a4a2-e396fec78e6b"/>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4F6A5F1-517B-417C-A6AE-BFCE41BA08D6}">
  <ds:schemaRefs>
    <ds:schemaRef ds:uri="http://schemas.microsoft.com/sharepoint/v3/contenttype/forms"/>
  </ds:schemaRefs>
</ds:datastoreItem>
</file>

<file path=customXml/itemProps3.xml><?xml version="1.0" encoding="utf-8"?>
<ds:datastoreItem xmlns:ds="http://schemas.openxmlformats.org/officeDocument/2006/customXml" ds:itemID="{597247F2-04CB-4737-B62E-E83D82F26A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74739f-b6c5-48e8-a4a2-e396fec78e6b"/>
    <ds:schemaRef ds:uri="78d2dcdf-d17c-4586-ad68-d792bc06c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4173</TotalTime>
  <Words>859</Words>
  <Application>Microsoft Office PowerPoint</Application>
  <PresentationFormat>Widescreen</PresentationFormat>
  <Paragraphs>110</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Calibri Light</vt:lpstr>
      <vt:lpstr>Wingdings</vt:lpstr>
      <vt:lpstr>Office Theme</vt:lpstr>
      <vt:lpstr>Sindh Engro Coal Mining Company  Thar Block II Open Pit Lignite Mine Power Sourcing Economic Modeling</vt:lpstr>
      <vt:lpstr>Baseline Site, Load and Energy Data</vt:lpstr>
      <vt:lpstr>Load Projection</vt:lpstr>
      <vt:lpstr>Hourly Energy Demand Projection</vt:lpstr>
      <vt:lpstr>Energy Demand</vt:lpstr>
      <vt:lpstr>Key Assumptions</vt:lpstr>
      <vt:lpstr>Assumptions</vt:lpstr>
      <vt:lpstr>Assumptions</vt:lpstr>
      <vt:lpstr>Inflation Assumptions</vt:lpstr>
      <vt:lpstr>Details of Power Sources</vt:lpstr>
      <vt:lpstr>Source Details (PPA Sources)</vt:lpstr>
      <vt:lpstr>PowerPoint Presentation</vt:lpstr>
      <vt:lpstr>PV Generation Trend</vt:lpstr>
      <vt:lpstr>Modeling Algorithm, Evaluation and Results</vt:lpstr>
      <vt:lpstr>Model Algorithm/ Approach</vt:lpstr>
      <vt:lpstr>Scenario Evaluation Metrics</vt:lpstr>
      <vt:lpstr>Scenario Evaluation Metrics (continued) </vt:lpstr>
      <vt:lpstr>PowerPoint Presentation</vt:lpstr>
      <vt:lpstr>PowerPoint Presentation</vt:lpstr>
      <vt:lpstr>PowerPoint Presentation</vt:lpstr>
      <vt:lpstr>PowerPoint Presentation</vt:lpstr>
      <vt:lpstr>PowerPoint Presentation</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Options for development of LATAM Tracker</dc:title>
  <dc:creator>MZ Mustafa</dc:creator>
  <cp:lastModifiedBy>MZ Mustafa</cp:lastModifiedBy>
  <cp:revision>283</cp:revision>
  <dcterms:created xsi:type="dcterms:W3CDTF">2020-12-03T14:04:47Z</dcterms:created>
  <dcterms:modified xsi:type="dcterms:W3CDTF">2024-04-29T05:36:56Z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0x010100D7049AB24443724EAB1CFD3B2AF1ADB5</vt:lpwstr>
  </property>
  <property fmtid="{D5CDD505-2E9C-101B-9397-08002B2CF9AE}" pid="3" name="MediaServiceImageTags">
    <vt:lpwstr/>
  </property>
</Properties>
</file>