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4" r:id="rId2"/>
  </p:sldMasterIdLst>
  <p:notesMasterIdLst>
    <p:notesMasterId r:id="rId7"/>
  </p:notesMasterIdLst>
  <p:sldIdLst>
    <p:sldId id="324" r:id="rId3"/>
    <p:sldId id="2147471771" r:id="rId4"/>
    <p:sldId id="2147471861" r:id="rId5"/>
    <p:sldId id="21474718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6DCE5"/>
    <a:srgbClr val="EAEAEA"/>
    <a:srgbClr val="70AD47"/>
    <a:srgbClr val="2F559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55413" autoAdjust="0"/>
  </p:normalViewPr>
  <p:slideViewPr>
    <p:cSldViewPr snapToGrid="0">
      <p:cViewPr varScale="1">
        <p:scale>
          <a:sx n="83" d="100"/>
          <a:sy n="83" d="100"/>
        </p:scale>
        <p:origin x="7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F87CB-093E-41EE-AB8B-B05A55A6246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4460E-CD6F-4CDB-B256-D877D589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2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Light"/>
              </a:rPr>
              <a:t>RFO cost: </a:t>
            </a:r>
            <a:r>
              <a:rPr lang="en-US" sz="1200" b="1" dirty="0">
                <a:latin typeface="Helvetica Light"/>
              </a:rPr>
              <a:t>17.46 $/</a:t>
            </a:r>
            <a:r>
              <a:rPr lang="en-US" sz="1200" b="1" dirty="0" err="1">
                <a:latin typeface="Helvetica Light"/>
              </a:rPr>
              <a:t>mmbtu</a:t>
            </a:r>
            <a:r>
              <a:rPr lang="en-US" sz="1200" b="1" dirty="0">
                <a:latin typeface="Helvetica Light"/>
              </a:rPr>
              <a:t>, </a:t>
            </a:r>
            <a:r>
              <a:rPr lang="en-US" sz="1200" dirty="0">
                <a:latin typeface="Helvetica Light"/>
              </a:rPr>
              <a:t>HSD cost: </a:t>
            </a:r>
            <a:r>
              <a:rPr lang="en-US" sz="1200" b="1" dirty="0">
                <a:latin typeface="Helvetica Light"/>
              </a:rPr>
              <a:t>28.00 $/</a:t>
            </a:r>
            <a:r>
              <a:rPr lang="en-US" sz="1200" b="1" dirty="0" err="1">
                <a:latin typeface="Helvetica Light"/>
              </a:rPr>
              <a:t>mmbtu</a:t>
            </a:r>
            <a:endParaRPr lang="en-US" sz="1200" b="1" dirty="0">
              <a:latin typeface="Helvetica 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Light"/>
              </a:rPr>
              <a:t>5MW existing solar already incorporated in load profiling of SECMC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Light"/>
              </a:rPr>
              <a:t>Existing Engine efficiency: </a:t>
            </a:r>
            <a:r>
              <a:rPr lang="en-US" sz="1200" b="1" dirty="0">
                <a:latin typeface="Helvetica Light"/>
              </a:rPr>
              <a:t>35%, </a:t>
            </a:r>
            <a:r>
              <a:rPr lang="en-US" sz="1200" dirty="0">
                <a:latin typeface="Helvetica Light"/>
              </a:rPr>
              <a:t>RFO Engine Efficiency: </a:t>
            </a:r>
            <a:r>
              <a:rPr lang="en-US" sz="1200" b="1" dirty="0">
                <a:latin typeface="Helvetica Light"/>
              </a:rPr>
              <a:t>40%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Light"/>
              </a:rPr>
              <a:t>RFO rental O&amp;M cost: </a:t>
            </a:r>
            <a:r>
              <a:rPr lang="en-US" sz="1200" b="1" dirty="0">
                <a:latin typeface="Helvetica Light"/>
              </a:rPr>
              <a:t>5.86 </a:t>
            </a:r>
            <a:r>
              <a:rPr lang="en-US" sz="1200" b="1" dirty="0" err="1">
                <a:latin typeface="Helvetica Light"/>
              </a:rPr>
              <a:t>USc</a:t>
            </a:r>
            <a:r>
              <a:rPr lang="en-US" sz="1200" b="1" dirty="0">
                <a:latin typeface="Helvetica Light"/>
              </a:rPr>
              <a:t>/kWh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Light"/>
              </a:rPr>
              <a:t>24 MW additional base load considered for expansion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Light"/>
              </a:rPr>
              <a:t>The Capacity Factors are post curtailment on added energy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Light"/>
              </a:rPr>
              <a:t>Coal power plant tariff: </a:t>
            </a:r>
            <a:r>
              <a:rPr lang="en-US" sz="1200" b="1" dirty="0">
                <a:latin typeface="Helvetica Light"/>
              </a:rPr>
              <a:t>9.5 </a:t>
            </a:r>
            <a:r>
              <a:rPr lang="en-US" sz="1200" b="1" dirty="0" err="1">
                <a:latin typeface="Helvetica Light"/>
              </a:rPr>
              <a:t>Usc</a:t>
            </a:r>
            <a:r>
              <a:rPr lang="en-US" sz="1200" b="1" dirty="0">
                <a:latin typeface="Helvetica Light"/>
              </a:rPr>
              <a:t>/kWh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4460E-CD6F-4CDB-B256-D877D58913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4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500D01-4A3F-49C6-AE2C-F8BAA47C85ED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7F85B-DAD1-475C-8D8D-38BF15626A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0D20-1793-4E91-A292-8AD25C0743FB}"/>
              </a:ext>
            </a:extLst>
          </p:cNvPr>
          <p:cNvSpPr/>
          <p:nvPr/>
        </p:nvSpPr>
        <p:spPr>
          <a:xfrm>
            <a:off x="0" y="685800"/>
            <a:ext cx="12192000" cy="76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6961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7B97F7-7887-46AA-871D-D57BD52AA94E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B4E25-13C0-4DC1-9FFD-5982A6F250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8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5A391B-6DC2-46BD-B843-BE3F89E3DDE8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51C8B-A4E2-47CD-BF4C-F948DF73B9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14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8" y="1600200"/>
            <a:ext cx="10871200" cy="4495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9501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2800" y="6248400"/>
            <a:ext cx="274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6949" y="21610"/>
            <a:ext cx="108712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78044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2800" y="6248400"/>
            <a:ext cx="274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6949" y="21610"/>
            <a:ext cx="108712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22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087EC9-B542-4A54-9FB7-BCE115B5C0D7}"/>
              </a:ext>
            </a:extLst>
          </p:cNvPr>
          <p:cNvSpPr/>
          <p:nvPr/>
        </p:nvSpPr>
        <p:spPr>
          <a:xfrm>
            <a:off x="0" y="6389874"/>
            <a:ext cx="12192000" cy="468125"/>
          </a:xfrm>
          <a:prstGeom prst="rect">
            <a:avLst/>
          </a:prstGeom>
          <a:solidFill>
            <a:srgbClr val="6EA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7CB572-01AD-4B10-8E23-FFF42FF99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52400"/>
            <a:ext cx="10972800" cy="685800"/>
          </a:xfrm>
        </p:spPr>
        <p:txBody>
          <a:bodyPr>
            <a:normAutofit/>
          </a:bodyPr>
          <a:lstStyle>
            <a:lvl1pPr>
              <a:defRPr sz="3000" b="0" spc="-250">
                <a:solidFill>
                  <a:srgbClr val="6EA92D"/>
                </a:solidFill>
                <a:latin typeface="Helvetica Light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B31BC8A6-6480-4F09-AA3D-D74DF70C46E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10972800" cy="5410200"/>
          </a:xfrm>
        </p:spPr>
        <p:txBody>
          <a:bodyPr/>
          <a:lstStyle>
            <a:lvl1pPr>
              <a:defRPr>
                <a:latin typeface="Helvetica Light"/>
              </a:defRPr>
            </a:lvl1pPr>
            <a:lvl2pPr>
              <a:defRPr>
                <a:latin typeface="Helvetica Light"/>
              </a:defRPr>
            </a:lvl2pPr>
            <a:lvl3pPr>
              <a:defRPr>
                <a:latin typeface="Helvetica Light"/>
              </a:defRPr>
            </a:lvl3pPr>
            <a:lvl4pPr>
              <a:defRPr>
                <a:latin typeface="Helvetica Light"/>
              </a:defRPr>
            </a:lvl4pPr>
            <a:lvl5pPr>
              <a:defRPr>
                <a:latin typeface="Helvetica Light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702A573B-E6C2-47FA-8B7B-8B160B7F7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9525" cap="flat" cmpd="sng" algn="ctr">
            <a:solidFill>
              <a:srgbClr val="6F692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2600" dirty="0">
              <a:solidFill>
                <a:prstClr val="black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9E8FE52-4C3C-45B3-A902-4C1D73F7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0" y="6096001"/>
            <a:ext cx="942263" cy="63439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E3A98AA-79BE-4BD7-966A-D0FEBFEFCC9F}"/>
              </a:ext>
            </a:extLst>
          </p:cNvPr>
          <p:cNvSpPr/>
          <p:nvPr/>
        </p:nvSpPr>
        <p:spPr>
          <a:xfrm>
            <a:off x="0" y="6430543"/>
            <a:ext cx="12192000" cy="3262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ED269B-03B6-4A71-9900-5FFF89470E8E}"/>
              </a:ext>
            </a:extLst>
          </p:cNvPr>
          <p:cNvSpPr txBox="1"/>
          <p:nvPr/>
        </p:nvSpPr>
        <p:spPr>
          <a:xfrm>
            <a:off x="358444" y="6475337"/>
            <a:ext cx="1930597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7" dirty="0">
                <a:latin typeface="Helvetica" panose="020B0604020202020204" pitchFamily="34" charset="0"/>
                <a:cs typeface="Helvetica" panose="020B0604020202020204" pitchFamily="34" charset="0"/>
              </a:rPr>
              <a:t>www.engroenergy.com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BFB668-F191-4AB1-A73C-BDEF1982DA4C}"/>
              </a:ext>
            </a:extLst>
          </p:cNvPr>
          <p:cNvSpPr txBox="1"/>
          <p:nvPr/>
        </p:nvSpPr>
        <p:spPr>
          <a:xfrm>
            <a:off x="2474234" y="6476817"/>
            <a:ext cx="125174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7" dirty="0" err="1">
                <a:latin typeface="Helvetica" panose="020B0604020202020204" pitchFamily="34" charset="0"/>
                <a:cs typeface="Helvetica" panose="020B0604020202020204" pitchFamily="34" charset="0"/>
              </a:rPr>
              <a:t>EngroCorp</a:t>
            </a:r>
            <a:endParaRPr lang="en-US" sz="1167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EDF2567-1DE7-4ACE-89F0-2B549A2D8D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74" y="6413500"/>
            <a:ext cx="358168" cy="3581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75E171A-813B-492C-A430-7A81B7278F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50" y="6448238"/>
            <a:ext cx="283580" cy="2835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606331-534F-4BD6-8541-3B9466417ECB}"/>
              </a:ext>
            </a:extLst>
          </p:cNvPr>
          <p:cNvSpPr txBox="1"/>
          <p:nvPr/>
        </p:nvSpPr>
        <p:spPr>
          <a:xfrm>
            <a:off x="3633690" y="6475337"/>
            <a:ext cx="1462635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7" dirty="0" err="1">
                <a:latin typeface="Helvetica" panose="020B0604020202020204" pitchFamily="34" charset="0"/>
                <a:cs typeface="Helvetica" panose="020B0604020202020204" pitchFamily="34" charset="0"/>
              </a:rPr>
              <a:t>Engro.Corporation</a:t>
            </a:r>
            <a:endParaRPr lang="en-US" sz="1167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 descr="A picture containing accessory, umbrella&#10;&#10;Description generated with very high confidence">
            <a:extLst>
              <a:ext uri="{FF2B5EF4-FFF2-40B4-BE49-F238E27FC236}">
                <a16:creationId xmlns:a16="http://schemas.microsoft.com/office/drawing/2014/main" id="{EB64C80E-44B0-49E9-A960-A9804474C2E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39" b="31833"/>
          <a:stretch/>
        </p:blipFill>
        <p:spPr>
          <a:xfrm>
            <a:off x="10604500" y="146957"/>
            <a:ext cx="981131" cy="68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27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23D78F-726F-4A47-9867-F89EF791581A}"/>
              </a:ext>
            </a:extLst>
          </p:cNvPr>
          <p:cNvSpPr/>
          <p:nvPr userDrawn="1"/>
        </p:nvSpPr>
        <p:spPr>
          <a:xfrm>
            <a:off x="1828800" y="5156200"/>
            <a:ext cx="8432800" cy="170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843F-0D59-41AB-A8B3-3044DE82813E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5B77-39C7-4346-BF4D-BD4061D3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93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80CB-7E3A-4E18-9FC6-E5AD83EFD72E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5B77-39C7-4346-BF4D-BD4061D3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64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4351-2682-4AEE-B764-ED7D14A4676C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5B77-39C7-4346-BF4D-BD4061D3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86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5B1E-A27F-44B2-9834-EA7D8692EC25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5B77-39C7-4346-BF4D-BD4061D3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6D13D3-C7C0-4F2D-92B6-DCE7F09394B2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DA2DE-D8F3-4232-B396-8EEF26477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85800"/>
            <a:ext cx="12192000" cy="76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D80FD9-C8EE-499A-AC30-5580FC0AE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DDCD5"/>
              </a:clrFrom>
              <a:clrTo>
                <a:srgbClr val="DDDCD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029" y="0"/>
            <a:ext cx="2060971" cy="610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008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B2D6-4CA7-4248-899B-2A94CF6C56F0}" type="datetime1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5B77-39C7-4346-BF4D-BD4061D3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53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F0C2-EFD0-4167-A07F-9AC9DAD73E7F}" type="datetime1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5B77-39C7-4346-BF4D-BD4061D3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75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4C46-D4A7-4714-9B28-BB9F83C928DD}" type="datetime1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5B77-39C7-4346-BF4D-BD4061D3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72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5E11-088E-41F6-B903-2D7F0CDFB096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5B77-39C7-4346-BF4D-BD4061D3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84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70" indent="0">
              <a:buNone/>
              <a:defRPr sz="3733"/>
            </a:lvl2pPr>
            <a:lvl3pPr marL="1219140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C91-FEAE-480D-AA5C-DD87BF56AFB4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5B77-39C7-4346-BF4D-BD4061D3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32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CA95-932B-43E4-8294-EF793BEF23A7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5B77-39C7-4346-BF4D-BD4061D3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86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DE09-D589-45AE-AE4F-929EA969859F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5B77-39C7-4346-BF4D-BD4061D3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B68C45-B653-4A84-9ECB-AC1E17749F3E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400C-0F4F-40D1-B55F-48E04055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3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2B22A2-1154-43E5-8019-2BDFF4CD9AA6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8B385-6BCD-4E96-B99A-7A77C20C6D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D53C-A4BD-427C-B484-1715B13274C1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1F543-DFCD-48F5-8ED4-AAE983B77E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E5135E-3C9D-447A-890C-3579582B785A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CE5A0-6C11-4CFB-90F6-8BE088526F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1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62A44-AEB9-424D-B4E2-91743F0CD355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400C-0F4F-40D1-B55F-48E04055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7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87A5BB-1B03-40E2-A318-A0508CBD85B8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850C8-910D-4194-ABAC-5EF0097C16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7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B21270-3AC7-4124-B63B-048716EE17EE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15D120-0512-41FC-AC0D-63AF39A6AA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-2285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07E0DD-26A0-4C60-925E-475F16A30164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1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E9433-EEF2-4471-8C15-189D1EC0F423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E5B77-39C7-4346-BF4D-BD4061D3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3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ctr" defTabSz="121914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8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7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5;p14">
            <a:extLst>
              <a:ext uri="{FF2B5EF4-FFF2-40B4-BE49-F238E27FC236}">
                <a16:creationId xmlns:a16="http://schemas.microsoft.com/office/drawing/2014/main" id="{EA6DBEA7-686E-D98D-AB0F-52F89EDEF55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42000" y="1836327"/>
            <a:ext cx="8907999" cy="215837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Alternative Power Strategy</a:t>
            </a:r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1114A8-73A9-F6E9-C4FA-6FE83792F13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223" y="136537"/>
            <a:ext cx="3149600" cy="97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2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C08FFC-48B1-495A-A8B9-917DECF6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Background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6AE2FC6-56E0-6EB5-5A82-94D09A8E7798}"/>
              </a:ext>
            </a:extLst>
          </p:cNvPr>
          <p:cNvGrpSpPr/>
          <p:nvPr/>
        </p:nvGrpSpPr>
        <p:grpSpPr>
          <a:xfrm>
            <a:off x="846336" y="1085388"/>
            <a:ext cx="10515597" cy="1930128"/>
            <a:chOff x="395766" y="1210264"/>
            <a:chExt cx="5954451" cy="269832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3D128D0-2055-464B-A180-590133BBC828}"/>
                </a:ext>
              </a:extLst>
            </p:cNvPr>
            <p:cNvSpPr txBox="1"/>
            <p:nvPr/>
          </p:nvSpPr>
          <p:spPr>
            <a:xfrm>
              <a:off x="395766" y="1767983"/>
              <a:ext cx="5954451" cy="21406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Light"/>
                  <a:cs typeface="Helvetica" panose="020B0604020202020204" pitchFamily="34" charset="0"/>
                </a:rPr>
                <a:t>SECMC </a:t>
              </a:r>
              <a:r>
                <a:rPr lang="en-US" sz="1400" dirty="0">
                  <a:solidFill>
                    <a:prstClr val="black"/>
                  </a:solidFill>
                  <a:latin typeface="Helvetica Light"/>
                  <a:cs typeface="Helvetica" panose="020B0604020202020204" pitchFamily="34" charset="0"/>
                </a:rPr>
                <a:t>is currently generating on diesel generator set with an average generation of </a:t>
              </a:r>
              <a:r>
                <a:rPr lang="en-US" sz="1400" b="1" dirty="0">
                  <a:solidFill>
                    <a:prstClr val="black"/>
                  </a:solidFill>
                  <a:latin typeface="Helvetica Light"/>
                  <a:cs typeface="Helvetica" panose="020B0604020202020204" pitchFamily="34" charset="0"/>
                </a:rPr>
                <a:t>6 - 7 MW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Helvetica Light"/>
                  <a:cs typeface="Helvetica" panose="020B0604020202020204" pitchFamily="34" charset="0"/>
                </a:rPr>
                <a:t>Power generation cost from diesel is </a:t>
              </a:r>
              <a:r>
                <a:rPr lang="en-US" sz="1400" b="1" dirty="0">
                  <a:solidFill>
                    <a:schemeClr val="tx1"/>
                  </a:solidFill>
                  <a:latin typeface="Helvetica Light"/>
                  <a:cs typeface="Helvetica" panose="020B0604020202020204" pitchFamily="34" charset="0"/>
                </a:rPr>
                <a:t>~28 </a:t>
              </a:r>
              <a:r>
                <a:rPr lang="en-US" sz="1400" b="1" dirty="0" err="1">
                  <a:solidFill>
                    <a:schemeClr val="tx1"/>
                  </a:solidFill>
                  <a:latin typeface="Helvetica Light"/>
                  <a:cs typeface="Helvetica" panose="020B0604020202020204" pitchFamily="34" charset="0"/>
                </a:rPr>
                <a:t>USc</a:t>
              </a:r>
              <a:r>
                <a:rPr lang="en-US" sz="1400" b="1" dirty="0">
                  <a:solidFill>
                    <a:schemeClr val="tx1"/>
                  </a:solidFill>
                  <a:latin typeface="Helvetica Light"/>
                  <a:cs typeface="Helvetica" panose="020B0604020202020204" pitchFamily="34" charset="0"/>
                </a:rPr>
                <a:t>/kWh</a:t>
              </a:r>
            </a:p>
            <a:p>
              <a:pPr marL="285750" indent="-285750">
                <a:spcBef>
                  <a:spcPts val="3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atin typeface="Helvetica Light"/>
                  <a:cs typeface="Helvetica" panose="020B0604020202020204" pitchFamily="34" charset="0"/>
                </a:rPr>
                <a:t>The major load for power generation is </a:t>
              </a:r>
              <a:r>
                <a:rPr lang="en-US" sz="1400" b="1" dirty="0">
                  <a:latin typeface="Helvetica Light"/>
                  <a:cs typeface="Helvetica" panose="020B0604020202020204" pitchFamily="34" charset="0"/>
                </a:rPr>
                <a:t>dewatering pumps and CHS</a:t>
              </a:r>
              <a:endParaRPr lang="en-US" sz="1400" dirty="0">
                <a:solidFill>
                  <a:prstClr val="black"/>
                </a:solidFill>
                <a:latin typeface="Helvetica Light"/>
                <a:cs typeface="Helvetica" panose="020B0604020202020204" pitchFamily="34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>
                  <a:latin typeface="Helvetica Light"/>
                  <a:cs typeface="Helvetica" panose="020B0604020202020204" pitchFamily="34" charset="0"/>
                </a:rPr>
                <a:t>To optimize the power generation cost, SECMC has explored various options which are presented in subsequent slides. </a:t>
              </a:r>
              <a:endParaRPr lang="en-US" sz="1400" dirty="0">
                <a:solidFill>
                  <a:prstClr val="black"/>
                </a:solidFill>
                <a:latin typeface="Helvetica Light"/>
                <a:cs typeface="Helvetica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3D5DBB-ECA2-4D15-4530-73BC3E3B9248}"/>
                </a:ext>
              </a:extLst>
            </p:cNvPr>
            <p:cNvSpPr/>
            <p:nvPr/>
          </p:nvSpPr>
          <p:spPr>
            <a:xfrm>
              <a:off x="397404" y="1210264"/>
              <a:ext cx="5943600" cy="51133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rPr>
                <a:t>Background</a:t>
              </a:r>
              <a:endParaRPr kumimoji="0" lang="en-PK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9C2D3DE-5390-A484-6801-A58F7BFEDCCF}"/>
              </a:ext>
            </a:extLst>
          </p:cNvPr>
          <p:cNvGrpSpPr/>
          <p:nvPr/>
        </p:nvGrpSpPr>
        <p:grpSpPr>
          <a:xfrm>
            <a:off x="862343" y="3301235"/>
            <a:ext cx="3800465" cy="2891876"/>
            <a:chOff x="7500204" y="1097651"/>
            <a:chExt cx="4114800" cy="29352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108086-691C-0559-9D23-7EC8153C5CA6}"/>
                </a:ext>
              </a:extLst>
            </p:cNvPr>
            <p:cNvSpPr/>
            <p:nvPr/>
          </p:nvSpPr>
          <p:spPr>
            <a:xfrm>
              <a:off x="7500204" y="1097651"/>
              <a:ext cx="4114800" cy="40850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Existing Power Scheme</a:t>
              </a:r>
              <a:endParaRPr lang="en-PK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25E4BF2-E665-C87C-982D-12B201C79A1C}"/>
                </a:ext>
              </a:extLst>
            </p:cNvPr>
            <p:cNvGrpSpPr/>
            <p:nvPr/>
          </p:nvGrpSpPr>
          <p:grpSpPr>
            <a:xfrm>
              <a:off x="7500204" y="1536734"/>
              <a:ext cx="4114800" cy="2496213"/>
              <a:chOff x="146957" y="3519567"/>
              <a:chExt cx="4851763" cy="269074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842E20-5192-8CF5-3BF2-E324D68F96BD}"/>
                  </a:ext>
                </a:extLst>
              </p:cNvPr>
              <p:cNvSpPr txBox="1"/>
              <p:nvPr/>
            </p:nvSpPr>
            <p:spPr>
              <a:xfrm>
                <a:off x="146957" y="3519567"/>
                <a:ext cx="4851763" cy="26907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marL="3175" lvl="1" algn="ctr"/>
                <a:endParaRPr lang="en-US" sz="1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8ADE1AB-537A-22C3-9588-FE798FB8DE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316" y="4618822"/>
                <a:ext cx="4023360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BCCAC64-0D67-19C0-B493-43FA5A69E9FE}"/>
                  </a:ext>
                </a:extLst>
              </p:cNvPr>
              <p:cNvCxnSpPr>
                <a:cxnSpLocks/>
                <a:endCxn id="33" idx="2"/>
              </p:cNvCxnSpPr>
              <p:nvPr/>
            </p:nvCxnSpPr>
            <p:spPr>
              <a:xfrm flipV="1">
                <a:off x="2523967" y="4137941"/>
                <a:ext cx="0" cy="47938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088946B-A714-EB08-9FCF-0ADCC5164B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1624" y="4645488"/>
                <a:ext cx="0" cy="3505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43CB2A6-9243-28F8-DD55-B30F4E6484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2622" y="4640104"/>
                <a:ext cx="0" cy="3505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07125DB-8461-57B3-75AB-A9531AC23D0E}"/>
                  </a:ext>
                </a:extLst>
              </p:cNvPr>
              <p:cNvGrpSpPr/>
              <p:nvPr/>
            </p:nvGrpSpPr>
            <p:grpSpPr>
              <a:xfrm>
                <a:off x="425061" y="4975956"/>
                <a:ext cx="1135121" cy="949303"/>
                <a:chOff x="7745756" y="4080922"/>
                <a:chExt cx="1135121" cy="994858"/>
              </a:xfrm>
              <a:noFill/>
            </p:grpSpPr>
            <p:pic>
              <p:nvPicPr>
                <p:cNvPr id="28" name="Picture 27" descr="Text, logo&#10;&#10;Description automatically generated">
                  <a:extLst>
                    <a:ext uri="{FF2B5EF4-FFF2-40B4-BE49-F238E27FC236}">
                      <a16:creationId xmlns:a16="http://schemas.microsoft.com/office/drawing/2014/main" id="{A55D71AC-980A-325A-0CAA-72FBB2CCE2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0406" b="5850"/>
                <a:stretch/>
              </p:blipFill>
              <p:spPr>
                <a:xfrm>
                  <a:off x="7898419" y="4080922"/>
                  <a:ext cx="829797" cy="682798"/>
                </a:xfrm>
                <a:prstGeom prst="rect">
                  <a:avLst/>
                </a:prstGeom>
                <a:grpFill/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DA9CED-6279-FE27-1370-A542493B59BA}"/>
                    </a:ext>
                  </a:extLst>
                </p:cNvPr>
                <p:cNvSpPr txBox="1"/>
                <p:nvPr/>
              </p:nvSpPr>
              <p:spPr>
                <a:xfrm>
                  <a:off x="7745756" y="4624216"/>
                  <a:ext cx="1135121" cy="45156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14 MW HSD Engines</a:t>
                  </a:r>
                  <a:endParaRPr lang="en-PK" sz="1100" dirty="0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1492935-377A-3DB3-BB50-13DBEE7B362A}"/>
                  </a:ext>
                </a:extLst>
              </p:cNvPr>
              <p:cNvGrpSpPr/>
              <p:nvPr/>
            </p:nvGrpSpPr>
            <p:grpSpPr>
              <a:xfrm>
                <a:off x="3372368" y="4973139"/>
                <a:ext cx="1135123" cy="975178"/>
                <a:chOff x="6507470" y="3590247"/>
                <a:chExt cx="1135123" cy="1021975"/>
              </a:xfrm>
              <a:noFill/>
            </p:grpSpPr>
            <p:pic>
              <p:nvPicPr>
                <p:cNvPr id="31" name="Picture 30" descr="Icon&#10;&#10;Description automatically generated">
                  <a:extLst>
                    <a:ext uri="{FF2B5EF4-FFF2-40B4-BE49-F238E27FC236}">
                      <a16:creationId xmlns:a16="http://schemas.microsoft.com/office/drawing/2014/main" id="{BF8F1E29-9010-5CEA-FEB5-DC39F29C91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204" t="20588" r="8828" b="25413"/>
                <a:stretch/>
              </p:blipFill>
              <p:spPr>
                <a:xfrm>
                  <a:off x="6629812" y="3590247"/>
                  <a:ext cx="741686" cy="584190"/>
                </a:xfrm>
                <a:prstGeom prst="rect">
                  <a:avLst/>
                </a:prstGeom>
                <a:grpFill/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1612738-F855-2226-F0AD-2507DD336FC0}"/>
                    </a:ext>
                  </a:extLst>
                </p:cNvPr>
                <p:cNvSpPr txBox="1"/>
                <p:nvPr/>
              </p:nvSpPr>
              <p:spPr>
                <a:xfrm>
                  <a:off x="6507470" y="4150557"/>
                  <a:ext cx="1135123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Existing 5MW Solar</a:t>
                  </a:r>
                  <a:endParaRPr lang="en-PK" sz="1100" dirty="0"/>
                </a:p>
              </p:txBody>
            </p:sp>
          </p:grpSp>
          <p:pic>
            <p:nvPicPr>
              <p:cNvPr id="33" name="Picture 32" descr="A picture containing text, font, logo, graphics&#10;&#10;Description automatically generated">
                <a:extLst>
                  <a:ext uri="{FF2B5EF4-FFF2-40B4-BE49-F238E27FC236}">
                    <a16:creationId xmlns:a16="http://schemas.microsoft.com/office/drawing/2014/main" id="{BEEA854C-AFE7-FF7F-04C8-E5331166D8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7201" y="3659516"/>
                <a:ext cx="1473532" cy="478425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3B1699-8B4C-8DD7-6D1E-03C4966B0E63}"/>
              </a:ext>
            </a:extLst>
          </p:cNvPr>
          <p:cNvGrpSpPr/>
          <p:nvPr/>
        </p:nvGrpSpPr>
        <p:grpSpPr>
          <a:xfrm>
            <a:off x="4916012" y="3329269"/>
            <a:ext cx="2560321" cy="2863842"/>
            <a:chOff x="4907879" y="3814368"/>
            <a:chExt cx="2560321" cy="27181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F87FB3-7570-11DD-C76D-6E27E4F722F4}"/>
                </a:ext>
              </a:extLst>
            </p:cNvPr>
            <p:cNvSpPr txBox="1"/>
            <p:nvPr/>
          </p:nvSpPr>
          <p:spPr>
            <a:xfrm>
              <a:off x="4907879" y="4206174"/>
              <a:ext cx="2560321" cy="23263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marL="3175" lvl="1" algn="ctr"/>
              <a:endParaRPr lang="en-US" sz="1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A78F7F-7475-267A-624D-32EA6E1240B6}"/>
                </a:ext>
              </a:extLst>
            </p:cNvPr>
            <p:cNvSpPr txBox="1"/>
            <p:nvPr/>
          </p:nvSpPr>
          <p:spPr>
            <a:xfrm>
              <a:off x="4907879" y="3814368"/>
              <a:ext cx="2560320" cy="36933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prstClr val="white"/>
                  </a:solidFill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  <a:lvl2pPr lvl="1"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1"/>
              <a:r>
                <a:rPr lang="en-US" dirty="0"/>
                <a:t>SECMC FOCUS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CA4F168-2414-4BD4-BDBE-57C7635902A1}"/>
                </a:ext>
              </a:extLst>
            </p:cNvPr>
            <p:cNvGrpSpPr/>
            <p:nvPr/>
          </p:nvGrpSpPr>
          <p:grpSpPr>
            <a:xfrm>
              <a:off x="5042871" y="5623278"/>
              <a:ext cx="2290337" cy="434973"/>
              <a:chOff x="4994964" y="5623278"/>
              <a:chExt cx="2290337" cy="43497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428E2E3-A63A-C82A-8325-C64128D063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5292" t="12768" r="13270" b="24122"/>
              <a:stretch/>
            </p:blipFill>
            <p:spPr>
              <a:xfrm>
                <a:off x="4994964" y="5623278"/>
                <a:ext cx="457200" cy="434973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E73DB-668A-23C8-3A87-B42DBBFC95CF}"/>
                  </a:ext>
                </a:extLst>
              </p:cNvPr>
              <p:cNvSpPr txBox="1"/>
              <p:nvPr/>
            </p:nvSpPr>
            <p:spPr>
              <a:xfrm>
                <a:off x="5456501" y="5702129"/>
                <a:ext cx="1828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 Light"/>
                  </a:rPr>
                  <a:t>Cost Optimization</a:t>
                </a:r>
                <a:endParaRPr lang="en-GB" sz="1200" dirty="0">
                  <a:latin typeface="Helvetica Light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4EE4C08-95B4-432B-FA2E-546F647B9937}"/>
                </a:ext>
              </a:extLst>
            </p:cNvPr>
            <p:cNvGrpSpPr/>
            <p:nvPr/>
          </p:nvGrpSpPr>
          <p:grpSpPr>
            <a:xfrm>
              <a:off x="5045988" y="4655806"/>
              <a:ext cx="2284102" cy="511319"/>
              <a:chOff x="5001199" y="4655806"/>
              <a:chExt cx="2284102" cy="511319"/>
            </a:xfrm>
          </p:grpSpPr>
          <p:pic>
            <p:nvPicPr>
              <p:cNvPr id="12" name="Picture 4" descr="Reliability Icons - Download Free Vector Icons | Noun Project">
                <a:extLst>
                  <a:ext uri="{FF2B5EF4-FFF2-40B4-BE49-F238E27FC236}">
                    <a16:creationId xmlns:a16="http://schemas.microsoft.com/office/drawing/2014/main" id="{635DDD30-357D-EA6B-B664-386B16DE56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1199" y="4655806"/>
                <a:ext cx="457200" cy="5113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2C59B9-2CCE-4DD5-1B59-888C2E2EAD76}"/>
                  </a:ext>
                </a:extLst>
              </p:cNvPr>
              <p:cNvSpPr txBox="1"/>
              <p:nvPr/>
            </p:nvSpPr>
            <p:spPr>
              <a:xfrm>
                <a:off x="5456501" y="4772830"/>
                <a:ext cx="1828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 Light"/>
                  </a:rPr>
                  <a:t>Reliability</a:t>
                </a:r>
                <a:endParaRPr lang="en-GB" sz="1200" dirty="0">
                  <a:latin typeface="Helvetica Light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A3336F-CCB5-C041-B26F-81EA8047FD57}"/>
              </a:ext>
            </a:extLst>
          </p:cNvPr>
          <p:cNvGrpSpPr/>
          <p:nvPr/>
        </p:nvGrpSpPr>
        <p:grpSpPr>
          <a:xfrm>
            <a:off x="7800852" y="3341628"/>
            <a:ext cx="3561081" cy="2851483"/>
            <a:chOff x="7800852" y="3524508"/>
            <a:chExt cx="3561081" cy="2851483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C49EDFF-DCAB-5583-329B-D5D3F07CA750}"/>
                </a:ext>
              </a:extLst>
            </p:cNvPr>
            <p:cNvGrpSpPr/>
            <p:nvPr/>
          </p:nvGrpSpPr>
          <p:grpSpPr>
            <a:xfrm>
              <a:off x="7800852" y="3524508"/>
              <a:ext cx="3561081" cy="2836067"/>
              <a:chOff x="7529173" y="4169556"/>
              <a:chExt cx="4114800" cy="2811889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8FCBBA8-D19B-9FE2-9769-BB7AE84CCF83}"/>
                  </a:ext>
                </a:extLst>
              </p:cNvPr>
              <p:cNvSpPr txBox="1"/>
              <p:nvPr/>
            </p:nvSpPr>
            <p:spPr>
              <a:xfrm>
                <a:off x="7529173" y="4533044"/>
                <a:ext cx="4114800" cy="24484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marL="3175" lvl="1" algn="ctr"/>
                <a:endParaRPr lang="en-US" sz="1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5526D0D-BAE3-E57D-B9C7-7FD055502A8B}"/>
                  </a:ext>
                </a:extLst>
              </p:cNvPr>
              <p:cNvGrpSpPr/>
              <p:nvPr/>
            </p:nvGrpSpPr>
            <p:grpSpPr>
              <a:xfrm>
                <a:off x="7744201" y="4599854"/>
                <a:ext cx="3590570" cy="457199"/>
                <a:chOff x="7744201" y="4599854"/>
                <a:chExt cx="3590570" cy="457199"/>
              </a:xfrm>
            </p:grpSpPr>
            <p:pic>
              <p:nvPicPr>
                <p:cNvPr id="60" name="Graphic 59" descr="Solar Panels with solid fill">
                  <a:extLst>
                    <a:ext uri="{FF2B5EF4-FFF2-40B4-BE49-F238E27FC236}">
                      <a16:creationId xmlns:a16="http://schemas.microsoft.com/office/drawing/2014/main" id="{B99E6FFE-DBB1-3FE7-3E97-7FB27C95C2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4201" y="4599854"/>
                  <a:ext cx="575733" cy="457199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51CA09F-EC1B-AD5A-117C-B50029FA9390}"/>
                    </a:ext>
                  </a:extLst>
                </p:cNvPr>
                <p:cNvSpPr txBox="1"/>
                <p:nvPr/>
              </p:nvSpPr>
              <p:spPr>
                <a:xfrm>
                  <a:off x="8659303" y="4613010"/>
                  <a:ext cx="2675468" cy="427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050" dirty="0">
                      <a:latin typeface="Helvetica Light"/>
                      <a:cs typeface="Helvetica" panose="020B0604020202020204" pitchFamily="34" charset="0"/>
                    </a:rPr>
                    <a:t>Installation of additional Solar excluding already installed 5MW</a:t>
                  </a:r>
                  <a:endParaRPr lang="en-PK" sz="1050" dirty="0">
                    <a:latin typeface="Helvetica Light"/>
                    <a:cs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4BA6D6A1-6EE6-60DB-AAFA-39EE37D3BEB6}"/>
                  </a:ext>
                </a:extLst>
              </p:cNvPr>
              <p:cNvGrpSpPr/>
              <p:nvPr/>
            </p:nvGrpSpPr>
            <p:grpSpPr>
              <a:xfrm>
                <a:off x="7746237" y="5126506"/>
                <a:ext cx="3846589" cy="732365"/>
                <a:chOff x="7746237" y="5095576"/>
                <a:chExt cx="3846589" cy="732365"/>
              </a:xfrm>
            </p:grpSpPr>
            <p:pic>
              <p:nvPicPr>
                <p:cNvPr id="59" name="Graphic 58" descr="Battery charging with solid fill">
                  <a:extLst>
                    <a:ext uri="{FF2B5EF4-FFF2-40B4-BE49-F238E27FC236}">
                      <a16:creationId xmlns:a16="http://schemas.microsoft.com/office/drawing/2014/main" id="{CAE8494D-650A-0A42-185A-5B9D650D1C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6237" y="5174825"/>
                  <a:ext cx="575733" cy="575733"/>
                </a:xfrm>
                <a:prstGeom prst="rect">
                  <a:avLst/>
                </a:prstGeom>
              </p:spPr>
            </p:pic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4E268B4-4DD7-D9FF-C421-6D6CF16D58F4}"/>
                    </a:ext>
                  </a:extLst>
                </p:cNvPr>
                <p:cNvSpPr txBox="1"/>
                <p:nvPr/>
              </p:nvSpPr>
              <p:spPr>
                <a:xfrm>
                  <a:off x="8654362" y="5095576"/>
                  <a:ext cx="2938464" cy="7323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050" dirty="0">
                      <a:latin typeface="Helvetica Light"/>
                      <a:cs typeface="Helvetica" panose="020B0604020202020204" pitchFamily="34" charset="0"/>
                    </a:rPr>
                    <a:t>Exploring the option of installing battery along with additional Solar for reliable operations and using curtailed renewable energy</a:t>
                  </a:r>
                  <a:endParaRPr lang="en-PK" sz="1050" dirty="0">
                    <a:latin typeface="Helvetica Light"/>
                    <a:cs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CBD2563-E7D3-34CB-5963-D6318494C46A}"/>
                  </a:ext>
                </a:extLst>
              </p:cNvPr>
              <p:cNvGrpSpPr/>
              <p:nvPr/>
            </p:nvGrpSpPr>
            <p:grpSpPr>
              <a:xfrm>
                <a:off x="7744201" y="5886178"/>
                <a:ext cx="3848625" cy="572161"/>
                <a:chOff x="7744201" y="5886178"/>
                <a:chExt cx="3848625" cy="572161"/>
              </a:xfrm>
            </p:grpSpPr>
            <p:pic>
              <p:nvPicPr>
                <p:cNvPr id="62" name="Picture 61" descr="Text, logo&#10;&#10;Description automatically generated">
                  <a:extLst>
                    <a:ext uri="{FF2B5EF4-FFF2-40B4-BE49-F238E27FC236}">
                      <a16:creationId xmlns:a16="http://schemas.microsoft.com/office/drawing/2014/main" id="{C656BF33-3E3A-69EF-41D7-823C2F8D6D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0406" b="5850"/>
                <a:stretch/>
              </p:blipFill>
              <p:spPr>
                <a:xfrm>
                  <a:off x="7744201" y="5951210"/>
                  <a:ext cx="575733" cy="457200"/>
                </a:xfrm>
                <a:prstGeom prst="rect">
                  <a:avLst/>
                </a:prstGeom>
              </p:spPr>
            </p:pic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25BDB7E-144C-7B58-5870-24013D85C1A9}"/>
                    </a:ext>
                  </a:extLst>
                </p:cNvPr>
                <p:cNvSpPr txBox="1"/>
                <p:nvPr/>
              </p:nvSpPr>
              <p:spPr>
                <a:xfrm>
                  <a:off x="8654362" y="5886178"/>
                  <a:ext cx="2938464" cy="572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050" dirty="0">
                      <a:latin typeface="Helvetica Light"/>
                      <a:cs typeface="Helvetica" panose="020B0604020202020204" pitchFamily="34" charset="0"/>
                    </a:rPr>
                    <a:t>Exploring other fuels in place of HSD, which are more commercially viable and readily available</a:t>
                  </a:r>
                  <a:endParaRPr lang="en-PK" sz="1050" dirty="0">
                    <a:latin typeface="Helvetica Light"/>
                    <a:cs typeface="Helvetica" panose="020B0604020202020204" pitchFamily="34" charset="0"/>
                  </a:endParaRP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51C1F6B-E1C0-FE34-AB49-8771992CEB6E}"/>
                  </a:ext>
                </a:extLst>
              </p:cNvPr>
              <p:cNvSpPr/>
              <p:nvPr/>
            </p:nvSpPr>
            <p:spPr>
              <a:xfrm>
                <a:off x="7529173" y="4169556"/>
                <a:ext cx="4114800" cy="36576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prstClr val="white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Options Explored</a:t>
                </a:r>
                <a:endParaRPr lang="en-PK" dirty="0">
                  <a:solidFill>
                    <a:prstClr val="white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6123AE-5723-05BE-7B59-12B0DE30D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95822" y="5934438"/>
              <a:ext cx="498258" cy="36870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317590-FD77-9FB2-A72A-3A4688BCD501}"/>
                </a:ext>
              </a:extLst>
            </p:cNvPr>
            <p:cNvSpPr txBox="1"/>
            <p:nvPr/>
          </p:nvSpPr>
          <p:spPr>
            <a:xfrm>
              <a:off x="8731720" y="5798910"/>
              <a:ext cx="254304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latin typeface="Helvetica Light"/>
                  <a:cs typeface="Helvetica" panose="020B0604020202020204" pitchFamily="34" charset="0"/>
                </a:rPr>
                <a:t>Aux. power from Power Plant or grid connectivity to ensure reliable power supply</a:t>
              </a:r>
              <a:endParaRPr lang="en-PK" sz="1050" dirty="0">
                <a:latin typeface="Helvetica Light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1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AC97-BAA8-8F9E-42E8-B7A096E8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Power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2AA34-71B8-01B2-4605-E4E2D78B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106098"/>
            <a:ext cx="2743200" cy="365125"/>
          </a:xfrm>
        </p:spPr>
        <p:txBody>
          <a:bodyPr/>
          <a:lstStyle/>
          <a:p>
            <a:pPr>
              <a:defRPr/>
            </a:pPr>
            <a:fld id="{9BFDA2DE-D8F3-4232-B396-8EEF264779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578FB-9934-B912-E4DF-2BB6F6E4E3D7}"/>
              </a:ext>
            </a:extLst>
          </p:cNvPr>
          <p:cNvSpPr txBox="1"/>
          <p:nvPr/>
        </p:nvSpPr>
        <p:spPr>
          <a:xfrm>
            <a:off x="3321977" y="957615"/>
            <a:ext cx="2743200" cy="640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algn="ctr">
              <a:defRPr/>
            </a:pPr>
            <a:r>
              <a:rPr lang="en-US" sz="1200" b="1" dirty="0">
                <a:solidFill>
                  <a:srgbClr val="FFFFFF"/>
                </a:solidFill>
                <a:latin typeface="HelveticaNeueLTStd-Lt"/>
              </a:rPr>
              <a:t>Solution – 2 </a:t>
            </a:r>
          </a:p>
          <a:p>
            <a:pPr marL="0" lvl="1" algn="ctr">
              <a:defRPr/>
            </a:pPr>
            <a:r>
              <a:rPr lang="en-US" sz="1200" b="1" dirty="0">
                <a:solidFill>
                  <a:srgbClr val="FFFFFF"/>
                </a:solidFill>
                <a:latin typeface="HelveticaNeueLTStd-Lt"/>
              </a:rPr>
              <a:t>HSD + 10 MW Additional Solar + 6MW Battery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CFE05D-A12A-666A-1230-7EE6C8401698}"/>
              </a:ext>
            </a:extLst>
          </p:cNvPr>
          <p:cNvSpPr txBox="1"/>
          <p:nvPr/>
        </p:nvSpPr>
        <p:spPr>
          <a:xfrm>
            <a:off x="3321977" y="6097038"/>
            <a:ext cx="2743200" cy="55399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NeueLTStd-Lt"/>
                <a:ea typeface="+mn-ea"/>
                <a:cs typeface="+mn-cs"/>
              </a:rPr>
              <a:t>24-26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NeueLTStd-Lt"/>
                <a:ea typeface="+mn-ea"/>
                <a:cs typeface="+mn-cs"/>
              </a:rPr>
              <a:t>USc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NeueLTStd-Lt"/>
                <a:ea typeface="+mn-ea"/>
                <a:cs typeface="+mn-cs"/>
              </a:rPr>
              <a:t>/kWh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HelveticaNeueLTStd-Lt"/>
              </a:rPr>
              <a:t>Saving of 1 M USD/a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NeueLTStd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6DDAB7-7BB0-4112-B227-03A6ABDC48EC}"/>
              </a:ext>
            </a:extLst>
          </p:cNvPr>
          <p:cNvSpPr txBox="1"/>
          <p:nvPr/>
        </p:nvSpPr>
        <p:spPr>
          <a:xfrm>
            <a:off x="6301642" y="953784"/>
            <a:ext cx="2743200" cy="640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algn="ctr">
              <a:defRPr/>
            </a:pPr>
            <a:r>
              <a:rPr lang="en-US" sz="1200" b="1" dirty="0">
                <a:solidFill>
                  <a:srgbClr val="FFFFFF"/>
                </a:solidFill>
                <a:latin typeface="HelveticaNeueLTStd-Lt"/>
              </a:rPr>
              <a:t>Solution – 3 </a:t>
            </a:r>
          </a:p>
          <a:p>
            <a:pPr marL="0" lvl="1" algn="ctr">
              <a:defRPr/>
            </a:pPr>
            <a:r>
              <a:rPr lang="en-US" sz="1200" b="1" dirty="0">
                <a:solidFill>
                  <a:srgbClr val="FFFFFF"/>
                </a:solidFill>
                <a:latin typeface="HelveticaNeueLTStd-Lt"/>
              </a:rPr>
              <a:t>10 MW Coal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B61013-BF1F-F3BD-BDF8-5BB981E3A704}"/>
              </a:ext>
            </a:extLst>
          </p:cNvPr>
          <p:cNvSpPr txBox="1"/>
          <p:nvPr/>
        </p:nvSpPr>
        <p:spPr>
          <a:xfrm>
            <a:off x="6301642" y="6097038"/>
            <a:ext cx="2743200" cy="55399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NeueLTStd-Lt"/>
                <a:ea typeface="+mn-ea"/>
                <a:cs typeface="+mn-cs"/>
              </a:rPr>
              <a:t>10-13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NeueLTStd-Lt"/>
                <a:ea typeface="+mn-ea"/>
                <a:cs typeface="+mn-cs"/>
              </a:rPr>
              <a:t>USc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NeueLTStd-Lt"/>
                <a:ea typeface="+mn-ea"/>
                <a:cs typeface="+mn-cs"/>
              </a:rPr>
              <a:t>/kWh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HelveticaNeueLTStd-Lt"/>
              </a:rPr>
              <a:t>Saving of 7 M USD/a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NeueLTStd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11185-C142-1FB8-217E-506D8798DF6F}"/>
              </a:ext>
            </a:extLst>
          </p:cNvPr>
          <p:cNvSpPr txBox="1"/>
          <p:nvPr/>
        </p:nvSpPr>
        <p:spPr>
          <a:xfrm>
            <a:off x="268328" y="957615"/>
            <a:ext cx="2743200" cy="640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algn="ctr">
              <a:defRPr/>
            </a:pPr>
            <a:r>
              <a:rPr lang="en-US" sz="1200" b="1" dirty="0">
                <a:solidFill>
                  <a:srgbClr val="FFFFFF"/>
                </a:solidFill>
                <a:latin typeface="HelveticaNeueLTStd-Lt"/>
              </a:rPr>
              <a:t>Solution – 1 </a:t>
            </a:r>
          </a:p>
          <a:p>
            <a:pPr marL="0" lvl="1" algn="ctr">
              <a:defRPr/>
            </a:pPr>
            <a:r>
              <a:rPr lang="en-US" sz="1200" b="1" dirty="0">
                <a:solidFill>
                  <a:srgbClr val="FFFFFF"/>
                </a:solidFill>
                <a:latin typeface="HelveticaNeueLTStd-Lt"/>
              </a:rPr>
              <a:t>10 MW Rental RFO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4307D-1283-1E02-1453-A8F488C6B8ED}"/>
              </a:ext>
            </a:extLst>
          </p:cNvPr>
          <p:cNvSpPr txBox="1"/>
          <p:nvPr/>
        </p:nvSpPr>
        <p:spPr>
          <a:xfrm>
            <a:off x="268328" y="6097038"/>
            <a:ext cx="2743200" cy="55399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HelveticaNeueLTStd-Lt"/>
              </a:rPr>
              <a:t>18-20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NeueLTStd-Lt"/>
                <a:ea typeface="+mn-ea"/>
                <a:cs typeface="+mn-cs"/>
              </a:rPr>
              <a:t>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NeueLTStd-Lt"/>
                <a:ea typeface="+mn-ea"/>
                <a:cs typeface="+mn-cs"/>
              </a:rPr>
              <a:t>USc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NeueLTStd-Lt"/>
                <a:ea typeface="+mn-ea"/>
                <a:cs typeface="+mn-cs"/>
              </a:rPr>
              <a:t>/kWh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NeueLTStd-Lt"/>
                <a:ea typeface="+mn-ea"/>
                <a:cs typeface="+mn-cs"/>
              </a:rPr>
              <a:t>Saving of 4 M USD/a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D3506-E091-3BEC-ED23-B95B10B7B00E}"/>
              </a:ext>
            </a:extLst>
          </p:cNvPr>
          <p:cNvSpPr txBox="1"/>
          <p:nvPr/>
        </p:nvSpPr>
        <p:spPr>
          <a:xfrm>
            <a:off x="262158" y="3440462"/>
            <a:ext cx="27432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100" dirty="0">
                <a:latin typeface="Helvetica Light"/>
                <a:cs typeface="Helvetica" panose="020B0604020202020204" pitchFamily="34" charset="0"/>
              </a:rPr>
              <a:t>Cheaper than the existing solution</a:t>
            </a:r>
          </a:p>
          <a:p>
            <a:pPr marL="285750" indent="-285750" algn="just"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100" dirty="0">
                <a:latin typeface="Helvetica Light"/>
                <a:cs typeface="Helvetica" panose="020B0604020202020204" pitchFamily="34" charset="0"/>
              </a:rPr>
              <a:t>Able to ramp accordingly with changing demand during operation</a:t>
            </a:r>
          </a:p>
          <a:p>
            <a:pPr marL="285750" indent="-285750" algn="just"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100" dirty="0">
                <a:latin typeface="Helvetica Light"/>
                <a:cs typeface="Helvetica" panose="020B0604020202020204" pitchFamily="34" charset="0"/>
              </a:rPr>
              <a:t>Lead time for Solar is ~9 months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0A37FE-51E3-3C61-F93B-AA5EBB609CF1}"/>
              </a:ext>
            </a:extLst>
          </p:cNvPr>
          <p:cNvSpPr txBox="1"/>
          <p:nvPr/>
        </p:nvSpPr>
        <p:spPr>
          <a:xfrm>
            <a:off x="351240" y="3076738"/>
            <a:ext cx="914400" cy="32004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algn="ctr">
              <a:defRPr/>
            </a:pPr>
            <a:r>
              <a:rPr lang="en-US" sz="1200" b="1" dirty="0">
                <a:solidFill>
                  <a:srgbClr val="FFFFFF"/>
                </a:solidFill>
                <a:latin typeface="HelveticaNeueLTStd-Lt"/>
              </a:rPr>
              <a:t>Pros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430E4B-33CF-2B1B-A2A5-3C21DE1E38E0}"/>
              </a:ext>
            </a:extLst>
          </p:cNvPr>
          <p:cNvSpPr txBox="1"/>
          <p:nvPr/>
        </p:nvSpPr>
        <p:spPr>
          <a:xfrm>
            <a:off x="351240" y="4438275"/>
            <a:ext cx="914400" cy="32016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algn="ctr">
              <a:defRPr/>
            </a:pPr>
            <a:r>
              <a:rPr lang="en-US" sz="1200" b="1" dirty="0">
                <a:solidFill>
                  <a:srgbClr val="FFFFFF"/>
                </a:solidFill>
                <a:latin typeface="HelveticaNeueLTStd-Lt"/>
              </a:rPr>
              <a:t>Cons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B484C3-DEE5-8F79-C6C8-6873B249E617}"/>
              </a:ext>
            </a:extLst>
          </p:cNvPr>
          <p:cNvSpPr txBox="1"/>
          <p:nvPr/>
        </p:nvSpPr>
        <p:spPr>
          <a:xfrm>
            <a:off x="3360651" y="3440462"/>
            <a:ext cx="2627254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100" dirty="0">
                <a:latin typeface="Helvetica Light"/>
                <a:cs typeface="Helvetica" panose="020B0604020202020204" pitchFamily="34" charset="0"/>
              </a:rPr>
              <a:t>High Renewable Contribution (~47%)</a:t>
            </a:r>
          </a:p>
          <a:p>
            <a:pPr marL="285750" indent="-285750" algn="just"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100" dirty="0">
                <a:latin typeface="Helvetica Light"/>
                <a:cs typeface="Helvetica" panose="020B0604020202020204" pitchFamily="34" charset="0"/>
              </a:rPr>
              <a:t>Able to ramp accordingly with changing demand during operation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6DF572-9E47-C742-0F96-7DEC0233AFC9}"/>
              </a:ext>
            </a:extLst>
          </p:cNvPr>
          <p:cNvSpPr txBox="1"/>
          <p:nvPr/>
        </p:nvSpPr>
        <p:spPr>
          <a:xfrm>
            <a:off x="3402007" y="4438337"/>
            <a:ext cx="914400" cy="32004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algn="ctr">
              <a:defRPr/>
            </a:pPr>
            <a:r>
              <a:rPr lang="en-US" sz="1200" b="1" dirty="0">
                <a:solidFill>
                  <a:srgbClr val="FFFFFF"/>
                </a:solidFill>
                <a:latin typeface="HelveticaNeueLTStd-Lt"/>
              </a:rPr>
              <a:t>Cons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76ADA1-BE5C-A394-1B13-FEABD9B28B37}"/>
              </a:ext>
            </a:extLst>
          </p:cNvPr>
          <p:cNvSpPr txBox="1"/>
          <p:nvPr/>
        </p:nvSpPr>
        <p:spPr>
          <a:xfrm>
            <a:off x="6423308" y="3440462"/>
            <a:ext cx="2660288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100" dirty="0">
                <a:latin typeface="Helvetica Light"/>
                <a:cs typeface="Helvetica" panose="020B0604020202020204" pitchFamily="34" charset="0"/>
              </a:rPr>
              <a:t>One of the cheapest options</a:t>
            </a:r>
          </a:p>
          <a:p>
            <a:pPr marL="285750" indent="-285750" algn="just"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100" dirty="0">
                <a:latin typeface="Helvetica Light"/>
                <a:cs typeface="Helvetica" panose="020B0604020202020204" pitchFamily="34" charset="0"/>
              </a:rPr>
              <a:t>Coal readily availability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E087F2-8B0E-592D-8ECB-136D29082C7B}"/>
              </a:ext>
            </a:extLst>
          </p:cNvPr>
          <p:cNvSpPr txBox="1"/>
          <p:nvPr/>
        </p:nvSpPr>
        <p:spPr>
          <a:xfrm>
            <a:off x="6366454" y="4438337"/>
            <a:ext cx="914400" cy="32004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algn="ctr">
              <a:defRPr/>
            </a:pPr>
            <a:r>
              <a:rPr lang="en-US" sz="1200" b="1" dirty="0">
                <a:solidFill>
                  <a:srgbClr val="FFFFFF"/>
                </a:solidFill>
                <a:latin typeface="HelveticaNeueLTStd-Lt"/>
              </a:rPr>
              <a:t>Cons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3DF771-24AA-A2D9-3E29-B17978F2DD84}"/>
              </a:ext>
            </a:extLst>
          </p:cNvPr>
          <p:cNvSpPr txBox="1"/>
          <p:nvPr/>
        </p:nvSpPr>
        <p:spPr>
          <a:xfrm>
            <a:off x="9232173" y="974104"/>
            <a:ext cx="2743200" cy="640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algn="ctr">
              <a:defRPr/>
            </a:pPr>
            <a:r>
              <a:rPr lang="en-US" sz="1200" b="1" dirty="0">
                <a:solidFill>
                  <a:srgbClr val="FFFFFF"/>
                </a:solidFill>
                <a:latin typeface="HelveticaNeueLTStd-Lt"/>
              </a:rPr>
              <a:t>Solution – 4 </a:t>
            </a:r>
          </a:p>
          <a:p>
            <a:pPr marL="0" lvl="1" algn="ctr">
              <a:defRPr/>
            </a:pPr>
            <a:r>
              <a:rPr lang="en-US" sz="1200" b="1" dirty="0">
                <a:solidFill>
                  <a:srgbClr val="FFFFFF"/>
                </a:solidFill>
                <a:latin typeface="HelveticaNeueLTStd-Lt"/>
              </a:rPr>
              <a:t>Grid/Aux. Power from IPPs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3A4787-B325-6A3A-B7B5-5101D9722525}"/>
              </a:ext>
            </a:extLst>
          </p:cNvPr>
          <p:cNvSpPr txBox="1"/>
          <p:nvPr/>
        </p:nvSpPr>
        <p:spPr>
          <a:xfrm>
            <a:off x="9232173" y="6097038"/>
            <a:ext cx="2743200" cy="55399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HelveticaNeueLTStd-Lt"/>
              </a:rPr>
              <a:t>18*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NeueLTStd-Lt"/>
                <a:ea typeface="+mn-ea"/>
                <a:cs typeface="+mn-cs"/>
              </a:rPr>
              <a:t>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NeueLTStd-Lt"/>
                <a:ea typeface="+mn-ea"/>
                <a:cs typeface="+mn-cs"/>
              </a:rPr>
              <a:t>USc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NeueLTStd-Lt"/>
                <a:ea typeface="+mn-ea"/>
                <a:cs typeface="+mn-cs"/>
              </a:rPr>
              <a:t>/kWh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HelveticaNeueLTStd-Lt"/>
              </a:rPr>
              <a:t>Saving of 5 M USD/a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NeueLTStd-Lt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E9531A-A32B-4C67-0A2A-857159E0203F}"/>
              </a:ext>
            </a:extLst>
          </p:cNvPr>
          <p:cNvSpPr txBox="1"/>
          <p:nvPr/>
        </p:nvSpPr>
        <p:spPr>
          <a:xfrm>
            <a:off x="9227296" y="3440462"/>
            <a:ext cx="27432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100" dirty="0">
                <a:latin typeface="Helvetica Light"/>
                <a:cs typeface="Helvetica" panose="020B0604020202020204" pitchFamily="34" charset="0"/>
              </a:rPr>
              <a:t>Cheapest of all options</a:t>
            </a:r>
          </a:p>
          <a:p>
            <a:pPr marL="285750" indent="-285750" algn="just"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100" dirty="0">
                <a:latin typeface="Helvetica Light"/>
                <a:cs typeface="Helvetica" panose="020B0604020202020204" pitchFamily="34" charset="0"/>
              </a:rPr>
              <a:t>Grid power is consistent and stable.</a:t>
            </a:r>
          </a:p>
          <a:p>
            <a:pPr marL="285750" indent="-285750" algn="just"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100" dirty="0">
                <a:latin typeface="Helvetica Light"/>
                <a:cs typeface="Helvetica" panose="020B0604020202020204" pitchFamily="34" charset="0"/>
              </a:rPr>
              <a:t>More economical than independent power systems.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1AFF2D-5F92-D143-1130-E12E56F09BD9}"/>
              </a:ext>
            </a:extLst>
          </p:cNvPr>
          <p:cNvSpPr txBox="1"/>
          <p:nvPr/>
        </p:nvSpPr>
        <p:spPr>
          <a:xfrm>
            <a:off x="9232173" y="4438337"/>
            <a:ext cx="914400" cy="32004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algn="ctr">
              <a:defRPr/>
            </a:pPr>
            <a:r>
              <a:rPr lang="en-US" sz="1200" b="1" dirty="0">
                <a:solidFill>
                  <a:srgbClr val="FFFFFF"/>
                </a:solidFill>
                <a:latin typeface="HelveticaNeueLTStd-Lt"/>
              </a:rPr>
              <a:t>Cons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0BC1C3-950A-797B-FA08-BE3B7289691E}"/>
              </a:ext>
            </a:extLst>
          </p:cNvPr>
          <p:cNvSpPr txBox="1"/>
          <p:nvPr/>
        </p:nvSpPr>
        <p:spPr>
          <a:xfrm>
            <a:off x="6423308" y="3076738"/>
            <a:ext cx="914400" cy="32004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algn="ctr">
              <a:defRPr/>
            </a:pPr>
            <a:r>
              <a:rPr lang="en-US" sz="1200" b="1" dirty="0">
                <a:solidFill>
                  <a:srgbClr val="FFFFFF"/>
                </a:solidFill>
                <a:latin typeface="HelveticaNeueLTStd-Lt"/>
              </a:rPr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B9083-0E36-03B4-9264-63F969113B20}"/>
              </a:ext>
            </a:extLst>
          </p:cNvPr>
          <p:cNvSpPr txBox="1"/>
          <p:nvPr/>
        </p:nvSpPr>
        <p:spPr>
          <a:xfrm>
            <a:off x="3387274" y="3076738"/>
            <a:ext cx="914400" cy="32004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algn="ctr">
              <a:defRPr/>
            </a:pPr>
            <a:r>
              <a:rPr lang="en-US" sz="1200" b="1" dirty="0">
                <a:solidFill>
                  <a:srgbClr val="FFFFFF"/>
                </a:solidFill>
                <a:latin typeface="HelveticaNeueLTStd-Lt"/>
              </a:rPr>
              <a:t>Pros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7DD1A8-035C-79A0-3640-E8FF062F97B9}"/>
              </a:ext>
            </a:extLst>
          </p:cNvPr>
          <p:cNvSpPr txBox="1"/>
          <p:nvPr/>
        </p:nvSpPr>
        <p:spPr>
          <a:xfrm>
            <a:off x="9232173" y="3076738"/>
            <a:ext cx="914400" cy="32004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algn="ctr">
              <a:defRPr/>
            </a:pPr>
            <a:r>
              <a:rPr lang="en-US" sz="1200" b="1" dirty="0">
                <a:solidFill>
                  <a:srgbClr val="FFFFFF"/>
                </a:solidFill>
                <a:latin typeface="HelveticaNeueLTStd-Lt"/>
              </a:rPr>
              <a:t>Pros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CB113C-DB30-054F-A895-D52696BBEDAB}"/>
              </a:ext>
            </a:extLst>
          </p:cNvPr>
          <p:cNvGrpSpPr>
            <a:grpSpLocks noChangeAspect="1"/>
          </p:cNvGrpSpPr>
          <p:nvPr/>
        </p:nvGrpSpPr>
        <p:grpSpPr>
          <a:xfrm>
            <a:off x="1413641" y="1927263"/>
            <a:ext cx="1386769" cy="742645"/>
            <a:chOff x="1971572" y="2172681"/>
            <a:chExt cx="2011147" cy="10770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3559B7-7311-9DD9-915B-696F0423AA4B}"/>
                </a:ext>
              </a:extLst>
            </p:cNvPr>
            <p:cNvSpPr txBox="1"/>
            <p:nvPr/>
          </p:nvSpPr>
          <p:spPr>
            <a:xfrm>
              <a:off x="1971572" y="2847979"/>
              <a:ext cx="2011147" cy="401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NeueLTStd-Lt"/>
                  <a:ea typeface="+mn-ea"/>
                  <a:cs typeface="+mn-cs"/>
                </a:rPr>
                <a:t>10 MW (rental)</a:t>
              </a:r>
            </a:p>
          </p:txBody>
        </p:sp>
        <p:pic>
          <p:nvPicPr>
            <p:cNvPr id="25" name="Picture 2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68C5FB7C-9CC6-050C-825D-530D056D5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3272" y="2172681"/>
              <a:ext cx="767745" cy="692013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49A117-FAFE-C842-D01E-2C9D0AEFD4FE}"/>
              </a:ext>
            </a:extLst>
          </p:cNvPr>
          <p:cNvGrpSpPr>
            <a:grpSpLocks noChangeAspect="1"/>
          </p:cNvGrpSpPr>
          <p:nvPr/>
        </p:nvGrpSpPr>
        <p:grpSpPr>
          <a:xfrm>
            <a:off x="3368292" y="1748851"/>
            <a:ext cx="914400" cy="850267"/>
            <a:chOff x="84360" y="1773122"/>
            <a:chExt cx="1278291" cy="1188636"/>
          </a:xfrm>
        </p:grpSpPr>
        <p:pic>
          <p:nvPicPr>
            <p:cNvPr id="27" name="Graphic 26" descr="Solar Panels with solid fill">
              <a:extLst>
                <a:ext uri="{FF2B5EF4-FFF2-40B4-BE49-F238E27FC236}">
                  <a16:creationId xmlns:a16="http://schemas.microsoft.com/office/drawing/2014/main" id="{24C09171-1608-FDEC-2523-620A1638A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9634" y="1773122"/>
              <a:ext cx="767745" cy="69201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94739D-E403-A23D-007A-0F5BD020B573}"/>
                </a:ext>
              </a:extLst>
            </p:cNvPr>
            <p:cNvSpPr txBox="1"/>
            <p:nvPr/>
          </p:nvSpPr>
          <p:spPr>
            <a:xfrm>
              <a:off x="84360" y="2574526"/>
              <a:ext cx="1278291" cy="387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NeueLTStd-Lt"/>
                  <a:ea typeface="+mn-ea"/>
                  <a:cs typeface="+mn-cs"/>
                </a:rPr>
                <a:t>5+10 MW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9D8DC44-47E6-76B9-D678-DBEF895D427F}"/>
              </a:ext>
            </a:extLst>
          </p:cNvPr>
          <p:cNvGrpSpPr>
            <a:grpSpLocks noChangeAspect="1"/>
          </p:cNvGrpSpPr>
          <p:nvPr/>
        </p:nvGrpSpPr>
        <p:grpSpPr>
          <a:xfrm>
            <a:off x="4532069" y="1808809"/>
            <a:ext cx="1386769" cy="927311"/>
            <a:chOff x="1971572" y="2172681"/>
            <a:chExt cx="2011147" cy="134482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0F8A3C-8DA1-678A-145A-36BD2C50E608}"/>
                </a:ext>
              </a:extLst>
            </p:cNvPr>
            <p:cNvSpPr txBox="1"/>
            <p:nvPr/>
          </p:nvSpPr>
          <p:spPr>
            <a:xfrm>
              <a:off x="1971572" y="2847979"/>
              <a:ext cx="2011147" cy="669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NeueLTStd-Lt"/>
                  <a:ea typeface="+mn-ea"/>
                  <a:cs typeface="+mn-cs"/>
                </a:rPr>
                <a:t>6 MW (existing HSD Gensets)</a:t>
              </a:r>
            </a:p>
          </p:txBody>
        </p:sp>
        <p:pic>
          <p:nvPicPr>
            <p:cNvPr id="31" name="Picture 30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AEF7054E-BCCB-396D-75D0-D98864974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3272" y="2172681"/>
              <a:ext cx="767745" cy="692013"/>
            </a:xfrm>
            <a:prstGeom prst="rect">
              <a:avLst/>
            </a:prstGeom>
          </p:spPr>
        </p:pic>
      </p:grpSp>
      <p:pic>
        <p:nvPicPr>
          <p:cNvPr id="33" name="Graphic 32" descr="Battery charging with solid fill">
            <a:extLst>
              <a:ext uri="{FF2B5EF4-FFF2-40B4-BE49-F238E27FC236}">
                <a16:creationId xmlns:a16="http://schemas.microsoft.com/office/drawing/2014/main" id="{B1F05553-494E-16DB-3F19-862AD0A03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28286" y="2495606"/>
            <a:ext cx="582267" cy="58226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B50C802B-C393-BC00-4D43-6F0720AAFBD7}"/>
              </a:ext>
            </a:extLst>
          </p:cNvPr>
          <p:cNvGrpSpPr>
            <a:grpSpLocks noChangeAspect="1"/>
          </p:cNvGrpSpPr>
          <p:nvPr/>
        </p:nvGrpSpPr>
        <p:grpSpPr>
          <a:xfrm>
            <a:off x="7631180" y="1859606"/>
            <a:ext cx="1386769" cy="654609"/>
            <a:chOff x="1971572" y="2172681"/>
            <a:chExt cx="2011147" cy="94934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945996-7E64-EACE-4491-06EF7E765C39}"/>
                </a:ext>
              </a:extLst>
            </p:cNvPr>
            <p:cNvSpPr txBox="1"/>
            <p:nvPr/>
          </p:nvSpPr>
          <p:spPr>
            <a:xfrm>
              <a:off x="1971572" y="2847979"/>
              <a:ext cx="2011147" cy="274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NeueLTStd-Lt"/>
                  <a:ea typeface="+mn-ea"/>
                  <a:cs typeface="+mn-cs"/>
                </a:rPr>
                <a:t>10 MW</a:t>
              </a:r>
            </a:p>
          </p:txBody>
        </p:sp>
        <p:pic>
          <p:nvPicPr>
            <p:cNvPr id="48" name="Picture 47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7218D55F-D236-D7C3-3F4F-D0BDC53AD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3272" y="2172681"/>
              <a:ext cx="767745" cy="692013"/>
            </a:xfrm>
            <a:prstGeom prst="rect">
              <a:avLst/>
            </a:prstGeom>
          </p:spPr>
        </p:pic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C1C47ADE-3D5B-66A0-EDEE-C340D7ACA0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1790" y="1774898"/>
            <a:ext cx="914399" cy="91439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2BC808A-19EB-350D-F8BE-D438F76732F9}"/>
              </a:ext>
            </a:extLst>
          </p:cNvPr>
          <p:cNvSpPr txBox="1"/>
          <p:nvPr/>
        </p:nvSpPr>
        <p:spPr>
          <a:xfrm>
            <a:off x="347103" y="4885169"/>
            <a:ext cx="274320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300"/>
              </a:spcAft>
              <a:buClr>
                <a:srgbClr val="FF0000"/>
              </a:buClr>
              <a:buFontTx/>
              <a:buChar char="×"/>
            </a:pPr>
            <a:r>
              <a:rPr lang="en-US" sz="1100" dirty="0">
                <a:latin typeface="Helvetica Light"/>
                <a:cs typeface="Helvetica" panose="020B0604020202020204" pitchFamily="34" charset="0"/>
              </a:rPr>
              <a:t>More expensive than Coal</a:t>
            </a:r>
          </a:p>
          <a:p>
            <a:pPr marL="285750" indent="-285750" algn="just">
              <a:spcAft>
                <a:spcPts val="300"/>
              </a:spcAft>
              <a:buClr>
                <a:srgbClr val="FF0000"/>
              </a:buClr>
              <a:buFontTx/>
              <a:buChar char="×"/>
            </a:pPr>
            <a:r>
              <a:rPr lang="en-US" sz="1100" dirty="0">
                <a:latin typeface="Helvetica Light"/>
                <a:cs typeface="Helvetica" panose="020B0604020202020204" pitchFamily="34" charset="0"/>
              </a:rPr>
              <a:t>Low renewable contribution (~24%)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D3ECDB-AC4E-609F-C149-54132A99EBF6}"/>
              </a:ext>
            </a:extLst>
          </p:cNvPr>
          <p:cNvSpPr txBox="1"/>
          <p:nvPr/>
        </p:nvSpPr>
        <p:spPr>
          <a:xfrm>
            <a:off x="3369632" y="4885169"/>
            <a:ext cx="2627255" cy="63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300"/>
              </a:spcAft>
              <a:buClr>
                <a:srgbClr val="FF0000"/>
              </a:buClr>
              <a:buFontTx/>
              <a:buChar char="×"/>
            </a:pPr>
            <a:r>
              <a:rPr lang="en-US" sz="1100" dirty="0">
                <a:latin typeface="Helvetica Light"/>
                <a:cs typeface="Helvetica" panose="020B0604020202020204" pitchFamily="34" charset="0"/>
              </a:rPr>
              <a:t>More expensive than Coal and RFO</a:t>
            </a:r>
          </a:p>
          <a:p>
            <a:pPr marL="285750" indent="-285750" algn="just">
              <a:spcAft>
                <a:spcPts val="300"/>
              </a:spcAft>
              <a:buClr>
                <a:srgbClr val="FF0000"/>
              </a:buClr>
              <a:buFontTx/>
              <a:buChar char="×"/>
            </a:pPr>
            <a:r>
              <a:rPr lang="en-US" sz="1100" dirty="0">
                <a:latin typeface="Helvetica Light"/>
                <a:cs typeface="Helvetica" panose="020B0604020202020204" pitchFamily="34" charset="0"/>
              </a:rPr>
              <a:t>Unreliable HSD supply given the current conditions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2DD58B9-9E7C-68A3-B21F-3F15D140FFB1}"/>
              </a:ext>
            </a:extLst>
          </p:cNvPr>
          <p:cNvSpPr txBox="1"/>
          <p:nvPr/>
        </p:nvSpPr>
        <p:spPr>
          <a:xfrm>
            <a:off x="6237102" y="4885169"/>
            <a:ext cx="2660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300"/>
              </a:spcAft>
              <a:buClr>
                <a:srgbClr val="FF0000"/>
              </a:buClr>
              <a:buFontTx/>
              <a:buChar char="×"/>
            </a:pPr>
            <a:r>
              <a:rPr lang="en-US" sz="1100" dirty="0">
                <a:latin typeface="Helvetica Light"/>
                <a:cs typeface="Helvetica" panose="020B0604020202020204" pitchFamily="34" charset="0"/>
              </a:rPr>
              <a:t>Unable to ramp with major load changes</a:t>
            </a:r>
          </a:p>
          <a:p>
            <a:pPr marL="285750" indent="-285750" algn="just">
              <a:spcAft>
                <a:spcPts val="300"/>
              </a:spcAft>
              <a:buClr>
                <a:srgbClr val="FF0000"/>
              </a:buClr>
              <a:buFontTx/>
              <a:buChar char="×"/>
            </a:pPr>
            <a:r>
              <a:rPr lang="en-US" sz="1100" dirty="0">
                <a:latin typeface="Helvetica Light"/>
                <a:cs typeface="Helvetica" panose="020B0604020202020204" pitchFamily="34" charset="0"/>
              </a:rPr>
              <a:t>High GHG emissions</a:t>
            </a:r>
          </a:p>
          <a:p>
            <a:pPr marL="285750" indent="-285750" algn="just">
              <a:spcAft>
                <a:spcPts val="300"/>
              </a:spcAft>
              <a:buClr>
                <a:srgbClr val="FF0000"/>
              </a:buClr>
              <a:buFontTx/>
              <a:buChar char="×"/>
            </a:pPr>
            <a:r>
              <a:rPr lang="en-US" sz="1100" dirty="0">
                <a:latin typeface="Helvetica Light"/>
                <a:cs typeface="Helvetica" panose="020B0604020202020204" pitchFamily="34" charset="0"/>
              </a:rPr>
              <a:t>Lead time for coal power plant is ~24 months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59AF2A-B26F-2829-69B2-7F972866749A}"/>
              </a:ext>
            </a:extLst>
          </p:cNvPr>
          <p:cNvSpPr txBox="1"/>
          <p:nvPr/>
        </p:nvSpPr>
        <p:spPr>
          <a:xfrm>
            <a:off x="9237269" y="4885169"/>
            <a:ext cx="2660289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FF0000"/>
              </a:buClr>
              <a:buSzTx/>
              <a:buFontTx/>
              <a:buChar char="×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/>
                <a:ea typeface="+mn-ea"/>
                <a:cs typeface="Helvetica" panose="020B0604020202020204" pitchFamily="34" charset="0"/>
              </a:rPr>
              <a:t>Grids can be susceptible to disruptions and load shedding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FF0000"/>
              </a:buClr>
              <a:buSzTx/>
              <a:buFontTx/>
              <a:buChar char="×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/>
                <a:ea typeface="+mn-ea"/>
                <a:cs typeface="Helvetica" panose="020B0604020202020204" pitchFamily="34" charset="0"/>
              </a:rPr>
              <a:t>Energy transport over long distances can lead to losses.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12FFE21-8855-C879-2AB5-06FE119C5441}"/>
              </a:ext>
            </a:extLst>
          </p:cNvPr>
          <p:cNvCxnSpPr>
            <a:cxnSpLocks/>
          </p:cNvCxnSpPr>
          <p:nvPr/>
        </p:nvCxnSpPr>
        <p:spPr>
          <a:xfrm>
            <a:off x="6183409" y="954878"/>
            <a:ext cx="0" cy="54864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80FC578-B9F7-5C94-3D50-8935A26497D3}"/>
              </a:ext>
            </a:extLst>
          </p:cNvPr>
          <p:cNvCxnSpPr>
            <a:cxnSpLocks/>
          </p:cNvCxnSpPr>
          <p:nvPr/>
        </p:nvCxnSpPr>
        <p:spPr>
          <a:xfrm>
            <a:off x="9138507" y="954878"/>
            <a:ext cx="0" cy="54864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3D15B18-A512-8D79-25BF-624B3544D260}"/>
              </a:ext>
            </a:extLst>
          </p:cNvPr>
          <p:cNvCxnSpPr>
            <a:cxnSpLocks/>
          </p:cNvCxnSpPr>
          <p:nvPr/>
        </p:nvCxnSpPr>
        <p:spPr>
          <a:xfrm>
            <a:off x="3166753" y="954878"/>
            <a:ext cx="0" cy="54864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082A01B-2B3C-42DC-7B66-345D12238E24}"/>
              </a:ext>
            </a:extLst>
          </p:cNvPr>
          <p:cNvCxnSpPr>
            <a:cxnSpLocks/>
          </p:cNvCxnSpPr>
          <p:nvPr/>
        </p:nvCxnSpPr>
        <p:spPr>
          <a:xfrm rot="16200000">
            <a:off x="6115873" y="-1596247"/>
            <a:ext cx="0" cy="118872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0931BBC-35D6-9E4C-7EB5-BE8EF6843333}"/>
              </a:ext>
            </a:extLst>
          </p:cNvPr>
          <p:cNvCxnSpPr>
            <a:cxnSpLocks/>
          </p:cNvCxnSpPr>
          <p:nvPr/>
        </p:nvCxnSpPr>
        <p:spPr>
          <a:xfrm rot="16200000">
            <a:off x="6115873" y="30759"/>
            <a:ext cx="0" cy="118872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1E60E5F-C042-ED75-4E3A-3092ADDD5410}"/>
              </a:ext>
            </a:extLst>
          </p:cNvPr>
          <p:cNvCxnSpPr>
            <a:cxnSpLocks/>
          </p:cNvCxnSpPr>
          <p:nvPr/>
        </p:nvCxnSpPr>
        <p:spPr>
          <a:xfrm rot="16200000">
            <a:off x="6115872" y="-2947265"/>
            <a:ext cx="0" cy="118872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E1A9C43-0E63-35FE-A29B-FE0EE05FF158}"/>
              </a:ext>
            </a:extLst>
          </p:cNvPr>
          <p:cNvGrpSpPr>
            <a:grpSpLocks noChangeAspect="1"/>
          </p:cNvGrpSpPr>
          <p:nvPr/>
        </p:nvGrpSpPr>
        <p:grpSpPr>
          <a:xfrm>
            <a:off x="6480719" y="1788560"/>
            <a:ext cx="914400" cy="850267"/>
            <a:chOff x="84360" y="1773122"/>
            <a:chExt cx="1278291" cy="1188636"/>
          </a:xfrm>
        </p:grpSpPr>
        <p:pic>
          <p:nvPicPr>
            <p:cNvPr id="106" name="Graphic 105" descr="Solar Panels with solid fill">
              <a:extLst>
                <a:ext uri="{FF2B5EF4-FFF2-40B4-BE49-F238E27FC236}">
                  <a16:creationId xmlns:a16="http://schemas.microsoft.com/office/drawing/2014/main" id="{288ABFB5-A6DC-976B-FE2D-92A99339E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9634" y="1773122"/>
              <a:ext cx="767745" cy="692013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1987181-F278-4B12-73AC-CE0C01DA011C}"/>
                </a:ext>
              </a:extLst>
            </p:cNvPr>
            <p:cNvSpPr txBox="1"/>
            <p:nvPr/>
          </p:nvSpPr>
          <p:spPr>
            <a:xfrm>
              <a:off x="84360" y="2574526"/>
              <a:ext cx="1278291" cy="387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NeueLTStd-Lt"/>
                  <a:ea typeface="+mn-ea"/>
                  <a:cs typeface="+mn-cs"/>
                </a:rPr>
                <a:t>5 MW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9A3F91D8-01F7-55AE-9BD7-7B4A26E268EB}"/>
              </a:ext>
            </a:extLst>
          </p:cNvPr>
          <p:cNvSpPr txBox="1"/>
          <p:nvPr/>
        </p:nvSpPr>
        <p:spPr>
          <a:xfrm>
            <a:off x="7228707" y="6597090"/>
            <a:ext cx="50000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900" dirty="0">
                <a:latin typeface="Helvetica Light"/>
              </a:rPr>
              <a:t>*The power tariff from the grid may reduce to 6 to 8 </a:t>
            </a:r>
            <a:r>
              <a:rPr lang="en-US" sz="900" dirty="0" err="1">
                <a:latin typeface="Helvetica Light"/>
              </a:rPr>
              <a:t>Usc</a:t>
            </a:r>
            <a:r>
              <a:rPr lang="en-US" sz="900" dirty="0">
                <a:latin typeface="Helvetica Light"/>
              </a:rPr>
              <a:t>/kWh in case of auxiliary power from IPPs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72AC56-7C93-6715-310A-B5D7E2BB92E9}"/>
              </a:ext>
            </a:extLst>
          </p:cNvPr>
          <p:cNvGrpSpPr>
            <a:grpSpLocks noChangeAspect="1"/>
          </p:cNvGrpSpPr>
          <p:nvPr/>
        </p:nvGrpSpPr>
        <p:grpSpPr>
          <a:xfrm>
            <a:off x="432914" y="1803905"/>
            <a:ext cx="914400" cy="850267"/>
            <a:chOff x="84360" y="1773122"/>
            <a:chExt cx="1278291" cy="1188636"/>
          </a:xfrm>
        </p:grpSpPr>
        <p:pic>
          <p:nvPicPr>
            <p:cNvPr id="7" name="Graphic 6" descr="Solar Panels with solid fill">
              <a:extLst>
                <a:ext uri="{FF2B5EF4-FFF2-40B4-BE49-F238E27FC236}">
                  <a16:creationId xmlns:a16="http://schemas.microsoft.com/office/drawing/2014/main" id="{405F2FDA-9B1D-125D-8AD0-F9CD702BE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9634" y="1773122"/>
              <a:ext cx="767745" cy="69201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FD0ABB-DFBA-337B-49E8-AFDA5528285C}"/>
                </a:ext>
              </a:extLst>
            </p:cNvPr>
            <p:cNvSpPr txBox="1"/>
            <p:nvPr/>
          </p:nvSpPr>
          <p:spPr>
            <a:xfrm>
              <a:off x="84360" y="2574526"/>
              <a:ext cx="1278291" cy="387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NeueLTStd-Lt"/>
                  <a:ea typeface="+mn-ea"/>
                  <a:cs typeface="+mn-cs"/>
                </a:rPr>
                <a:t>5 MW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654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20C2-83D5-FF33-B49D-1FA180F5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Power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0C72E-7E89-F85C-C027-4C47AFA6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DA2DE-D8F3-4232-B396-8EEF264779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F41A2B-58CB-CEAA-A9E0-244252799528}"/>
              </a:ext>
            </a:extLst>
          </p:cNvPr>
          <p:cNvCxnSpPr>
            <a:cxnSpLocks/>
          </p:cNvCxnSpPr>
          <p:nvPr/>
        </p:nvCxnSpPr>
        <p:spPr>
          <a:xfrm>
            <a:off x="271245" y="2300329"/>
            <a:ext cx="11785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2C22A5-ABEC-A014-5BC6-E3F7A487629F}"/>
              </a:ext>
            </a:extLst>
          </p:cNvPr>
          <p:cNvSpPr txBox="1"/>
          <p:nvPr/>
        </p:nvSpPr>
        <p:spPr>
          <a:xfrm>
            <a:off x="465563" y="2498668"/>
            <a:ext cx="1730466" cy="307777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 anchor="ctr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Std-Lt"/>
                <a:ea typeface="+mn-ea"/>
                <a:cs typeface="+mn-cs"/>
              </a:rPr>
              <a:t>Financially Viable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77FD85-540E-BAC9-0D81-CC836DF6CFB5}"/>
              </a:ext>
            </a:extLst>
          </p:cNvPr>
          <p:cNvCxnSpPr>
            <a:cxnSpLocks/>
          </p:cNvCxnSpPr>
          <p:nvPr/>
        </p:nvCxnSpPr>
        <p:spPr>
          <a:xfrm>
            <a:off x="271245" y="3004881"/>
            <a:ext cx="11785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EFC5DA-4268-9F36-636B-C9F2ED487043}"/>
              </a:ext>
            </a:extLst>
          </p:cNvPr>
          <p:cNvSpPr txBox="1"/>
          <p:nvPr/>
        </p:nvSpPr>
        <p:spPr>
          <a:xfrm>
            <a:off x="465563" y="3203268"/>
            <a:ext cx="1730466" cy="307777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 anchor="ctr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Std-Lt"/>
                <a:ea typeface="+mn-ea"/>
                <a:cs typeface="+mn-cs"/>
              </a:rPr>
              <a:t>Project Lead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A2071-6096-F140-EF3B-C37F53F6D60D}"/>
              </a:ext>
            </a:extLst>
          </p:cNvPr>
          <p:cNvSpPr txBox="1"/>
          <p:nvPr/>
        </p:nvSpPr>
        <p:spPr>
          <a:xfrm>
            <a:off x="465563" y="3907820"/>
            <a:ext cx="1730466" cy="307777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 anchor="ctr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HelveticaNeueLTStd-Lt"/>
              </a:rPr>
              <a:t>Tariff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NeueLTStd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628620-42DA-56F3-90B5-C6AA66AA6AA5}"/>
              </a:ext>
            </a:extLst>
          </p:cNvPr>
          <p:cNvCxnSpPr>
            <a:cxnSpLocks/>
          </p:cNvCxnSpPr>
          <p:nvPr/>
        </p:nvCxnSpPr>
        <p:spPr>
          <a:xfrm>
            <a:off x="271245" y="3709433"/>
            <a:ext cx="11785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B12B9D-96CA-BF13-2D0F-4EE3615B8728}"/>
              </a:ext>
            </a:extLst>
          </p:cNvPr>
          <p:cNvCxnSpPr>
            <a:cxnSpLocks/>
          </p:cNvCxnSpPr>
          <p:nvPr/>
        </p:nvCxnSpPr>
        <p:spPr>
          <a:xfrm>
            <a:off x="271245" y="4413985"/>
            <a:ext cx="11785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1848E2D-1D21-F3D2-727F-2B6338958405}"/>
              </a:ext>
            </a:extLst>
          </p:cNvPr>
          <p:cNvSpPr txBox="1"/>
          <p:nvPr/>
        </p:nvSpPr>
        <p:spPr>
          <a:xfrm>
            <a:off x="465563" y="5212181"/>
            <a:ext cx="1750260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 anchor="ctr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tabLst/>
            </a:pPr>
            <a:r>
              <a:rPr lang="en-US" sz="1400" b="1" dirty="0">
                <a:latin typeface="HelveticaNeueLTStd-Lt"/>
              </a:rPr>
              <a:t>Potential Companies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NeueLTStd-Lt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672B491-6350-497F-8B84-4A2368F0BD74}"/>
              </a:ext>
            </a:extLst>
          </p:cNvPr>
          <p:cNvCxnSpPr>
            <a:cxnSpLocks/>
          </p:cNvCxnSpPr>
          <p:nvPr/>
        </p:nvCxnSpPr>
        <p:spPr>
          <a:xfrm>
            <a:off x="271245" y="5059401"/>
            <a:ext cx="11785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40551C0-6D34-EADF-4D05-2F8A0E9504F9}"/>
              </a:ext>
            </a:extLst>
          </p:cNvPr>
          <p:cNvSpPr txBox="1"/>
          <p:nvPr/>
        </p:nvSpPr>
        <p:spPr>
          <a:xfrm>
            <a:off x="465563" y="4587379"/>
            <a:ext cx="1750260" cy="307777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 anchor="ctr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tabLst/>
            </a:pPr>
            <a:r>
              <a:rPr lang="en-US" sz="1400" b="1" dirty="0">
                <a:latin typeface="HelveticaNeueLTStd-Lt"/>
              </a:rPr>
              <a:t>Contract Duration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NeueLTStd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9DD78C-FB80-CE2D-A47A-015FB6BB6E5B}"/>
              </a:ext>
            </a:extLst>
          </p:cNvPr>
          <p:cNvGrpSpPr/>
          <p:nvPr/>
        </p:nvGrpSpPr>
        <p:grpSpPr>
          <a:xfrm>
            <a:off x="2515744" y="963257"/>
            <a:ext cx="2960697" cy="5537305"/>
            <a:chOff x="2733241" y="969440"/>
            <a:chExt cx="2743200" cy="55373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3F1264-7E85-1981-F5A4-BA06FD5857C6}"/>
                </a:ext>
              </a:extLst>
            </p:cNvPr>
            <p:cNvSpPr txBox="1"/>
            <p:nvPr/>
          </p:nvSpPr>
          <p:spPr>
            <a:xfrm>
              <a:off x="3024842" y="1869924"/>
              <a:ext cx="2159999" cy="307777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NeueLTStd-Lt"/>
                  <a:ea typeface="+mn-ea"/>
                  <a:cs typeface="+mn-cs"/>
                </a:rPr>
                <a:t>HFO Power Generation</a:t>
              </a:r>
              <a:endPara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NeueLTStd-Lt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5C1474-EDC3-7239-5B90-3F324D2D2276}"/>
                </a:ext>
              </a:extLst>
            </p:cNvPr>
            <p:cNvSpPr txBox="1"/>
            <p:nvPr/>
          </p:nvSpPr>
          <p:spPr>
            <a:xfrm>
              <a:off x="3024841" y="3921093"/>
              <a:ext cx="2160000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NeueLTStd-Lt"/>
                </a:defRPr>
              </a:lvl1pPr>
            </a:lstStyle>
            <a:p>
              <a:r>
                <a:rPr lang="en-US" dirty="0"/>
                <a:t>18 to 20 </a:t>
              </a:r>
              <a:r>
                <a:rPr lang="en-US" dirty="0" err="1"/>
                <a:t>USc</a:t>
              </a:r>
              <a:r>
                <a:rPr lang="en-US" dirty="0"/>
                <a:t>/kWh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CE7CFB-55A7-916E-715D-BFB1F975EB0B}"/>
                </a:ext>
              </a:extLst>
            </p:cNvPr>
            <p:cNvSpPr txBox="1"/>
            <p:nvPr/>
          </p:nvSpPr>
          <p:spPr>
            <a:xfrm>
              <a:off x="3024841" y="3117732"/>
              <a:ext cx="2160000" cy="478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NeueLTStd-Lt"/>
                </a:defRPr>
              </a:lvl1pPr>
            </a:lstStyle>
            <a:p>
              <a:r>
                <a:rPr lang="en-US" dirty="0"/>
                <a:t>Lead time of around 6 to 9 months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961363-0AF9-6764-6A36-07CB23B4D922}"/>
                </a:ext>
              </a:extLst>
            </p:cNvPr>
            <p:cNvSpPr txBox="1"/>
            <p:nvPr/>
          </p:nvSpPr>
          <p:spPr>
            <a:xfrm>
              <a:off x="3024841" y="2413131"/>
              <a:ext cx="2160000" cy="478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NeueLTStd-Lt"/>
                </a:defRPr>
              </a:lvl1pPr>
            </a:lstStyle>
            <a:p>
              <a:r>
                <a:rPr lang="en-US" b="0" dirty="0"/>
                <a:t>Lower CAPEX &amp; higher operating cost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1E9315-3A70-51B2-2107-C5D2CCB25AC0}"/>
                </a:ext>
              </a:extLst>
            </p:cNvPr>
            <p:cNvSpPr txBox="1"/>
            <p:nvPr/>
          </p:nvSpPr>
          <p:spPr>
            <a:xfrm>
              <a:off x="3024841" y="5234365"/>
              <a:ext cx="2160000" cy="478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NeueLTStd-Lt"/>
                </a:defRPr>
              </a:lvl1pPr>
            </a:lstStyle>
            <a:p>
              <a:r>
                <a:rPr lang="en-US" dirty="0" err="1"/>
                <a:t>Technomen</a:t>
              </a:r>
              <a:r>
                <a:rPr lang="en-US" dirty="0"/>
                <a:t> Kinetics and Smart Power 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586B549-B7CF-31A2-A5C3-9F96AD68F55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11457" y="969440"/>
              <a:ext cx="1386769" cy="742645"/>
              <a:chOff x="1971572" y="2172681"/>
              <a:chExt cx="2011147" cy="107701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6CED264-F123-4C2D-28AF-582A3ECB7E4A}"/>
                  </a:ext>
                </a:extLst>
              </p:cNvPr>
              <p:cNvSpPr txBox="1"/>
              <p:nvPr/>
            </p:nvSpPr>
            <p:spPr>
              <a:xfrm>
                <a:off x="1971572" y="2847979"/>
                <a:ext cx="2011147" cy="401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NeueLTStd-Lt"/>
                    <a:ea typeface="+mn-ea"/>
                    <a:cs typeface="+mn-cs"/>
                  </a:rPr>
                  <a:t>10 MW (rental)</a:t>
                </a:r>
              </a:p>
            </p:txBody>
          </p:sp>
          <p:pic>
            <p:nvPicPr>
              <p:cNvPr id="71" name="Picture 70" descr="A picture containing black, darkness&#10;&#10;Description automatically generated">
                <a:extLst>
                  <a:ext uri="{FF2B5EF4-FFF2-40B4-BE49-F238E27FC236}">
                    <a16:creationId xmlns:a16="http://schemas.microsoft.com/office/drawing/2014/main" id="{B981D8E9-F1A6-6A1D-C994-7EDBD0235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3272" y="2172681"/>
                <a:ext cx="767745" cy="692013"/>
              </a:xfrm>
              <a:prstGeom prst="rect">
                <a:avLst/>
              </a:prstGeom>
            </p:spPr>
          </p:pic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15180F9-E882-72C0-F029-C65BC72B0FD9}"/>
                </a:ext>
              </a:extLst>
            </p:cNvPr>
            <p:cNvSpPr txBox="1"/>
            <p:nvPr/>
          </p:nvSpPr>
          <p:spPr>
            <a:xfrm>
              <a:off x="3024841" y="4600651"/>
              <a:ext cx="2160000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NeueLTStd-Lt"/>
                </a:defRPr>
              </a:lvl1pPr>
            </a:lstStyle>
            <a:p>
              <a:r>
                <a:rPr lang="en-US" dirty="0"/>
                <a:t>3 years on BOO Model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394294E-92A7-045D-8CB4-FD7A932E2A9B}"/>
                </a:ext>
              </a:extLst>
            </p:cNvPr>
            <p:cNvSpPr txBox="1"/>
            <p:nvPr/>
          </p:nvSpPr>
          <p:spPr>
            <a:xfrm>
              <a:off x="2733241" y="5983525"/>
              <a:ext cx="2743200" cy="52322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HelveticaNeueLTStd-Lt"/>
                </a:rPr>
                <a:t>Short lead time but highest OPEX</a:t>
              </a:r>
              <a:endPara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NeueLTStd-Lt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5C8E9E-F080-E502-07BE-BCEB23FE9920}"/>
              </a:ext>
            </a:extLst>
          </p:cNvPr>
          <p:cNvGrpSpPr/>
          <p:nvPr/>
        </p:nvGrpSpPr>
        <p:grpSpPr>
          <a:xfrm>
            <a:off x="8848667" y="849352"/>
            <a:ext cx="3025299" cy="5765115"/>
            <a:chOff x="9130766" y="849352"/>
            <a:chExt cx="2743200" cy="57651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6C217B-FE86-B1CA-4DE3-2FF8CAF4E32F}"/>
                </a:ext>
              </a:extLst>
            </p:cNvPr>
            <p:cNvSpPr txBox="1"/>
            <p:nvPr/>
          </p:nvSpPr>
          <p:spPr>
            <a:xfrm>
              <a:off x="9422366" y="2413131"/>
              <a:ext cx="2160000" cy="478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NeueLTStd-Lt"/>
                </a:defRPr>
              </a:lvl1pPr>
            </a:lstStyle>
            <a:p>
              <a:r>
                <a:rPr lang="en-US" dirty="0"/>
                <a:t>Higher CAPEX &amp; lower operating cost </a:t>
              </a:r>
              <a:endParaRPr lang="en-PK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BA90C2-882E-BD61-11FC-EFDE92C9D658}"/>
                </a:ext>
              </a:extLst>
            </p:cNvPr>
            <p:cNvSpPr txBox="1"/>
            <p:nvPr/>
          </p:nvSpPr>
          <p:spPr>
            <a:xfrm>
              <a:off x="9596270" y="1869924"/>
              <a:ext cx="1812193" cy="307777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NeueLTStd-Lt"/>
                  <a:ea typeface="+mn-ea"/>
                  <a:cs typeface="+mn-cs"/>
                </a:rPr>
                <a:t>Coal Power Plant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798677-C719-2DDA-6954-1FF276EF5A33}"/>
                </a:ext>
              </a:extLst>
            </p:cNvPr>
            <p:cNvSpPr txBox="1"/>
            <p:nvPr/>
          </p:nvSpPr>
          <p:spPr>
            <a:xfrm>
              <a:off x="9422366" y="3921702"/>
              <a:ext cx="2160000" cy="280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NeueLTStd-Lt"/>
                </a:defRPr>
              </a:lvl1pPr>
            </a:lstStyle>
            <a:p>
              <a:r>
                <a:rPr lang="en-US" dirty="0"/>
                <a:t>10 to 13 </a:t>
              </a:r>
              <a:r>
                <a:rPr lang="en-US" dirty="0" err="1"/>
                <a:t>Usc</a:t>
              </a:r>
              <a:r>
                <a:rPr lang="en-US" dirty="0"/>
                <a:t>/kWh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81241B-B5AB-7318-6198-73905CA82BC0}"/>
                </a:ext>
              </a:extLst>
            </p:cNvPr>
            <p:cNvSpPr txBox="1"/>
            <p:nvPr/>
          </p:nvSpPr>
          <p:spPr>
            <a:xfrm>
              <a:off x="9422366" y="3117732"/>
              <a:ext cx="2160000" cy="478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NeueLTStd-Lt"/>
                </a:defRPr>
              </a:lvl1pPr>
            </a:lstStyle>
            <a:p>
              <a:r>
                <a:rPr lang="en-US" dirty="0">
                  <a:sym typeface="Wingdings" panose="05000000000000000000" pitchFamily="2" charset="2"/>
                </a:rPr>
                <a:t>Lead time of around 2.5 to 3 years</a:t>
              </a:r>
              <a:endParaRPr lang="en-PK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E5AC3A8-FBD4-6C99-4FE8-75400B9E1F10}"/>
                </a:ext>
              </a:extLst>
            </p:cNvPr>
            <p:cNvSpPr txBox="1"/>
            <p:nvPr/>
          </p:nvSpPr>
          <p:spPr>
            <a:xfrm>
              <a:off x="9422366" y="5234365"/>
              <a:ext cx="2160000" cy="478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NeueLTStd-Lt"/>
                </a:defRPr>
              </a:lvl1pPr>
            </a:lstStyle>
            <a:p>
              <a:r>
                <a:rPr lang="en-US" dirty="0"/>
                <a:t>Descon, </a:t>
              </a:r>
              <a:r>
                <a:rPr lang="en-US" dirty="0" err="1"/>
                <a:t>Izhaar</a:t>
              </a:r>
              <a:r>
                <a:rPr lang="en-US" dirty="0"/>
                <a:t> and </a:t>
              </a:r>
              <a:r>
                <a:rPr lang="en-US" dirty="0" err="1"/>
                <a:t>Technomen</a:t>
              </a:r>
              <a:r>
                <a:rPr lang="en-US" dirty="0"/>
                <a:t> kinetics, </a:t>
              </a:r>
              <a:r>
                <a:rPr lang="en-US" dirty="0" err="1"/>
                <a:t>Etimaad</a:t>
              </a:r>
              <a:endParaRPr lang="en-US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EC03B7E-CCD6-5AF7-A86D-597FF77218E4}"/>
                </a:ext>
              </a:extLst>
            </p:cNvPr>
            <p:cNvGrpSpPr/>
            <p:nvPr/>
          </p:nvGrpSpPr>
          <p:grpSpPr>
            <a:xfrm>
              <a:off x="10045166" y="849352"/>
              <a:ext cx="914400" cy="982820"/>
              <a:chOff x="10080672" y="981948"/>
              <a:chExt cx="914400" cy="982820"/>
            </a:xfrm>
          </p:grpSpPr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7F34DF89-3CD2-F7AD-6D56-6F2FD529F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2112" y="981948"/>
                <a:ext cx="731520" cy="731520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291FBA-C6B0-67F7-0D16-A03C706B180E}"/>
                  </a:ext>
                </a:extLst>
              </p:cNvPr>
              <p:cNvSpPr txBox="1"/>
              <p:nvPr/>
            </p:nvSpPr>
            <p:spPr>
              <a:xfrm>
                <a:off x="10080672" y="1687769"/>
                <a:ext cx="914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dirty="0">
                    <a:solidFill>
                      <a:srgbClr val="000000"/>
                    </a:solidFill>
                    <a:latin typeface="HelveticaNeueLTStd-Lt"/>
                  </a:rPr>
                  <a:t>10 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NeueLTStd-Lt"/>
                    <a:ea typeface="+mn-ea"/>
                    <a:cs typeface="+mn-cs"/>
                  </a:rPr>
                  <a:t>MW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1871402-57F7-1CCE-DF63-F650DCFD9730}"/>
                </a:ext>
              </a:extLst>
            </p:cNvPr>
            <p:cNvSpPr txBox="1"/>
            <p:nvPr/>
          </p:nvSpPr>
          <p:spPr>
            <a:xfrm>
              <a:off x="9422366" y="4501842"/>
              <a:ext cx="2160000" cy="478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NeueLTStd-Lt"/>
                </a:defRPr>
              </a:lvl1pPr>
            </a:lstStyle>
            <a:p>
              <a:r>
                <a:rPr lang="en-US" dirty="0"/>
                <a:t>Long term solution on BOO Model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E39F622-4B78-C3A5-0019-C00103C3D4C4}"/>
                </a:ext>
              </a:extLst>
            </p:cNvPr>
            <p:cNvSpPr txBox="1"/>
            <p:nvPr/>
          </p:nvSpPr>
          <p:spPr>
            <a:xfrm>
              <a:off x="9130766" y="5875803"/>
              <a:ext cx="2743200" cy="73866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HelveticaNeueLTStd-Lt"/>
                </a:rPr>
                <a:t>Longest lead time and lowest OPEX, but will require an intermediate solution </a:t>
              </a:r>
              <a:endPara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NeueLTStd-Lt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97232E-0BF1-D699-7A4F-5D6C8B4374CD}"/>
              </a:ext>
            </a:extLst>
          </p:cNvPr>
          <p:cNvGrpSpPr/>
          <p:nvPr/>
        </p:nvGrpSpPr>
        <p:grpSpPr>
          <a:xfrm>
            <a:off x="5682205" y="875096"/>
            <a:ext cx="2960697" cy="5605905"/>
            <a:chOff x="5911406" y="900840"/>
            <a:chExt cx="2743200" cy="560590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852265-F0F2-271E-8A7C-291B4B9FF098}"/>
                </a:ext>
              </a:extLst>
            </p:cNvPr>
            <p:cNvSpPr txBox="1"/>
            <p:nvPr/>
          </p:nvSpPr>
          <p:spPr>
            <a:xfrm>
              <a:off x="6376910" y="1762202"/>
              <a:ext cx="1812193" cy="523220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NeueLTStd-Lt"/>
                  <a:ea typeface="+mn-ea"/>
                  <a:cs typeface="+mn-cs"/>
                </a:rPr>
                <a:t>Solar and Battery Storage System</a:t>
              </a:r>
              <a:endPara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NeueLTStd-Lt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59A06E-4871-282D-455E-AC6B320DAC15}"/>
                </a:ext>
              </a:extLst>
            </p:cNvPr>
            <p:cNvSpPr txBox="1"/>
            <p:nvPr/>
          </p:nvSpPr>
          <p:spPr>
            <a:xfrm>
              <a:off x="6203006" y="3117732"/>
              <a:ext cx="2160000" cy="478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NeueLTStd-Lt"/>
                </a:defRPr>
              </a:lvl1pPr>
            </a:lstStyle>
            <a:p>
              <a:r>
                <a:rPr lang="en-US" dirty="0">
                  <a:sym typeface="Wingdings" panose="05000000000000000000" pitchFamily="2" charset="2"/>
                </a:rPr>
                <a:t>Lead time of around 6 to </a:t>
              </a:r>
              <a:r>
                <a:rPr lang="en-US">
                  <a:sym typeface="Wingdings" panose="05000000000000000000" pitchFamily="2" charset="2"/>
                </a:rPr>
                <a:t>9 months</a:t>
              </a:r>
              <a:endParaRPr lang="en-PK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68CF350-9A22-247A-1381-A87DBD764C16}"/>
                </a:ext>
              </a:extLst>
            </p:cNvPr>
            <p:cNvSpPr txBox="1"/>
            <p:nvPr/>
          </p:nvSpPr>
          <p:spPr>
            <a:xfrm>
              <a:off x="6203006" y="3921093"/>
              <a:ext cx="2160000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NeueLTStd-Lt"/>
                </a:defRPr>
              </a:lvl1pPr>
            </a:lstStyle>
            <a:p>
              <a:r>
                <a:rPr lang="en-US" dirty="0">
                  <a:sym typeface="Wingdings" panose="05000000000000000000" pitchFamily="2" charset="2"/>
                </a:rPr>
                <a:t>15 to 20 </a:t>
              </a:r>
              <a:r>
                <a:rPr lang="en-US" dirty="0" err="1">
                  <a:sym typeface="Wingdings" panose="05000000000000000000" pitchFamily="2" charset="2"/>
                </a:rPr>
                <a:t>Usc</a:t>
              </a:r>
              <a:r>
                <a:rPr lang="en-US" dirty="0">
                  <a:sym typeface="Wingdings" panose="05000000000000000000" pitchFamily="2" charset="2"/>
                </a:rPr>
                <a:t>/kWh</a:t>
              </a:r>
              <a:endParaRPr lang="en-PK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5ADD8E-4BCE-38B2-500A-CADAB3A1F84B}"/>
                </a:ext>
              </a:extLst>
            </p:cNvPr>
            <p:cNvSpPr txBox="1"/>
            <p:nvPr/>
          </p:nvSpPr>
          <p:spPr>
            <a:xfrm>
              <a:off x="6203006" y="2413131"/>
              <a:ext cx="2160000" cy="478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NeueLTStd-Lt"/>
                </a:defRPr>
              </a:lvl1pPr>
            </a:lstStyle>
            <a:p>
              <a:r>
                <a:rPr lang="en-US" dirty="0"/>
                <a:t>Higher CAPEX &amp; lower operating cost</a:t>
              </a:r>
              <a:endParaRPr lang="en-PK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5AE4F0-0974-1611-BC70-26F32F662951}"/>
                </a:ext>
              </a:extLst>
            </p:cNvPr>
            <p:cNvSpPr txBox="1"/>
            <p:nvPr/>
          </p:nvSpPr>
          <p:spPr>
            <a:xfrm>
              <a:off x="6203006" y="5333174"/>
              <a:ext cx="2160000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NeueLTStd-Lt"/>
                </a:defRPr>
              </a:lvl1pPr>
            </a:lstStyle>
            <a:p>
              <a:r>
                <a:rPr lang="en-US" dirty="0"/>
                <a:t>HUBCO, multiple vendors</a:t>
              </a:r>
              <a:endParaRPr lang="en-PK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5A36A49-5972-DDA9-6177-1CE07C5425BE}"/>
                </a:ext>
              </a:extLst>
            </p:cNvPr>
            <p:cNvGrpSpPr/>
            <p:nvPr/>
          </p:nvGrpSpPr>
          <p:grpSpPr>
            <a:xfrm>
              <a:off x="6670853" y="900840"/>
              <a:ext cx="1224305" cy="830294"/>
              <a:chOff x="6731515" y="978600"/>
              <a:chExt cx="1224305" cy="83029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1DBCD4D-667A-F69F-D342-9F3923E37B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731515" y="1009183"/>
                <a:ext cx="1224305" cy="799711"/>
                <a:chOff x="320454" y="1773122"/>
                <a:chExt cx="1711524" cy="1117960"/>
              </a:xfrm>
            </p:grpSpPr>
            <p:pic>
              <p:nvPicPr>
                <p:cNvPr id="66" name="Graphic 65" descr="Solar Panels with solid fill">
                  <a:extLst>
                    <a:ext uri="{FF2B5EF4-FFF2-40B4-BE49-F238E27FC236}">
                      <a16:creationId xmlns:a16="http://schemas.microsoft.com/office/drawing/2014/main" id="{3D29413D-2878-A3ED-BDD9-F3BB38D8A9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9634" y="1773122"/>
                  <a:ext cx="767745" cy="692013"/>
                </a:xfrm>
                <a:prstGeom prst="rect">
                  <a:avLst/>
                </a:prstGeom>
              </p:spPr>
            </p:pic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B238A4B-22C7-8F68-5474-037446735015}"/>
                    </a:ext>
                  </a:extLst>
                </p:cNvPr>
                <p:cNvSpPr txBox="1"/>
                <p:nvPr/>
              </p:nvSpPr>
              <p:spPr>
                <a:xfrm>
                  <a:off x="320454" y="2503850"/>
                  <a:ext cx="1711524" cy="3872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b="1" dirty="0">
                      <a:solidFill>
                        <a:srgbClr val="000000"/>
                      </a:solidFill>
                      <a:latin typeface="HelveticaNeueLTStd-Lt"/>
                    </a:rPr>
                    <a:t>10 </a:t>
                  </a: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NeueLTStd-Lt"/>
                      <a:ea typeface="+mn-ea"/>
                      <a:cs typeface="+mn-cs"/>
                    </a:rPr>
                    <a:t>MW Output</a:t>
                  </a:r>
                </a:p>
              </p:txBody>
            </p:sp>
          </p:grpSp>
          <p:pic>
            <p:nvPicPr>
              <p:cNvPr id="68" name="Graphic 67" descr="Battery charging with solid fill">
                <a:extLst>
                  <a:ext uri="{FF2B5EF4-FFF2-40B4-BE49-F238E27FC236}">
                    <a16:creationId xmlns:a16="http://schemas.microsoft.com/office/drawing/2014/main" id="{4612A38D-3F0B-CA81-8236-66C627C911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359835" y="978600"/>
                <a:ext cx="582267" cy="582266"/>
              </a:xfrm>
              <a:prstGeom prst="rect">
                <a:avLst/>
              </a:prstGeom>
            </p:spPr>
          </p:pic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7A15B24-0C97-FD0F-C387-C67E0CB168CF}"/>
                </a:ext>
              </a:extLst>
            </p:cNvPr>
            <p:cNvSpPr txBox="1"/>
            <p:nvPr/>
          </p:nvSpPr>
          <p:spPr>
            <a:xfrm>
              <a:off x="6203006" y="4600651"/>
              <a:ext cx="2160000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NeueLTStd-Lt"/>
                </a:defRPr>
              </a:lvl1pPr>
            </a:lstStyle>
            <a:p>
              <a:r>
                <a:rPr lang="en-US" dirty="0"/>
                <a:t>15 years on BOO Model</a:t>
              </a:r>
              <a:endParaRPr lang="en-PK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B5DDCA6-A9F3-8CCB-3C47-64C56BF06550}"/>
                </a:ext>
              </a:extLst>
            </p:cNvPr>
            <p:cNvSpPr txBox="1"/>
            <p:nvPr/>
          </p:nvSpPr>
          <p:spPr>
            <a:xfrm>
              <a:off x="5911406" y="5983525"/>
              <a:ext cx="2743200" cy="52322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HelveticaNeueLTStd-Lt"/>
                </a:rPr>
                <a:t>Shorter lead time and lower OPEX, though higher than coal</a:t>
              </a:r>
              <a:endPara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NeueLTStd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003159"/>
      </p:ext>
    </p:extLst>
  </p:cSld>
  <p:clrMapOvr>
    <a:masterClrMapping/>
  </p:clrMapOvr>
</p:sld>
</file>

<file path=ppt/theme/theme1.xml><?xml version="1.0" encoding="utf-8"?>
<a:theme xmlns:a="http://schemas.openxmlformats.org/drawingml/2006/main" name="15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9163</TotalTime>
  <Words>627</Words>
  <Application>Microsoft Office PowerPoint</Application>
  <PresentationFormat>Widescreen</PresentationFormat>
  <Paragraphs>111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Helvetica Light</vt:lpstr>
      <vt:lpstr>HelveticaNeueLTStd-Lt</vt:lpstr>
      <vt:lpstr>Wingdings</vt:lpstr>
      <vt:lpstr>15_Office Theme</vt:lpstr>
      <vt:lpstr>3_Office Theme</vt:lpstr>
      <vt:lpstr>Alternative Power Strategy</vt:lpstr>
      <vt:lpstr>Background</vt:lpstr>
      <vt:lpstr>Power Solution</vt:lpstr>
      <vt:lpstr>Comparison of Power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Nabeel Khalid</dc:creator>
  <cp:lastModifiedBy>Usman Hameed</cp:lastModifiedBy>
  <cp:revision>31</cp:revision>
  <dcterms:created xsi:type="dcterms:W3CDTF">2023-09-15T05:09:51Z</dcterms:created>
  <dcterms:modified xsi:type="dcterms:W3CDTF">2024-03-05T05:42:33Z</dcterms:modified>
</cp:coreProperties>
</file>