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64" r:id="rId6"/>
    <p:sldId id="259" r:id="rId7"/>
    <p:sldId id="396" r:id="rId8"/>
    <p:sldId id="403" r:id="rId9"/>
    <p:sldId id="397" r:id="rId10"/>
    <p:sldId id="401" r:id="rId11"/>
    <p:sldId id="398" r:id="rId12"/>
    <p:sldId id="404" r:id="rId13"/>
    <p:sldId id="390" r:id="rId14"/>
    <p:sldId id="391" r:id="rId15"/>
    <p:sldId id="399" r:id="rId16"/>
    <p:sldId id="405" r:id="rId17"/>
    <p:sldId id="400" r:id="rId18"/>
    <p:sldId id="392" r:id="rId19"/>
    <p:sldId id="393" r:id="rId20"/>
    <p:sldId id="402"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Z Mustafa" initials="MM" lastIdx="1" clrIdx="0">
    <p:extLst>
      <p:ext uri="{19B8F6BF-5375-455C-9EA6-DF929625EA0E}">
        <p15:presenceInfo xmlns:p15="http://schemas.microsoft.com/office/powerpoint/2012/main" userId="S::mz@kpwsconsulting.com::81339cd1-c29d-458a-90fb-b891c68c22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06B988-2BF8-094E-8EDC-9298F0821BAF}" v="3" dt="2020-12-21T15:47:33.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74" autoAdjust="0"/>
    <p:restoredTop sz="94660"/>
  </p:normalViewPr>
  <p:slideViewPr>
    <p:cSldViewPr snapToGrid="0">
      <p:cViewPr varScale="1">
        <p:scale>
          <a:sx n="139" d="100"/>
          <a:sy n="139" d="100"/>
        </p:scale>
        <p:origin x="20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evWork\EEM-2\EEM-2\data\Load%20Projection%20Yearl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Load Profile (2023-2034)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Dewatering Load (Critical)</c:v>
                </c:pt>
              </c:strCache>
            </c:strRef>
          </c:tx>
          <c:spPr>
            <a:solidFill>
              <a:schemeClr val="accent1"/>
            </a:solidFill>
            <a:ln>
              <a:noFill/>
            </a:ln>
            <a:effectLst/>
          </c:spPr>
          <c:invertIfNegative val="0"/>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Sheet1!$B$3:$B$14</c:f>
              <c:numCache>
                <c:formatCode>0.0</c:formatCode>
                <c:ptCount val="12"/>
                <c:pt idx="0">
                  <c:v>4</c:v>
                </c:pt>
                <c:pt idx="1">
                  <c:v>4</c:v>
                </c:pt>
                <c:pt idx="2">
                  <c:v>4.5</c:v>
                </c:pt>
                <c:pt idx="3">
                  <c:v>4.5</c:v>
                </c:pt>
                <c:pt idx="4">
                  <c:v>4.5</c:v>
                </c:pt>
                <c:pt idx="5">
                  <c:v>4.5</c:v>
                </c:pt>
                <c:pt idx="6">
                  <c:v>4.5</c:v>
                </c:pt>
                <c:pt idx="7">
                  <c:v>5</c:v>
                </c:pt>
                <c:pt idx="8">
                  <c:v>5</c:v>
                </c:pt>
                <c:pt idx="9">
                  <c:v>5</c:v>
                </c:pt>
                <c:pt idx="10">
                  <c:v>5.5</c:v>
                </c:pt>
                <c:pt idx="11">
                  <c:v>5.5</c:v>
                </c:pt>
              </c:numCache>
            </c:numRef>
          </c:val>
          <c:extLst>
            <c:ext xmlns:c16="http://schemas.microsoft.com/office/drawing/2014/chart" uri="{C3380CC4-5D6E-409C-BE32-E72D297353CC}">
              <c16:uniqueId val="{00000000-0074-43C6-8804-7F07DD2DD049}"/>
            </c:ext>
          </c:extLst>
        </c:ser>
        <c:ser>
          <c:idx val="1"/>
          <c:order val="1"/>
          <c:tx>
            <c:strRef>
              <c:f>Sheet1!$C$2</c:f>
              <c:strCache>
                <c:ptCount val="1"/>
                <c:pt idx="0">
                  <c:v>CHS Load</c:v>
                </c:pt>
              </c:strCache>
            </c:strRef>
          </c:tx>
          <c:spPr>
            <a:solidFill>
              <a:schemeClr val="accent2"/>
            </a:solidFill>
            <a:ln>
              <a:noFill/>
            </a:ln>
            <a:effectLst/>
          </c:spPr>
          <c:invertIfNegative val="0"/>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Sheet1!$C$3:$C$14</c:f>
              <c:numCache>
                <c:formatCode>0.0</c:formatCode>
                <c:ptCount val="12"/>
                <c:pt idx="0">
                  <c:v>1.5</c:v>
                </c:pt>
                <c:pt idx="1">
                  <c:v>1.5</c:v>
                </c:pt>
                <c:pt idx="2">
                  <c:v>1.5</c:v>
                </c:pt>
                <c:pt idx="3">
                  <c:v>1.5</c:v>
                </c:pt>
                <c:pt idx="4">
                  <c:v>2.2000000000000002</c:v>
                </c:pt>
                <c:pt idx="5">
                  <c:v>2.2000000000000002</c:v>
                </c:pt>
                <c:pt idx="6">
                  <c:v>2.2000000000000002</c:v>
                </c:pt>
                <c:pt idx="7">
                  <c:v>2.5</c:v>
                </c:pt>
                <c:pt idx="8">
                  <c:v>2.5</c:v>
                </c:pt>
                <c:pt idx="9">
                  <c:v>2.5</c:v>
                </c:pt>
                <c:pt idx="10">
                  <c:v>2.5</c:v>
                </c:pt>
                <c:pt idx="11">
                  <c:v>2.5</c:v>
                </c:pt>
              </c:numCache>
            </c:numRef>
          </c:val>
          <c:extLst>
            <c:ext xmlns:c16="http://schemas.microsoft.com/office/drawing/2014/chart" uri="{C3380CC4-5D6E-409C-BE32-E72D297353CC}">
              <c16:uniqueId val="{00000001-0074-43C6-8804-7F07DD2DD049}"/>
            </c:ext>
          </c:extLst>
        </c:ser>
        <c:dLbls>
          <c:showLegendKey val="0"/>
          <c:showVal val="0"/>
          <c:showCatName val="0"/>
          <c:showSerName val="0"/>
          <c:showPercent val="0"/>
          <c:showBubbleSize val="0"/>
        </c:dLbls>
        <c:gapWidth val="219"/>
        <c:overlap val="-27"/>
        <c:axId val="199437551"/>
        <c:axId val="208186591"/>
      </c:barChart>
      <c:lineChart>
        <c:grouping val="standard"/>
        <c:varyColors val="0"/>
        <c:ser>
          <c:idx val="2"/>
          <c:order val="2"/>
          <c:tx>
            <c:strRef>
              <c:f>Sheet1!$D$2</c:f>
              <c:strCache>
                <c:ptCount val="1"/>
                <c:pt idx="0">
                  <c:v>Aux Load</c:v>
                </c:pt>
              </c:strCache>
            </c:strRef>
          </c:tx>
          <c:spPr>
            <a:ln w="28575" cap="rnd">
              <a:solidFill>
                <a:schemeClr val="accent3"/>
              </a:solidFill>
              <a:round/>
            </a:ln>
            <a:effectLst/>
          </c:spPr>
          <c:marker>
            <c:symbol val="none"/>
          </c:marker>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Sheet1!$D$3:$D$14</c:f>
              <c:numCache>
                <c:formatCode>0.0</c:formatCode>
                <c:ptCount val="12"/>
                <c:pt idx="0">
                  <c:v>1.5</c:v>
                </c:pt>
                <c:pt idx="1">
                  <c:v>1.5</c:v>
                </c:pt>
                <c:pt idx="2">
                  <c:v>1.5</c:v>
                </c:pt>
                <c:pt idx="3">
                  <c:v>1.5</c:v>
                </c:pt>
                <c:pt idx="4">
                  <c:v>1.5</c:v>
                </c:pt>
                <c:pt idx="5">
                  <c:v>1.5</c:v>
                </c:pt>
                <c:pt idx="6">
                  <c:v>1.5</c:v>
                </c:pt>
                <c:pt idx="7">
                  <c:v>1.5</c:v>
                </c:pt>
                <c:pt idx="8">
                  <c:v>1.5</c:v>
                </c:pt>
                <c:pt idx="9">
                  <c:v>1.5</c:v>
                </c:pt>
                <c:pt idx="10">
                  <c:v>1.5</c:v>
                </c:pt>
                <c:pt idx="11">
                  <c:v>1.5</c:v>
                </c:pt>
              </c:numCache>
            </c:numRef>
          </c:val>
          <c:smooth val="0"/>
          <c:extLst>
            <c:ext xmlns:c16="http://schemas.microsoft.com/office/drawing/2014/chart" uri="{C3380CC4-5D6E-409C-BE32-E72D297353CC}">
              <c16:uniqueId val="{00000002-0074-43C6-8804-7F07DD2DD049}"/>
            </c:ext>
          </c:extLst>
        </c:ser>
        <c:ser>
          <c:idx val="3"/>
          <c:order val="3"/>
          <c:tx>
            <c:strRef>
              <c:f>Sheet1!$E$2</c:f>
              <c:strCache>
                <c:ptCount val="1"/>
                <c:pt idx="0">
                  <c:v>Total Load</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Sheet1!$E$3:$E$14</c:f>
              <c:numCache>
                <c:formatCode>0.0</c:formatCode>
                <c:ptCount val="12"/>
                <c:pt idx="0">
                  <c:v>7</c:v>
                </c:pt>
                <c:pt idx="1">
                  <c:v>7</c:v>
                </c:pt>
                <c:pt idx="2">
                  <c:v>7.5</c:v>
                </c:pt>
                <c:pt idx="3">
                  <c:v>7.5</c:v>
                </c:pt>
                <c:pt idx="4">
                  <c:v>8.1999999999999993</c:v>
                </c:pt>
                <c:pt idx="5">
                  <c:v>8.1999999999999993</c:v>
                </c:pt>
                <c:pt idx="6">
                  <c:v>8.1999999999999993</c:v>
                </c:pt>
                <c:pt idx="7">
                  <c:v>9</c:v>
                </c:pt>
                <c:pt idx="8">
                  <c:v>9</c:v>
                </c:pt>
                <c:pt idx="9">
                  <c:v>9</c:v>
                </c:pt>
                <c:pt idx="10">
                  <c:v>9.5</c:v>
                </c:pt>
                <c:pt idx="11">
                  <c:v>9.5</c:v>
                </c:pt>
              </c:numCache>
            </c:numRef>
          </c:val>
          <c:smooth val="0"/>
          <c:extLst>
            <c:ext xmlns:c16="http://schemas.microsoft.com/office/drawing/2014/chart" uri="{C3380CC4-5D6E-409C-BE32-E72D297353CC}">
              <c16:uniqueId val="{00000003-0074-43C6-8804-7F07DD2DD049}"/>
            </c:ext>
          </c:extLst>
        </c:ser>
        <c:dLbls>
          <c:showLegendKey val="0"/>
          <c:showVal val="0"/>
          <c:showCatName val="0"/>
          <c:showSerName val="0"/>
          <c:showPercent val="0"/>
          <c:showBubbleSize val="0"/>
        </c:dLbls>
        <c:marker val="1"/>
        <c:smooth val="0"/>
        <c:axId val="199437551"/>
        <c:axId val="208186591"/>
      </c:lineChart>
      <c:catAx>
        <c:axId val="199437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186591"/>
        <c:crosses val="autoZero"/>
        <c:auto val="1"/>
        <c:lblAlgn val="ctr"/>
        <c:lblOffset val="100"/>
        <c:noMultiLvlLbl val="0"/>
      </c:catAx>
      <c:valAx>
        <c:axId val="20818659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437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CC19F-8BD7-436F-9351-E93347D9E772}" type="doc">
      <dgm:prSet loTypeId="urn:microsoft.com/office/officeart/2005/8/layout/bProcess3" loCatId="process" qsTypeId="urn:microsoft.com/office/officeart/2005/8/quickstyle/simple3" qsCatId="simple" csTypeId="urn:microsoft.com/office/officeart/2005/8/colors/accent3_2" csCatId="accent3" phldr="1"/>
      <dgm:spPr/>
      <dgm:t>
        <a:bodyPr/>
        <a:lstStyle/>
        <a:p>
          <a:endParaRPr lang="en-US"/>
        </a:p>
      </dgm:t>
    </dgm:pt>
    <dgm:pt modelId="{6E01A27B-8C41-4A66-93B9-F047959F51B1}">
      <dgm:prSet phldrT="[Text]"/>
      <dgm:spPr/>
      <dgm:t>
        <a:bodyPr/>
        <a:lstStyle/>
        <a:p>
          <a:r>
            <a:rPr lang="en-US" dirty="0"/>
            <a:t>Consider hourly power demand</a:t>
          </a:r>
        </a:p>
      </dgm:t>
    </dgm:pt>
    <dgm:pt modelId="{591239FF-94A5-4DFC-8337-4D140AF7B0B0}" type="parTrans" cxnId="{3AC5EA4B-B975-4BB9-8E51-E5386F71108D}">
      <dgm:prSet/>
      <dgm:spPr/>
      <dgm:t>
        <a:bodyPr/>
        <a:lstStyle/>
        <a:p>
          <a:endParaRPr lang="en-US"/>
        </a:p>
      </dgm:t>
    </dgm:pt>
    <dgm:pt modelId="{83A9385E-9BA3-451C-93E5-D1CCC84E1E3A}" type="sibTrans" cxnId="{3AC5EA4B-B975-4BB9-8E51-E5386F71108D}">
      <dgm:prSet/>
      <dgm:spPr/>
      <dgm:t>
        <a:bodyPr/>
        <a:lstStyle/>
        <a:p>
          <a:endParaRPr lang="en-US"/>
        </a:p>
      </dgm:t>
    </dgm:pt>
    <dgm:pt modelId="{34819ED5-6D44-45B0-90B0-5A63E569A2EB}">
      <dgm:prSet phldrT="[Text]"/>
      <dgm:spPr/>
      <dgm:t>
        <a:bodyPr/>
        <a:lstStyle/>
        <a:p>
          <a:r>
            <a:rPr lang="en-US" dirty="0"/>
            <a:t>Try to meet demand with least number of highest priority sources</a:t>
          </a:r>
        </a:p>
      </dgm:t>
    </dgm:pt>
    <dgm:pt modelId="{42107CA5-C6AE-4730-A5E8-3CB7B318A7E3}" type="parTrans" cxnId="{175C2165-E421-46FE-A52A-8FA6281CBAC3}">
      <dgm:prSet/>
      <dgm:spPr/>
      <dgm:t>
        <a:bodyPr/>
        <a:lstStyle/>
        <a:p>
          <a:endParaRPr lang="en-US"/>
        </a:p>
      </dgm:t>
    </dgm:pt>
    <dgm:pt modelId="{A2EF8CA1-2B9A-47CF-9337-3CAD7F2D9A68}" type="sibTrans" cxnId="{175C2165-E421-46FE-A52A-8FA6281CBAC3}">
      <dgm:prSet/>
      <dgm:spPr/>
      <dgm:t>
        <a:bodyPr/>
        <a:lstStyle/>
        <a:p>
          <a:endParaRPr lang="en-US"/>
        </a:p>
      </dgm:t>
    </dgm:pt>
    <dgm:pt modelId="{E29A2447-12FC-4B1C-A7A2-EF63A1285BB9}">
      <dgm:prSet phldrT="[Text]"/>
      <dgm:spPr/>
      <dgm:t>
        <a:bodyPr/>
        <a:lstStyle/>
        <a:p>
          <a:r>
            <a:rPr lang="en-US" dirty="0"/>
            <a:t>Once met add spinning reserve required for each source type</a:t>
          </a:r>
        </a:p>
      </dgm:t>
    </dgm:pt>
    <dgm:pt modelId="{DD30DB98-D316-409A-9AFD-70A7E9A1544D}" type="parTrans" cxnId="{7197E7E4-E652-48FE-BD54-454D127DA216}">
      <dgm:prSet/>
      <dgm:spPr/>
      <dgm:t>
        <a:bodyPr/>
        <a:lstStyle/>
        <a:p>
          <a:endParaRPr lang="en-US"/>
        </a:p>
      </dgm:t>
    </dgm:pt>
    <dgm:pt modelId="{C833B8C4-6F72-4A93-9886-E20A39D7E77F}" type="sibTrans" cxnId="{7197E7E4-E652-48FE-BD54-454D127DA216}">
      <dgm:prSet/>
      <dgm:spPr/>
      <dgm:t>
        <a:bodyPr/>
        <a:lstStyle/>
        <a:p>
          <a:endParaRPr lang="en-US"/>
        </a:p>
      </dgm:t>
    </dgm:pt>
    <dgm:pt modelId="{836FBFF5-AECE-435B-ADDE-7E555416F5F6}">
      <dgm:prSet phldrT="[Text]"/>
      <dgm:spPr/>
      <dgm:t>
        <a:bodyPr/>
        <a:lstStyle/>
        <a:p>
          <a:r>
            <a:rPr lang="en-US" dirty="0"/>
            <a:t>Simulate probabilistic source failures </a:t>
          </a:r>
        </a:p>
      </dgm:t>
    </dgm:pt>
    <dgm:pt modelId="{D2A838F5-5AB2-4D66-9365-30DA039F7EEB}" type="parTrans" cxnId="{DF8AA653-65C5-4AB9-AEF1-FE4CE93C498D}">
      <dgm:prSet/>
      <dgm:spPr/>
      <dgm:t>
        <a:bodyPr/>
        <a:lstStyle/>
        <a:p>
          <a:endParaRPr lang="en-US"/>
        </a:p>
      </dgm:t>
    </dgm:pt>
    <dgm:pt modelId="{1140E34D-17CD-4830-BB3C-E8EFA3A1277E}" type="sibTrans" cxnId="{DF8AA653-65C5-4AB9-AEF1-FE4CE93C498D}">
      <dgm:prSet/>
      <dgm:spPr/>
      <dgm:t>
        <a:bodyPr/>
        <a:lstStyle/>
        <a:p>
          <a:endParaRPr lang="en-US"/>
        </a:p>
      </dgm:t>
    </dgm:pt>
    <dgm:pt modelId="{943E26E5-5DC9-41F2-86FB-ABC395A8ACF4}">
      <dgm:prSet phldrT="[Text]"/>
      <dgm:spPr/>
      <dgm:t>
        <a:bodyPr/>
        <a:lstStyle/>
        <a:p>
          <a:r>
            <a:rPr lang="en-US" dirty="0"/>
            <a:t>Check if operational sources can meet sudden deficit within 4 seconds </a:t>
          </a:r>
        </a:p>
      </dgm:t>
    </dgm:pt>
    <dgm:pt modelId="{3D477238-9804-4FF4-B89A-D60EF40B4680}" type="parTrans" cxnId="{C1EC3802-45CB-44DC-9E0C-45A721FAD66D}">
      <dgm:prSet/>
      <dgm:spPr/>
      <dgm:t>
        <a:bodyPr/>
        <a:lstStyle/>
        <a:p>
          <a:endParaRPr lang="en-US"/>
        </a:p>
      </dgm:t>
    </dgm:pt>
    <dgm:pt modelId="{80876D21-3757-4B2E-B431-94A294888B5A}" type="sibTrans" cxnId="{C1EC3802-45CB-44DC-9E0C-45A721FAD66D}">
      <dgm:prSet/>
      <dgm:spPr/>
      <dgm:t>
        <a:bodyPr/>
        <a:lstStyle/>
        <a:p>
          <a:endParaRPr lang="en-US"/>
        </a:p>
      </dgm:t>
    </dgm:pt>
    <dgm:pt modelId="{5CC7EFB9-FB2F-48C6-B7B6-A22EECC9DEAD}">
      <dgm:prSet phldrT="[Text]"/>
      <dgm:spPr/>
      <dgm:t>
        <a:bodyPr/>
        <a:lstStyle/>
        <a:p>
          <a:r>
            <a:rPr lang="en-US" dirty="0"/>
            <a:t>Shed non-critical load, if required, record outcomes</a:t>
          </a:r>
        </a:p>
      </dgm:t>
    </dgm:pt>
    <dgm:pt modelId="{0205FFD5-38EF-435A-991F-D1B70B6EFC1E}" type="parTrans" cxnId="{B596E847-11C3-49EC-B0AB-D7DE35CF1FCC}">
      <dgm:prSet/>
      <dgm:spPr/>
      <dgm:t>
        <a:bodyPr/>
        <a:lstStyle/>
        <a:p>
          <a:endParaRPr lang="en-US"/>
        </a:p>
      </dgm:t>
    </dgm:pt>
    <dgm:pt modelId="{B5B59F18-FF9A-40FC-9FF8-AD1D3BFE5E67}" type="sibTrans" cxnId="{B596E847-11C3-49EC-B0AB-D7DE35CF1FCC}">
      <dgm:prSet/>
      <dgm:spPr/>
      <dgm:t>
        <a:bodyPr/>
        <a:lstStyle/>
        <a:p>
          <a:endParaRPr lang="en-US"/>
        </a:p>
      </dgm:t>
    </dgm:pt>
    <dgm:pt modelId="{D9DC7CA9-E975-4F46-8ABF-C8597E24E063}">
      <dgm:prSet phldrT="[Text]"/>
      <dgm:spPr/>
      <dgm:t>
        <a:bodyPr/>
        <a:lstStyle/>
        <a:p>
          <a:r>
            <a:rPr lang="en-US" dirty="0"/>
            <a:t>Repeat for each hour in day in month, in years (12)</a:t>
          </a:r>
        </a:p>
      </dgm:t>
    </dgm:pt>
    <dgm:pt modelId="{B438C069-91CD-42FB-8C4E-34CAF0ED5CD0}" type="parTrans" cxnId="{4725F5CF-A003-4747-8B78-E37AA1C86131}">
      <dgm:prSet/>
      <dgm:spPr/>
      <dgm:t>
        <a:bodyPr/>
        <a:lstStyle/>
        <a:p>
          <a:endParaRPr lang="en-US"/>
        </a:p>
      </dgm:t>
    </dgm:pt>
    <dgm:pt modelId="{FCDB086D-0A61-4EEC-ACB0-3752920451B2}" type="sibTrans" cxnId="{4725F5CF-A003-4747-8B78-E37AA1C86131}">
      <dgm:prSet/>
      <dgm:spPr/>
      <dgm:t>
        <a:bodyPr/>
        <a:lstStyle/>
        <a:p>
          <a:endParaRPr lang="en-US"/>
        </a:p>
      </dgm:t>
    </dgm:pt>
    <dgm:pt modelId="{8615AC28-FD71-491E-9123-20EF17BBB677}">
      <dgm:prSet phldrT="[Text]"/>
      <dgm:spPr/>
      <dgm:t>
        <a:bodyPr/>
        <a:lstStyle/>
        <a:p>
          <a:r>
            <a:rPr lang="en-US" dirty="0"/>
            <a:t>Aggregate technical and commercial data</a:t>
          </a:r>
        </a:p>
      </dgm:t>
    </dgm:pt>
    <dgm:pt modelId="{C5D9B509-1350-4E8E-AF52-5B7EE53F9341}" type="parTrans" cxnId="{810639A8-98C1-4517-9AC9-57419E0227DA}">
      <dgm:prSet/>
      <dgm:spPr/>
      <dgm:t>
        <a:bodyPr/>
        <a:lstStyle/>
        <a:p>
          <a:endParaRPr lang="en-US"/>
        </a:p>
      </dgm:t>
    </dgm:pt>
    <dgm:pt modelId="{7B0A1024-295A-453F-B45C-C29B3C471B01}" type="sibTrans" cxnId="{810639A8-98C1-4517-9AC9-57419E0227DA}">
      <dgm:prSet/>
      <dgm:spPr/>
      <dgm:t>
        <a:bodyPr/>
        <a:lstStyle/>
        <a:p>
          <a:endParaRPr lang="en-US"/>
        </a:p>
      </dgm:t>
    </dgm:pt>
    <dgm:pt modelId="{0C5C075F-9C23-4A24-91E6-F558C800A6DD}">
      <dgm:prSet phldrT="[Text]"/>
      <dgm:spPr/>
      <dgm:t>
        <a:bodyPr/>
        <a:lstStyle/>
        <a:p>
          <a:r>
            <a:rPr lang="en-US" dirty="0"/>
            <a:t>Input Load, Solar Profile and Source Configuration</a:t>
          </a:r>
        </a:p>
      </dgm:t>
    </dgm:pt>
    <dgm:pt modelId="{11BE3988-5627-4578-9B75-7F5CB15056B2}" type="parTrans" cxnId="{3762F437-A6E5-4D93-9B1D-968B240A555B}">
      <dgm:prSet/>
      <dgm:spPr/>
      <dgm:t>
        <a:bodyPr/>
        <a:lstStyle/>
        <a:p>
          <a:endParaRPr lang="en-US"/>
        </a:p>
      </dgm:t>
    </dgm:pt>
    <dgm:pt modelId="{03ACF260-C4A2-487D-8FD8-2C363C6216B8}" type="sibTrans" cxnId="{3762F437-A6E5-4D93-9B1D-968B240A555B}">
      <dgm:prSet/>
      <dgm:spPr/>
      <dgm:t>
        <a:bodyPr/>
        <a:lstStyle/>
        <a:p>
          <a:endParaRPr lang="en-US"/>
        </a:p>
      </dgm:t>
    </dgm:pt>
    <dgm:pt modelId="{D9EC65D2-FE84-D44A-A8BA-B7909BBAAFA5}">
      <dgm:prSet phldrT="[Text]"/>
      <dgm:spPr/>
      <dgm:t>
        <a:bodyPr/>
        <a:lstStyle/>
        <a:p>
          <a:r>
            <a:rPr lang="en-US" dirty="0"/>
            <a:t>Calculate Evaluation Metrics</a:t>
          </a:r>
        </a:p>
      </dgm:t>
    </dgm:pt>
    <dgm:pt modelId="{E1463989-1D68-7244-8A77-AA365C906248}" type="parTrans" cxnId="{A01D753E-232A-D54F-A90D-409A50E15E94}">
      <dgm:prSet/>
      <dgm:spPr/>
      <dgm:t>
        <a:bodyPr/>
        <a:lstStyle/>
        <a:p>
          <a:endParaRPr lang="en-GB"/>
        </a:p>
      </dgm:t>
    </dgm:pt>
    <dgm:pt modelId="{CFBA75B8-3563-124D-8671-BBFA985C6FE9}" type="sibTrans" cxnId="{A01D753E-232A-D54F-A90D-409A50E15E94}">
      <dgm:prSet/>
      <dgm:spPr/>
      <dgm:t>
        <a:bodyPr/>
        <a:lstStyle/>
        <a:p>
          <a:endParaRPr lang="en-GB"/>
        </a:p>
      </dgm:t>
    </dgm:pt>
    <dgm:pt modelId="{FA40DFE8-25D9-9946-96EE-B1186DC29A99}">
      <dgm:prSet/>
      <dgm:spPr>
        <a:solidFill>
          <a:schemeClr val="accent6">
            <a:lumMod val="60000"/>
            <a:lumOff val="40000"/>
          </a:schemeClr>
        </a:solidFill>
      </dgm:spPr>
      <dgm:t>
        <a:bodyPr/>
        <a:lstStyle/>
        <a:p>
          <a:r>
            <a:rPr lang="en-GB" dirty="0"/>
            <a:t>Start</a:t>
          </a:r>
        </a:p>
      </dgm:t>
    </dgm:pt>
    <dgm:pt modelId="{C93FDDB5-C05D-A54A-A8D1-589AE4AC6DD7}" type="parTrans" cxnId="{92D7E69C-940A-C240-862F-F7870564EBCA}">
      <dgm:prSet/>
      <dgm:spPr/>
      <dgm:t>
        <a:bodyPr/>
        <a:lstStyle/>
        <a:p>
          <a:endParaRPr lang="en-GB"/>
        </a:p>
      </dgm:t>
    </dgm:pt>
    <dgm:pt modelId="{7A149D8F-A467-D146-AEF1-98AEBF67F631}" type="sibTrans" cxnId="{92D7E69C-940A-C240-862F-F7870564EBCA}">
      <dgm:prSet/>
      <dgm:spPr/>
      <dgm:t>
        <a:bodyPr/>
        <a:lstStyle/>
        <a:p>
          <a:endParaRPr lang="en-GB"/>
        </a:p>
      </dgm:t>
    </dgm:pt>
    <dgm:pt modelId="{81DFA529-97B6-AB48-A255-5D0FA705066D}">
      <dgm:prSet phldrT="[Text]"/>
      <dgm:spPr>
        <a:solidFill>
          <a:srgbClr val="FFC000"/>
        </a:solidFill>
      </dgm:spPr>
      <dgm:t>
        <a:bodyPr/>
        <a:lstStyle/>
        <a:p>
          <a:r>
            <a:rPr lang="en-US" dirty="0"/>
            <a:t>End</a:t>
          </a:r>
        </a:p>
      </dgm:t>
    </dgm:pt>
    <dgm:pt modelId="{1DD2829C-2E21-8344-8417-E8E3374D8103}" type="parTrans" cxnId="{FE9FC9AD-EDB9-5B4E-BCB0-9C504B6BAFCE}">
      <dgm:prSet/>
      <dgm:spPr/>
      <dgm:t>
        <a:bodyPr/>
        <a:lstStyle/>
        <a:p>
          <a:endParaRPr lang="en-GB"/>
        </a:p>
      </dgm:t>
    </dgm:pt>
    <dgm:pt modelId="{FEC46E1D-340E-3E4E-87D5-5C600A529F87}" type="sibTrans" cxnId="{FE9FC9AD-EDB9-5B4E-BCB0-9C504B6BAFCE}">
      <dgm:prSet/>
      <dgm:spPr/>
      <dgm:t>
        <a:bodyPr/>
        <a:lstStyle/>
        <a:p>
          <a:endParaRPr lang="en-GB"/>
        </a:p>
      </dgm:t>
    </dgm:pt>
    <dgm:pt modelId="{0B74FD34-9D17-42D3-A87D-C7BD996CE717}" type="pres">
      <dgm:prSet presAssocID="{831CC19F-8BD7-436F-9351-E93347D9E772}" presName="Name0" presStyleCnt="0">
        <dgm:presLayoutVars>
          <dgm:dir/>
          <dgm:resizeHandles val="exact"/>
        </dgm:presLayoutVars>
      </dgm:prSet>
      <dgm:spPr/>
    </dgm:pt>
    <dgm:pt modelId="{E52EE9BE-240F-634D-98F6-2212011917F7}" type="pres">
      <dgm:prSet presAssocID="{FA40DFE8-25D9-9946-96EE-B1186DC29A99}" presName="node" presStyleLbl="node1" presStyleIdx="0" presStyleCnt="12">
        <dgm:presLayoutVars>
          <dgm:bulletEnabled val="1"/>
        </dgm:presLayoutVars>
      </dgm:prSet>
      <dgm:spPr/>
    </dgm:pt>
    <dgm:pt modelId="{5703CF47-06D8-2042-82EE-42A7EF58A0AE}" type="pres">
      <dgm:prSet presAssocID="{7A149D8F-A467-D146-AEF1-98AEBF67F631}" presName="sibTrans" presStyleLbl="sibTrans1D1" presStyleIdx="0" presStyleCnt="11"/>
      <dgm:spPr/>
    </dgm:pt>
    <dgm:pt modelId="{B744D1D8-B920-7447-B7D1-FE42914EC214}" type="pres">
      <dgm:prSet presAssocID="{7A149D8F-A467-D146-AEF1-98AEBF67F631}" presName="connectorText" presStyleLbl="sibTrans1D1" presStyleIdx="0" presStyleCnt="11"/>
      <dgm:spPr/>
    </dgm:pt>
    <dgm:pt modelId="{F5ABA20E-B71E-4FD4-AA31-E6DD4E6D60AC}" type="pres">
      <dgm:prSet presAssocID="{0C5C075F-9C23-4A24-91E6-F558C800A6DD}" presName="node" presStyleLbl="node1" presStyleIdx="1" presStyleCnt="12">
        <dgm:presLayoutVars>
          <dgm:bulletEnabled val="1"/>
        </dgm:presLayoutVars>
      </dgm:prSet>
      <dgm:spPr/>
    </dgm:pt>
    <dgm:pt modelId="{DC10119D-FE35-4B91-AC7D-E0B56EDD14B4}" type="pres">
      <dgm:prSet presAssocID="{03ACF260-C4A2-487D-8FD8-2C363C6216B8}" presName="sibTrans" presStyleLbl="sibTrans1D1" presStyleIdx="1" presStyleCnt="11"/>
      <dgm:spPr/>
    </dgm:pt>
    <dgm:pt modelId="{83E6DE58-E7C9-4C10-BE5F-0622B70735D9}" type="pres">
      <dgm:prSet presAssocID="{03ACF260-C4A2-487D-8FD8-2C363C6216B8}" presName="connectorText" presStyleLbl="sibTrans1D1" presStyleIdx="1" presStyleCnt="11"/>
      <dgm:spPr/>
    </dgm:pt>
    <dgm:pt modelId="{65BAD743-E387-4784-8CD0-81A80A117310}" type="pres">
      <dgm:prSet presAssocID="{6E01A27B-8C41-4A66-93B9-F047959F51B1}" presName="node" presStyleLbl="node1" presStyleIdx="2" presStyleCnt="12">
        <dgm:presLayoutVars>
          <dgm:bulletEnabled val="1"/>
        </dgm:presLayoutVars>
      </dgm:prSet>
      <dgm:spPr/>
    </dgm:pt>
    <dgm:pt modelId="{08473C69-C335-44A8-A5A3-CE4D4C23E408}" type="pres">
      <dgm:prSet presAssocID="{83A9385E-9BA3-451C-93E5-D1CCC84E1E3A}" presName="sibTrans" presStyleLbl="sibTrans1D1" presStyleIdx="2" presStyleCnt="11"/>
      <dgm:spPr/>
    </dgm:pt>
    <dgm:pt modelId="{0F987036-F4C3-4B1F-B1C4-A093A8BA7157}" type="pres">
      <dgm:prSet presAssocID="{83A9385E-9BA3-451C-93E5-D1CCC84E1E3A}" presName="connectorText" presStyleLbl="sibTrans1D1" presStyleIdx="2" presStyleCnt="11"/>
      <dgm:spPr/>
    </dgm:pt>
    <dgm:pt modelId="{F93D7798-5CF8-4A6B-BE29-5C9382EF6498}" type="pres">
      <dgm:prSet presAssocID="{34819ED5-6D44-45B0-90B0-5A63E569A2EB}" presName="node" presStyleLbl="node1" presStyleIdx="3" presStyleCnt="12">
        <dgm:presLayoutVars>
          <dgm:bulletEnabled val="1"/>
        </dgm:presLayoutVars>
      </dgm:prSet>
      <dgm:spPr/>
    </dgm:pt>
    <dgm:pt modelId="{FC74167B-5010-4DA3-9F6F-C888E4CC19DC}" type="pres">
      <dgm:prSet presAssocID="{A2EF8CA1-2B9A-47CF-9337-3CAD7F2D9A68}" presName="sibTrans" presStyleLbl="sibTrans1D1" presStyleIdx="3" presStyleCnt="11"/>
      <dgm:spPr/>
    </dgm:pt>
    <dgm:pt modelId="{343EF409-005E-4D94-9BB3-C505B5388166}" type="pres">
      <dgm:prSet presAssocID="{A2EF8CA1-2B9A-47CF-9337-3CAD7F2D9A68}" presName="connectorText" presStyleLbl="sibTrans1D1" presStyleIdx="3" presStyleCnt="11"/>
      <dgm:spPr/>
    </dgm:pt>
    <dgm:pt modelId="{06CEF982-9921-42F4-8805-B76AFFA24512}" type="pres">
      <dgm:prSet presAssocID="{E29A2447-12FC-4B1C-A7A2-EF63A1285BB9}" presName="node" presStyleLbl="node1" presStyleIdx="4" presStyleCnt="12">
        <dgm:presLayoutVars>
          <dgm:bulletEnabled val="1"/>
        </dgm:presLayoutVars>
      </dgm:prSet>
      <dgm:spPr/>
    </dgm:pt>
    <dgm:pt modelId="{9A5DAE82-D4E6-464C-9526-BF11AEEDB07C}" type="pres">
      <dgm:prSet presAssocID="{C833B8C4-6F72-4A93-9886-E20A39D7E77F}" presName="sibTrans" presStyleLbl="sibTrans1D1" presStyleIdx="4" presStyleCnt="11"/>
      <dgm:spPr/>
    </dgm:pt>
    <dgm:pt modelId="{5858FCDB-38B4-48E1-BC87-012B1708280C}" type="pres">
      <dgm:prSet presAssocID="{C833B8C4-6F72-4A93-9886-E20A39D7E77F}" presName="connectorText" presStyleLbl="sibTrans1D1" presStyleIdx="4" presStyleCnt="11"/>
      <dgm:spPr/>
    </dgm:pt>
    <dgm:pt modelId="{02F5644E-C7C8-446F-89BE-2CCD45F8BB67}" type="pres">
      <dgm:prSet presAssocID="{836FBFF5-AECE-435B-ADDE-7E555416F5F6}" presName="node" presStyleLbl="node1" presStyleIdx="5" presStyleCnt="12">
        <dgm:presLayoutVars>
          <dgm:bulletEnabled val="1"/>
        </dgm:presLayoutVars>
      </dgm:prSet>
      <dgm:spPr/>
    </dgm:pt>
    <dgm:pt modelId="{F94AE699-C9FF-42EA-B6A7-787780C8A342}" type="pres">
      <dgm:prSet presAssocID="{1140E34D-17CD-4830-BB3C-E8EFA3A1277E}" presName="sibTrans" presStyleLbl="sibTrans1D1" presStyleIdx="5" presStyleCnt="11"/>
      <dgm:spPr/>
    </dgm:pt>
    <dgm:pt modelId="{002CF136-74BA-4A39-BB5B-EBE759B996B8}" type="pres">
      <dgm:prSet presAssocID="{1140E34D-17CD-4830-BB3C-E8EFA3A1277E}" presName="connectorText" presStyleLbl="sibTrans1D1" presStyleIdx="5" presStyleCnt="11"/>
      <dgm:spPr/>
    </dgm:pt>
    <dgm:pt modelId="{25D99052-A0C6-42F5-870F-52365C84A6C2}" type="pres">
      <dgm:prSet presAssocID="{943E26E5-5DC9-41F2-86FB-ABC395A8ACF4}" presName="node" presStyleLbl="node1" presStyleIdx="6" presStyleCnt="12">
        <dgm:presLayoutVars>
          <dgm:bulletEnabled val="1"/>
        </dgm:presLayoutVars>
      </dgm:prSet>
      <dgm:spPr/>
    </dgm:pt>
    <dgm:pt modelId="{36F13F8E-6A7B-49C7-BC4D-9F2083E1E12C}" type="pres">
      <dgm:prSet presAssocID="{80876D21-3757-4B2E-B431-94A294888B5A}" presName="sibTrans" presStyleLbl="sibTrans1D1" presStyleIdx="6" presStyleCnt="11"/>
      <dgm:spPr/>
    </dgm:pt>
    <dgm:pt modelId="{B4F046E3-154C-4AB1-9F02-5848E24A2315}" type="pres">
      <dgm:prSet presAssocID="{80876D21-3757-4B2E-B431-94A294888B5A}" presName="connectorText" presStyleLbl="sibTrans1D1" presStyleIdx="6" presStyleCnt="11"/>
      <dgm:spPr/>
    </dgm:pt>
    <dgm:pt modelId="{F93A867E-A056-4C6A-9A6E-15638B2E5C6C}" type="pres">
      <dgm:prSet presAssocID="{5CC7EFB9-FB2F-48C6-B7B6-A22EECC9DEAD}" presName="node" presStyleLbl="node1" presStyleIdx="7" presStyleCnt="12">
        <dgm:presLayoutVars>
          <dgm:bulletEnabled val="1"/>
        </dgm:presLayoutVars>
      </dgm:prSet>
      <dgm:spPr/>
    </dgm:pt>
    <dgm:pt modelId="{D76025B0-0552-4A96-8C89-3B54DA2423AB}" type="pres">
      <dgm:prSet presAssocID="{B5B59F18-FF9A-40FC-9FF8-AD1D3BFE5E67}" presName="sibTrans" presStyleLbl="sibTrans1D1" presStyleIdx="7" presStyleCnt="11"/>
      <dgm:spPr/>
    </dgm:pt>
    <dgm:pt modelId="{76C666FF-166E-48CB-AB94-D14D7A51F8F0}" type="pres">
      <dgm:prSet presAssocID="{B5B59F18-FF9A-40FC-9FF8-AD1D3BFE5E67}" presName="connectorText" presStyleLbl="sibTrans1D1" presStyleIdx="7" presStyleCnt="11"/>
      <dgm:spPr/>
    </dgm:pt>
    <dgm:pt modelId="{651C7EA3-1A29-4DE1-BA77-D6A4B710C27A}" type="pres">
      <dgm:prSet presAssocID="{D9DC7CA9-E975-4F46-8ABF-C8597E24E063}" presName="node" presStyleLbl="node1" presStyleIdx="8" presStyleCnt="12">
        <dgm:presLayoutVars>
          <dgm:bulletEnabled val="1"/>
        </dgm:presLayoutVars>
      </dgm:prSet>
      <dgm:spPr/>
    </dgm:pt>
    <dgm:pt modelId="{9D0E2EFC-2459-4D8D-AE70-ED6441A00900}" type="pres">
      <dgm:prSet presAssocID="{FCDB086D-0A61-4EEC-ACB0-3752920451B2}" presName="sibTrans" presStyleLbl="sibTrans1D1" presStyleIdx="8" presStyleCnt="11"/>
      <dgm:spPr/>
    </dgm:pt>
    <dgm:pt modelId="{7FD8BC35-0B7B-42BE-B855-834A3CA2090D}" type="pres">
      <dgm:prSet presAssocID="{FCDB086D-0A61-4EEC-ACB0-3752920451B2}" presName="connectorText" presStyleLbl="sibTrans1D1" presStyleIdx="8" presStyleCnt="11"/>
      <dgm:spPr/>
    </dgm:pt>
    <dgm:pt modelId="{D0583213-FC17-4BA6-90D6-261E4AC33C73}" type="pres">
      <dgm:prSet presAssocID="{8615AC28-FD71-491E-9123-20EF17BBB677}" presName="node" presStyleLbl="node1" presStyleIdx="9" presStyleCnt="12">
        <dgm:presLayoutVars>
          <dgm:bulletEnabled val="1"/>
        </dgm:presLayoutVars>
      </dgm:prSet>
      <dgm:spPr/>
    </dgm:pt>
    <dgm:pt modelId="{E517BC81-98C8-0D43-A550-2D34FE94018C}" type="pres">
      <dgm:prSet presAssocID="{7B0A1024-295A-453F-B45C-C29B3C471B01}" presName="sibTrans" presStyleLbl="sibTrans1D1" presStyleIdx="9" presStyleCnt="11"/>
      <dgm:spPr/>
    </dgm:pt>
    <dgm:pt modelId="{314167CB-BB8E-CD40-8A7C-D151EB0719F7}" type="pres">
      <dgm:prSet presAssocID="{7B0A1024-295A-453F-B45C-C29B3C471B01}" presName="connectorText" presStyleLbl="sibTrans1D1" presStyleIdx="9" presStyleCnt="11"/>
      <dgm:spPr/>
    </dgm:pt>
    <dgm:pt modelId="{8E0AF86E-CEAB-0142-8D39-4E12D2E48027}" type="pres">
      <dgm:prSet presAssocID="{D9EC65D2-FE84-D44A-A8BA-B7909BBAAFA5}" presName="node" presStyleLbl="node1" presStyleIdx="10" presStyleCnt="12">
        <dgm:presLayoutVars>
          <dgm:bulletEnabled val="1"/>
        </dgm:presLayoutVars>
      </dgm:prSet>
      <dgm:spPr/>
    </dgm:pt>
    <dgm:pt modelId="{347DCD0C-2FF3-E04F-845A-20D293E6BC9C}" type="pres">
      <dgm:prSet presAssocID="{CFBA75B8-3563-124D-8671-BBFA985C6FE9}" presName="sibTrans" presStyleLbl="sibTrans1D1" presStyleIdx="10" presStyleCnt="11"/>
      <dgm:spPr/>
    </dgm:pt>
    <dgm:pt modelId="{775AE915-A777-3F4F-9BF6-1AE4C3E4096E}" type="pres">
      <dgm:prSet presAssocID="{CFBA75B8-3563-124D-8671-BBFA985C6FE9}" presName="connectorText" presStyleLbl="sibTrans1D1" presStyleIdx="10" presStyleCnt="11"/>
      <dgm:spPr/>
    </dgm:pt>
    <dgm:pt modelId="{87692273-8DC7-8647-8AB1-9B5971405C37}" type="pres">
      <dgm:prSet presAssocID="{81DFA529-97B6-AB48-A255-5D0FA705066D}" presName="node" presStyleLbl="node1" presStyleIdx="11" presStyleCnt="12">
        <dgm:presLayoutVars>
          <dgm:bulletEnabled val="1"/>
        </dgm:presLayoutVars>
      </dgm:prSet>
      <dgm:spPr/>
    </dgm:pt>
  </dgm:ptLst>
  <dgm:cxnLst>
    <dgm:cxn modelId="{C1EC3802-45CB-44DC-9E0C-45A721FAD66D}" srcId="{831CC19F-8BD7-436F-9351-E93347D9E772}" destId="{943E26E5-5DC9-41F2-86FB-ABC395A8ACF4}" srcOrd="6" destOrd="0" parTransId="{3D477238-9804-4FF4-B89A-D60EF40B4680}" sibTransId="{80876D21-3757-4B2E-B431-94A294888B5A}"/>
    <dgm:cxn modelId="{99F94104-5F81-BD4C-8EBB-7B9F703FF400}" type="presOf" srcId="{34819ED5-6D44-45B0-90B0-5A63E569A2EB}" destId="{F93D7798-5CF8-4A6B-BE29-5C9382EF6498}" srcOrd="0" destOrd="0" presId="urn:microsoft.com/office/officeart/2005/8/layout/bProcess3"/>
    <dgm:cxn modelId="{78CD640B-A377-594A-93F6-94B67B4323C0}" type="presOf" srcId="{D9DC7CA9-E975-4F46-8ABF-C8597E24E063}" destId="{651C7EA3-1A29-4DE1-BA77-D6A4B710C27A}" srcOrd="0" destOrd="0" presId="urn:microsoft.com/office/officeart/2005/8/layout/bProcess3"/>
    <dgm:cxn modelId="{9E08330C-338D-F649-8A72-412987608CAD}" type="presOf" srcId="{A2EF8CA1-2B9A-47CF-9337-3CAD7F2D9A68}" destId="{343EF409-005E-4D94-9BB3-C505B5388166}" srcOrd="1" destOrd="0" presId="urn:microsoft.com/office/officeart/2005/8/layout/bProcess3"/>
    <dgm:cxn modelId="{2FA3820E-14CE-4540-ADEA-AD8BBEB5FD8F}" type="presOf" srcId="{83A9385E-9BA3-451C-93E5-D1CCC84E1E3A}" destId="{0F987036-F4C3-4B1F-B1C4-A093A8BA7157}" srcOrd="1" destOrd="0" presId="urn:microsoft.com/office/officeart/2005/8/layout/bProcess3"/>
    <dgm:cxn modelId="{05405B25-E221-B344-AE3D-89CF8E703CD8}" type="presOf" srcId="{8615AC28-FD71-491E-9123-20EF17BBB677}" destId="{D0583213-FC17-4BA6-90D6-261E4AC33C73}" srcOrd="0" destOrd="0" presId="urn:microsoft.com/office/officeart/2005/8/layout/bProcess3"/>
    <dgm:cxn modelId="{DB768A28-D4CB-B941-92B0-9EC4AD2F5B00}" type="presOf" srcId="{7A149D8F-A467-D146-AEF1-98AEBF67F631}" destId="{B744D1D8-B920-7447-B7D1-FE42914EC214}" srcOrd="1" destOrd="0" presId="urn:microsoft.com/office/officeart/2005/8/layout/bProcess3"/>
    <dgm:cxn modelId="{7085C82C-0E91-3743-9FA8-D7EB6EE916A6}" type="presOf" srcId="{E29A2447-12FC-4B1C-A7A2-EF63A1285BB9}" destId="{06CEF982-9921-42F4-8805-B76AFFA24512}" srcOrd="0" destOrd="0" presId="urn:microsoft.com/office/officeart/2005/8/layout/bProcess3"/>
    <dgm:cxn modelId="{3762F437-A6E5-4D93-9B1D-968B240A555B}" srcId="{831CC19F-8BD7-436F-9351-E93347D9E772}" destId="{0C5C075F-9C23-4A24-91E6-F558C800A6DD}" srcOrd="1" destOrd="0" parTransId="{11BE3988-5627-4578-9B75-7F5CB15056B2}" sibTransId="{03ACF260-C4A2-487D-8FD8-2C363C6216B8}"/>
    <dgm:cxn modelId="{57F6133E-5C7D-3D47-8380-F56089DCCBF7}" type="presOf" srcId="{83A9385E-9BA3-451C-93E5-D1CCC84E1E3A}" destId="{08473C69-C335-44A8-A5A3-CE4D4C23E408}" srcOrd="0" destOrd="0" presId="urn:microsoft.com/office/officeart/2005/8/layout/bProcess3"/>
    <dgm:cxn modelId="{A01D753E-232A-D54F-A90D-409A50E15E94}" srcId="{831CC19F-8BD7-436F-9351-E93347D9E772}" destId="{D9EC65D2-FE84-D44A-A8BA-B7909BBAAFA5}" srcOrd="10" destOrd="0" parTransId="{E1463989-1D68-7244-8A77-AA365C906248}" sibTransId="{CFBA75B8-3563-124D-8671-BBFA985C6FE9}"/>
    <dgm:cxn modelId="{AC634A40-5759-D245-807D-BC191F97CE0D}" type="presOf" srcId="{CFBA75B8-3563-124D-8671-BBFA985C6FE9}" destId="{347DCD0C-2FF3-E04F-845A-20D293E6BC9C}" srcOrd="0" destOrd="0" presId="urn:microsoft.com/office/officeart/2005/8/layout/bProcess3"/>
    <dgm:cxn modelId="{B596E847-11C3-49EC-B0AB-D7DE35CF1FCC}" srcId="{831CC19F-8BD7-436F-9351-E93347D9E772}" destId="{5CC7EFB9-FB2F-48C6-B7B6-A22EECC9DEAD}" srcOrd="7" destOrd="0" parTransId="{0205FFD5-38EF-435A-991F-D1B70B6EFC1E}" sibTransId="{B5B59F18-FF9A-40FC-9FF8-AD1D3BFE5E67}"/>
    <dgm:cxn modelId="{EE922749-1431-5B42-B6B2-BF6CC74F8F9C}" type="presOf" srcId="{C833B8C4-6F72-4A93-9886-E20A39D7E77F}" destId="{5858FCDB-38B4-48E1-BC87-012B1708280C}" srcOrd="1" destOrd="0" presId="urn:microsoft.com/office/officeart/2005/8/layout/bProcess3"/>
    <dgm:cxn modelId="{3AC5EA4B-B975-4BB9-8E51-E5386F71108D}" srcId="{831CC19F-8BD7-436F-9351-E93347D9E772}" destId="{6E01A27B-8C41-4A66-93B9-F047959F51B1}" srcOrd="2" destOrd="0" parTransId="{591239FF-94A5-4DFC-8337-4D140AF7B0B0}" sibTransId="{83A9385E-9BA3-451C-93E5-D1CCC84E1E3A}"/>
    <dgm:cxn modelId="{D970FA4D-056B-414D-BF2E-832283F227EB}" type="presOf" srcId="{6E01A27B-8C41-4A66-93B9-F047959F51B1}" destId="{65BAD743-E387-4784-8CD0-81A80A117310}" srcOrd="0" destOrd="0" presId="urn:microsoft.com/office/officeart/2005/8/layout/bProcess3"/>
    <dgm:cxn modelId="{DE54694F-AB6E-A741-AF96-5267AA559F8B}" type="presOf" srcId="{5CC7EFB9-FB2F-48C6-B7B6-A22EECC9DEAD}" destId="{F93A867E-A056-4C6A-9A6E-15638B2E5C6C}" srcOrd="0" destOrd="0" presId="urn:microsoft.com/office/officeart/2005/8/layout/bProcess3"/>
    <dgm:cxn modelId="{DF8AA653-65C5-4AB9-AEF1-FE4CE93C498D}" srcId="{831CC19F-8BD7-436F-9351-E93347D9E772}" destId="{836FBFF5-AECE-435B-ADDE-7E555416F5F6}" srcOrd="5" destOrd="0" parTransId="{D2A838F5-5AB2-4D66-9365-30DA039F7EEB}" sibTransId="{1140E34D-17CD-4830-BB3C-E8EFA3A1277E}"/>
    <dgm:cxn modelId="{7ADE865A-843C-AE48-8116-B00C0238D333}" type="presOf" srcId="{CFBA75B8-3563-124D-8671-BBFA985C6FE9}" destId="{775AE915-A777-3F4F-9BF6-1AE4C3E4096E}" srcOrd="1" destOrd="0" presId="urn:microsoft.com/office/officeart/2005/8/layout/bProcess3"/>
    <dgm:cxn modelId="{111FDE61-C0F3-0342-BDAB-D5894328FA57}" type="presOf" srcId="{836FBFF5-AECE-435B-ADDE-7E555416F5F6}" destId="{02F5644E-C7C8-446F-89BE-2CCD45F8BB67}" srcOrd="0" destOrd="0" presId="urn:microsoft.com/office/officeart/2005/8/layout/bProcess3"/>
    <dgm:cxn modelId="{175C2165-E421-46FE-A52A-8FA6281CBAC3}" srcId="{831CC19F-8BD7-436F-9351-E93347D9E772}" destId="{34819ED5-6D44-45B0-90B0-5A63E569A2EB}" srcOrd="3" destOrd="0" parTransId="{42107CA5-C6AE-4730-A5E8-3CB7B318A7E3}" sibTransId="{A2EF8CA1-2B9A-47CF-9337-3CAD7F2D9A68}"/>
    <dgm:cxn modelId="{E3BEA965-7454-D542-B6A6-7C66FAE1986D}" type="presOf" srcId="{1140E34D-17CD-4830-BB3C-E8EFA3A1277E}" destId="{F94AE699-C9FF-42EA-B6A7-787780C8A342}" srcOrd="0" destOrd="0" presId="urn:microsoft.com/office/officeart/2005/8/layout/bProcess3"/>
    <dgm:cxn modelId="{A2D0DD68-FD1E-459D-B1CA-F3B277171CB9}" type="presOf" srcId="{831CC19F-8BD7-436F-9351-E93347D9E772}" destId="{0B74FD34-9D17-42D3-A87D-C7BD996CE717}" srcOrd="0" destOrd="0" presId="urn:microsoft.com/office/officeart/2005/8/layout/bProcess3"/>
    <dgm:cxn modelId="{B6E5837C-B96A-D34E-83C7-AEC1D714EC24}" type="presOf" srcId="{81DFA529-97B6-AB48-A255-5D0FA705066D}" destId="{87692273-8DC7-8647-8AB1-9B5971405C37}" srcOrd="0" destOrd="0" presId="urn:microsoft.com/office/officeart/2005/8/layout/bProcess3"/>
    <dgm:cxn modelId="{844C9C90-BA7F-5D4B-9E5C-43D050E18A7E}" type="presOf" srcId="{FCDB086D-0A61-4EEC-ACB0-3752920451B2}" destId="{7FD8BC35-0B7B-42BE-B855-834A3CA2090D}" srcOrd="1" destOrd="0" presId="urn:microsoft.com/office/officeart/2005/8/layout/bProcess3"/>
    <dgm:cxn modelId="{BF57B698-83E9-714F-A106-652E52793D45}" type="presOf" srcId="{7B0A1024-295A-453F-B45C-C29B3C471B01}" destId="{E517BC81-98C8-0D43-A550-2D34FE94018C}" srcOrd="0" destOrd="0" presId="urn:microsoft.com/office/officeart/2005/8/layout/bProcess3"/>
    <dgm:cxn modelId="{383FC598-5B6D-074D-BB36-EA7554EBC70E}" type="presOf" srcId="{A2EF8CA1-2B9A-47CF-9337-3CAD7F2D9A68}" destId="{FC74167B-5010-4DA3-9F6F-C888E4CC19DC}" srcOrd="0" destOrd="0" presId="urn:microsoft.com/office/officeart/2005/8/layout/bProcess3"/>
    <dgm:cxn modelId="{AD9AEE9A-0492-8E4E-8083-713CA50BC388}" type="presOf" srcId="{03ACF260-C4A2-487D-8FD8-2C363C6216B8}" destId="{83E6DE58-E7C9-4C10-BE5F-0622B70735D9}" srcOrd="1" destOrd="0" presId="urn:microsoft.com/office/officeart/2005/8/layout/bProcess3"/>
    <dgm:cxn modelId="{92D7E69C-940A-C240-862F-F7870564EBCA}" srcId="{831CC19F-8BD7-436F-9351-E93347D9E772}" destId="{FA40DFE8-25D9-9946-96EE-B1186DC29A99}" srcOrd="0" destOrd="0" parTransId="{C93FDDB5-C05D-A54A-A8D1-589AE4AC6DD7}" sibTransId="{7A149D8F-A467-D146-AEF1-98AEBF67F631}"/>
    <dgm:cxn modelId="{44FFB1A5-A4CD-7748-AC22-145DC5E3D91E}" type="presOf" srcId="{7B0A1024-295A-453F-B45C-C29B3C471B01}" destId="{314167CB-BB8E-CD40-8A7C-D151EB0719F7}" srcOrd="1" destOrd="0" presId="urn:microsoft.com/office/officeart/2005/8/layout/bProcess3"/>
    <dgm:cxn modelId="{31E892A6-CC22-3D4D-B1B4-0BE7F937EED7}" type="presOf" srcId="{FA40DFE8-25D9-9946-96EE-B1186DC29A99}" destId="{E52EE9BE-240F-634D-98F6-2212011917F7}" srcOrd="0" destOrd="0" presId="urn:microsoft.com/office/officeart/2005/8/layout/bProcess3"/>
    <dgm:cxn modelId="{810639A8-98C1-4517-9AC9-57419E0227DA}" srcId="{831CC19F-8BD7-436F-9351-E93347D9E772}" destId="{8615AC28-FD71-491E-9123-20EF17BBB677}" srcOrd="9" destOrd="0" parTransId="{C5D9B509-1350-4E8E-AF52-5B7EE53F9341}" sibTransId="{7B0A1024-295A-453F-B45C-C29B3C471B01}"/>
    <dgm:cxn modelId="{2F0492AA-BCC6-FF4D-9729-8C2AA3B4FA75}" type="presOf" srcId="{FCDB086D-0A61-4EEC-ACB0-3752920451B2}" destId="{9D0E2EFC-2459-4D8D-AE70-ED6441A00900}" srcOrd="0" destOrd="0" presId="urn:microsoft.com/office/officeart/2005/8/layout/bProcess3"/>
    <dgm:cxn modelId="{8C53A2AA-08AA-2A48-B4E5-90D3839AF50F}" type="presOf" srcId="{C833B8C4-6F72-4A93-9886-E20A39D7E77F}" destId="{9A5DAE82-D4E6-464C-9526-BF11AEEDB07C}" srcOrd="0" destOrd="0" presId="urn:microsoft.com/office/officeart/2005/8/layout/bProcess3"/>
    <dgm:cxn modelId="{FE9FC9AD-EDB9-5B4E-BCB0-9C504B6BAFCE}" srcId="{831CC19F-8BD7-436F-9351-E93347D9E772}" destId="{81DFA529-97B6-AB48-A255-5D0FA705066D}" srcOrd="11" destOrd="0" parTransId="{1DD2829C-2E21-8344-8417-E8E3374D8103}" sibTransId="{FEC46E1D-340E-3E4E-87D5-5C600A529F87}"/>
    <dgm:cxn modelId="{75D2C6B3-5327-134E-8854-62A180D58045}" type="presOf" srcId="{7A149D8F-A467-D146-AEF1-98AEBF67F631}" destId="{5703CF47-06D8-2042-82EE-42A7EF58A0AE}" srcOrd="0" destOrd="0" presId="urn:microsoft.com/office/officeart/2005/8/layout/bProcess3"/>
    <dgm:cxn modelId="{5D6CF3B7-CB9A-DB4A-9A2B-76943E8BDEB8}" type="presOf" srcId="{80876D21-3757-4B2E-B431-94A294888B5A}" destId="{36F13F8E-6A7B-49C7-BC4D-9F2083E1E12C}" srcOrd="0" destOrd="0" presId="urn:microsoft.com/office/officeart/2005/8/layout/bProcess3"/>
    <dgm:cxn modelId="{9200EEC2-A47A-A04D-BE69-D33B52A60380}" type="presOf" srcId="{80876D21-3757-4B2E-B431-94A294888B5A}" destId="{B4F046E3-154C-4AB1-9F02-5848E24A2315}" srcOrd="1" destOrd="0" presId="urn:microsoft.com/office/officeart/2005/8/layout/bProcess3"/>
    <dgm:cxn modelId="{3FB3A5C8-684C-8149-B66B-31B0E84D1057}" type="presOf" srcId="{B5B59F18-FF9A-40FC-9FF8-AD1D3BFE5E67}" destId="{76C666FF-166E-48CB-AB94-D14D7A51F8F0}" srcOrd="1" destOrd="0" presId="urn:microsoft.com/office/officeart/2005/8/layout/bProcess3"/>
    <dgm:cxn modelId="{4725F5CF-A003-4747-8B78-E37AA1C86131}" srcId="{831CC19F-8BD7-436F-9351-E93347D9E772}" destId="{D9DC7CA9-E975-4F46-8ABF-C8597E24E063}" srcOrd="8" destOrd="0" parTransId="{B438C069-91CD-42FB-8C4E-34CAF0ED5CD0}" sibTransId="{FCDB086D-0A61-4EEC-ACB0-3752920451B2}"/>
    <dgm:cxn modelId="{8D6F3ED2-BD90-CB49-993D-19DE32499B6F}" type="presOf" srcId="{0C5C075F-9C23-4A24-91E6-F558C800A6DD}" destId="{F5ABA20E-B71E-4FD4-AA31-E6DD4E6D60AC}" srcOrd="0" destOrd="0" presId="urn:microsoft.com/office/officeart/2005/8/layout/bProcess3"/>
    <dgm:cxn modelId="{F6C39BDD-889F-9F48-BAB2-A35136209327}" type="presOf" srcId="{D9EC65D2-FE84-D44A-A8BA-B7909BBAAFA5}" destId="{8E0AF86E-CEAB-0142-8D39-4E12D2E48027}" srcOrd="0" destOrd="0" presId="urn:microsoft.com/office/officeart/2005/8/layout/bProcess3"/>
    <dgm:cxn modelId="{402A2EE3-9157-CC49-B5FB-D041AD49F0B4}" type="presOf" srcId="{943E26E5-5DC9-41F2-86FB-ABC395A8ACF4}" destId="{25D99052-A0C6-42F5-870F-52365C84A6C2}" srcOrd="0" destOrd="0" presId="urn:microsoft.com/office/officeart/2005/8/layout/bProcess3"/>
    <dgm:cxn modelId="{7197E7E4-E652-48FE-BD54-454D127DA216}" srcId="{831CC19F-8BD7-436F-9351-E93347D9E772}" destId="{E29A2447-12FC-4B1C-A7A2-EF63A1285BB9}" srcOrd="4" destOrd="0" parTransId="{DD30DB98-D316-409A-9AFD-70A7E9A1544D}" sibTransId="{C833B8C4-6F72-4A93-9886-E20A39D7E77F}"/>
    <dgm:cxn modelId="{E8ECCFEB-B9C1-D549-9AFC-EA74FB282F77}" type="presOf" srcId="{03ACF260-C4A2-487D-8FD8-2C363C6216B8}" destId="{DC10119D-FE35-4B91-AC7D-E0B56EDD14B4}" srcOrd="0" destOrd="0" presId="urn:microsoft.com/office/officeart/2005/8/layout/bProcess3"/>
    <dgm:cxn modelId="{9928F1EB-5422-1145-9522-5C074A5AA715}" type="presOf" srcId="{B5B59F18-FF9A-40FC-9FF8-AD1D3BFE5E67}" destId="{D76025B0-0552-4A96-8C89-3B54DA2423AB}" srcOrd="0" destOrd="0" presId="urn:microsoft.com/office/officeart/2005/8/layout/bProcess3"/>
    <dgm:cxn modelId="{071AE9F3-01DA-3B40-A872-FB0A6E8A02C2}" type="presOf" srcId="{1140E34D-17CD-4830-BB3C-E8EFA3A1277E}" destId="{002CF136-74BA-4A39-BB5B-EBE759B996B8}" srcOrd="1" destOrd="0" presId="urn:microsoft.com/office/officeart/2005/8/layout/bProcess3"/>
    <dgm:cxn modelId="{24D996C7-F729-7346-AF4A-E4CE51061F79}" type="presParOf" srcId="{0B74FD34-9D17-42D3-A87D-C7BD996CE717}" destId="{E52EE9BE-240F-634D-98F6-2212011917F7}" srcOrd="0" destOrd="0" presId="urn:microsoft.com/office/officeart/2005/8/layout/bProcess3"/>
    <dgm:cxn modelId="{3C235C49-F67B-8143-9744-5FE0512473D3}" type="presParOf" srcId="{0B74FD34-9D17-42D3-A87D-C7BD996CE717}" destId="{5703CF47-06D8-2042-82EE-42A7EF58A0AE}" srcOrd="1" destOrd="0" presId="urn:microsoft.com/office/officeart/2005/8/layout/bProcess3"/>
    <dgm:cxn modelId="{17FFA7E4-AA9A-6443-9D35-05716A068FD2}" type="presParOf" srcId="{5703CF47-06D8-2042-82EE-42A7EF58A0AE}" destId="{B744D1D8-B920-7447-B7D1-FE42914EC214}" srcOrd="0" destOrd="0" presId="urn:microsoft.com/office/officeart/2005/8/layout/bProcess3"/>
    <dgm:cxn modelId="{7F59D847-0EB0-5C4C-9B58-804C2DA346D0}" type="presParOf" srcId="{0B74FD34-9D17-42D3-A87D-C7BD996CE717}" destId="{F5ABA20E-B71E-4FD4-AA31-E6DD4E6D60AC}" srcOrd="2" destOrd="0" presId="urn:microsoft.com/office/officeart/2005/8/layout/bProcess3"/>
    <dgm:cxn modelId="{2AECDCD5-62B5-AB4D-A53D-FAD62A713196}" type="presParOf" srcId="{0B74FD34-9D17-42D3-A87D-C7BD996CE717}" destId="{DC10119D-FE35-4B91-AC7D-E0B56EDD14B4}" srcOrd="3" destOrd="0" presId="urn:microsoft.com/office/officeart/2005/8/layout/bProcess3"/>
    <dgm:cxn modelId="{537E6E7C-8865-444F-9C28-01F2883984D7}" type="presParOf" srcId="{DC10119D-FE35-4B91-AC7D-E0B56EDD14B4}" destId="{83E6DE58-E7C9-4C10-BE5F-0622B70735D9}" srcOrd="0" destOrd="0" presId="urn:microsoft.com/office/officeart/2005/8/layout/bProcess3"/>
    <dgm:cxn modelId="{5762FFB7-8388-884E-BF73-1FA9452A4E7F}" type="presParOf" srcId="{0B74FD34-9D17-42D3-A87D-C7BD996CE717}" destId="{65BAD743-E387-4784-8CD0-81A80A117310}" srcOrd="4" destOrd="0" presId="urn:microsoft.com/office/officeart/2005/8/layout/bProcess3"/>
    <dgm:cxn modelId="{DAC24CF1-64D0-F447-A718-B15A98F1BF73}" type="presParOf" srcId="{0B74FD34-9D17-42D3-A87D-C7BD996CE717}" destId="{08473C69-C335-44A8-A5A3-CE4D4C23E408}" srcOrd="5" destOrd="0" presId="urn:microsoft.com/office/officeart/2005/8/layout/bProcess3"/>
    <dgm:cxn modelId="{2C9B9011-4D38-434E-824C-B6CE4214481F}" type="presParOf" srcId="{08473C69-C335-44A8-A5A3-CE4D4C23E408}" destId="{0F987036-F4C3-4B1F-B1C4-A093A8BA7157}" srcOrd="0" destOrd="0" presId="urn:microsoft.com/office/officeart/2005/8/layout/bProcess3"/>
    <dgm:cxn modelId="{51A6829A-41E8-BE4D-A04D-7390C06AB21F}" type="presParOf" srcId="{0B74FD34-9D17-42D3-A87D-C7BD996CE717}" destId="{F93D7798-5CF8-4A6B-BE29-5C9382EF6498}" srcOrd="6" destOrd="0" presId="urn:microsoft.com/office/officeart/2005/8/layout/bProcess3"/>
    <dgm:cxn modelId="{1E36ECE8-C544-8A40-887D-51BCD8B8997C}" type="presParOf" srcId="{0B74FD34-9D17-42D3-A87D-C7BD996CE717}" destId="{FC74167B-5010-4DA3-9F6F-C888E4CC19DC}" srcOrd="7" destOrd="0" presId="urn:microsoft.com/office/officeart/2005/8/layout/bProcess3"/>
    <dgm:cxn modelId="{BC150465-F90D-284C-AD5F-17895B16B131}" type="presParOf" srcId="{FC74167B-5010-4DA3-9F6F-C888E4CC19DC}" destId="{343EF409-005E-4D94-9BB3-C505B5388166}" srcOrd="0" destOrd="0" presId="urn:microsoft.com/office/officeart/2005/8/layout/bProcess3"/>
    <dgm:cxn modelId="{5795637D-3977-C24C-8BBA-3B71AD542B5F}" type="presParOf" srcId="{0B74FD34-9D17-42D3-A87D-C7BD996CE717}" destId="{06CEF982-9921-42F4-8805-B76AFFA24512}" srcOrd="8" destOrd="0" presId="urn:microsoft.com/office/officeart/2005/8/layout/bProcess3"/>
    <dgm:cxn modelId="{A31FF267-6EEE-6441-B964-1325E97A8038}" type="presParOf" srcId="{0B74FD34-9D17-42D3-A87D-C7BD996CE717}" destId="{9A5DAE82-D4E6-464C-9526-BF11AEEDB07C}" srcOrd="9" destOrd="0" presId="urn:microsoft.com/office/officeart/2005/8/layout/bProcess3"/>
    <dgm:cxn modelId="{07C4BAC7-F6B1-8D49-B8C2-4FA2B205BEA7}" type="presParOf" srcId="{9A5DAE82-D4E6-464C-9526-BF11AEEDB07C}" destId="{5858FCDB-38B4-48E1-BC87-012B1708280C}" srcOrd="0" destOrd="0" presId="urn:microsoft.com/office/officeart/2005/8/layout/bProcess3"/>
    <dgm:cxn modelId="{E93AF821-19E5-E943-A04B-803CF1EB3264}" type="presParOf" srcId="{0B74FD34-9D17-42D3-A87D-C7BD996CE717}" destId="{02F5644E-C7C8-446F-89BE-2CCD45F8BB67}" srcOrd="10" destOrd="0" presId="urn:microsoft.com/office/officeart/2005/8/layout/bProcess3"/>
    <dgm:cxn modelId="{666DF79F-44F5-2042-9A2E-43E9A4DD5D67}" type="presParOf" srcId="{0B74FD34-9D17-42D3-A87D-C7BD996CE717}" destId="{F94AE699-C9FF-42EA-B6A7-787780C8A342}" srcOrd="11" destOrd="0" presId="urn:microsoft.com/office/officeart/2005/8/layout/bProcess3"/>
    <dgm:cxn modelId="{12ADC79B-C250-8946-A91C-CF09FC8343BC}" type="presParOf" srcId="{F94AE699-C9FF-42EA-B6A7-787780C8A342}" destId="{002CF136-74BA-4A39-BB5B-EBE759B996B8}" srcOrd="0" destOrd="0" presId="urn:microsoft.com/office/officeart/2005/8/layout/bProcess3"/>
    <dgm:cxn modelId="{D445510F-5FED-614D-AA3A-EFF245ED79CA}" type="presParOf" srcId="{0B74FD34-9D17-42D3-A87D-C7BD996CE717}" destId="{25D99052-A0C6-42F5-870F-52365C84A6C2}" srcOrd="12" destOrd="0" presId="urn:microsoft.com/office/officeart/2005/8/layout/bProcess3"/>
    <dgm:cxn modelId="{3EE41092-9B7A-F24B-BFD5-146FE0CBDD03}" type="presParOf" srcId="{0B74FD34-9D17-42D3-A87D-C7BD996CE717}" destId="{36F13F8E-6A7B-49C7-BC4D-9F2083E1E12C}" srcOrd="13" destOrd="0" presId="urn:microsoft.com/office/officeart/2005/8/layout/bProcess3"/>
    <dgm:cxn modelId="{075B827C-63CC-3846-B629-1E9D17A7B1D7}" type="presParOf" srcId="{36F13F8E-6A7B-49C7-BC4D-9F2083E1E12C}" destId="{B4F046E3-154C-4AB1-9F02-5848E24A2315}" srcOrd="0" destOrd="0" presId="urn:microsoft.com/office/officeart/2005/8/layout/bProcess3"/>
    <dgm:cxn modelId="{BBC01A40-6F26-7147-8036-8C3A87A2D8B4}" type="presParOf" srcId="{0B74FD34-9D17-42D3-A87D-C7BD996CE717}" destId="{F93A867E-A056-4C6A-9A6E-15638B2E5C6C}" srcOrd="14" destOrd="0" presId="urn:microsoft.com/office/officeart/2005/8/layout/bProcess3"/>
    <dgm:cxn modelId="{A0964753-4A2B-A64B-A77C-E033D453DF87}" type="presParOf" srcId="{0B74FD34-9D17-42D3-A87D-C7BD996CE717}" destId="{D76025B0-0552-4A96-8C89-3B54DA2423AB}" srcOrd="15" destOrd="0" presId="urn:microsoft.com/office/officeart/2005/8/layout/bProcess3"/>
    <dgm:cxn modelId="{5DCFE6B3-AB6B-1240-A36C-9FEF233EC04B}" type="presParOf" srcId="{D76025B0-0552-4A96-8C89-3B54DA2423AB}" destId="{76C666FF-166E-48CB-AB94-D14D7A51F8F0}" srcOrd="0" destOrd="0" presId="urn:microsoft.com/office/officeart/2005/8/layout/bProcess3"/>
    <dgm:cxn modelId="{1C68164A-37D5-4E4C-9D6B-E80D8A8C5434}" type="presParOf" srcId="{0B74FD34-9D17-42D3-A87D-C7BD996CE717}" destId="{651C7EA3-1A29-4DE1-BA77-D6A4B710C27A}" srcOrd="16" destOrd="0" presId="urn:microsoft.com/office/officeart/2005/8/layout/bProcess3"/>
    <dgm:cxn modelId="{74344CF9-B7E4-3E47-9008-FDCFCDB66F5E}" type="presParOf" srcId="{0B74FD34-9D17-42D3-A87D-C7BD996CE717}" destId="{9D0E2EFC-2459-4D8D-AE70-ED6441A00900}" srcOrd="17" destOrd="0" presId="urn:microsoft.com/office/officeart/2005/8/layout/bProcess3"/>
    <dgm:cxn modelId="{9DADCBE8-F2EC-6B43-B29D-8DAC7F61B23B}" type="presParOf" srcId="{9D0E2EFC-2459-4D8D-AE70-ED6441A00900}" destId="{7FD8BC35-0B7B-42BE-B855-834A3CA2090D}" srcOrd="0" destOrd="0" presId="urn:microsoft.com/office/officeart/2005/8/layout/bProcess3"/>
    <dgm:cxn modelId="{F5C5D57E-FD5F-174A-AC00-41B3C0DB6C6A}" type="presParOf" srcId="{0B74FD34-9D17-42D3-A87D-C7BD996CE717}" destId="{D0583213-FC17-4BA6-90D6-261E4AC33C73}" srcOrd="18" destOrd="0" presId="urn:microsoft.com/office/officeart/2005/8/layout/bProcess3"/>
    <dgm:cxn modelId="{F0386669-3EF2-E04A-90A0-FB75A177CAB7}" type="presParOf" srcId="{0B74FD34-9D17-42D3-A87D-C7BD996CE717}" destId="{E517BC81-98C8-0D43-A550-2D34FE94018C}" srcOrd="19" destOrd="0" presId="urn:microsoft.com/office/officeart/2005/8/layout/bProcess3"/>
    <dgm:cxn modelId="{EBC180F9-7042-FB4C-BE53-78B67DE5C3AB}" type="presParOf" srcId="{E517BC81-98C8-0D43-A550-2D34FE94018C}" destId="{314167CB-BB8E-CD40-8A7C-D151EB0719F7}" srcOrd="0" destOrd="0" presId="urn:microsoft.com/office/officeart/2005/8/layout/bProcess3"/>
    <dgm:cxn modelId="{3FE89E88-7E61-7F45-8BCA-993106E884AD}" type="presParOf" srcId="{0B74FD34-9D17-42D3-A87D-C7BD996CE717}" destId="{8E0AF86E-CEAB-0142-8D39-4E12D2E48027}" srcOrd="20" destOrd="0" presId="urn:microsoft.com/office/officeart/2005/8/layout/bProcess3"/>
    <dgm:cxn modelId="{9FF950A4-B77E-F74E-B5D1-002B289A9D95}" type="presParOf" srcId="{0B74FD34-9D17-42D3-A87D-C7BD996CE717}" destId="{347DCD0C-2FF3-E04F-845A-20D293E6BC9C}" srcOrd="21" destOrd="0" presId="urn:microsoft.com/office/officeart/2005/8/layout/bProcess3"/>
    <dgm:cxn modelId="{CC25FCD2-693B-AA4F-871B-5BA4859039B1}" type="presParOf" srcId="{347DCD0C-2FF3-E04F-845A-20D293E6BC9C}" destId="{775AE915-A777-3F4F-9BF6-1AE4C3E4096E}" srcOrd="0" destOrd="0" presId="urn:microsoft.com/office/officeart/2005/8/layout/bProcess3"/>
    <dgm:cxn modelId="{6F598D74-B1F4-C847-BBA6-1A62FBF76DF9}" type="presParOf" srcId="{0B74FD34-9D17-42D3-A87D-C7BD996CE717}" destId="{87692273-8DC7-8647-8AB1-9B5971405C37}" srcOrd="2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3CF47-06D8-2042-82EE-42A7EF58A0AE}">
      <dsp:nvSpPr>
        <dsp:cNvPr id="0" name=""/>
        <dsp:cNvSpPr/>
      </dsp:nvSpPr>
      <dsp:spPr>
        <a:xfrm>
          <a:off x="2772524" y="644248"/>
          <a:ext cx="497354" cy="91440"/>
        </a:xfrm>
        <a:custGeom>
          <a:avLst/>
          <a:gdLst/>
          <a:ahLst/>
          <a:cxnLst/>
          <a:rect l="0" t="0" r="0" b="0"/>
          <a:pathLst>
            <a:path>
              <a:moveTo>
                <a:pt x="0" y="45720"/>
              </a:moveTo>
              <a:lnTo>
                <a:pt x="49735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008003" y="687329"/>
        <a:ext cx="26397" cy="5279"/>
      </dsp:txXfrm>
    </dsp:sp>
    <dsp:sp modelId="{E52EE9BE-240F-634D-98F6-2212011917F7}">
      <dsp:nvSpPr>
        <dsp:cNvPr id="0" name=""/>
        <dsp:cNvSpPr/>
      </dsp:nvSpPr>
      <dsp:spPr>
        <a:xfrm>
          <a:off x="478868" y="1332"/>
          <a:ext cx="2295456" cy="1377273"/>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kern="1200" dirty="0"/>
            <a:t>Start</a:t>
          </a:r>
        </a:p>
      </dsp:txBody>
      <dsp:txXfrm>
        <a:off x="478868" y="1332"/>
        <a:ext cx="2295456" cy="1377273"/>
      </dsp:txXfrm>
    </dsp:sp>
    <dsp:sp modelId="{DC10119D-FE35-4B91-AC7D-E0B56EDD14B4}">
      <dsp:nvSpPr>
        <dsp:cNvPr id="0" name=""/>
        <dsp:cNvSpPr/>
      </dsp:nvSpPr>
      <dsp:spPr>
        <a:xfrm>
          <a:off x="5595936" y="644248"/>
          <a:ext cx="497354" cy="91440"/>
        </a:xfrm>
        <a:custGeom>
          <a:avLst/>
          <a:gdLst/>
          <a:ahLst/>
          <a:cxnLst/>
          <a:rect l="0" t="0" r="0" b="0"/>
          <a:pathLst>
            <a:path>
              <a:moveTo>
                <a:pt x="0" y="45720"/>
              </a:moveTo>
              <a:lnTo>
                <a:pt x="49735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1414" y="687329"/>
        <a:ext cx="26397" cy="5279"/>
      </dsp:txXfrm>
    </dsp:sp>
    <dsp:sp modelId="{F5ABA20E-B71E-4FD4-AA31-E6DD4E6D60AC}">
      <dsp:nvSpPr>
        <dsp:cNvPr id="0" name=""/>
        <dsp:cNvSpPr/>
      </dsp:nvSpPr>
      <dsp:spPr>
        <a:xfrm>
          <a:off x="3302279" y="1332"/>
          <a:ext cx="2295456" cy="1377273"/>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Input Load, Solar Profile and Source Configuration</a:t>
          </a:r>
        </a:p>
      </dsp:txBody>
      <dsp:txXfrm>
        <a:off x="3302279" y="1332"/>
        <a:ext cx="2295456" cy="1377273"/>
      </dsp:txXfrm>
    </dsp:sp>
    <dsp:sp modelId="{08473C69-C335-44A8-A5A3-CE4D4C23E408}">
      <dsp:nvSpPr>
        <dsp:cNvPr id="0" name=""/>
        <dsp:cNvSpPr/>
      </dsp:nvSpPr>
      <dsp:spPr>
        <a:xfrm>
          <a:off x="8419347" y="644248"/>
          <a:ext cx="497354" cy="91440"/>
        </a:xfrm>
        <a:custGeom>
          <a:avLst/>
          <a:gdLst/>
          <a:ahLst/>
          <a:cxnLst/>
          <a:rect l="0" t="0" r="0" b="0"/>
          <a:pathLst>
            <a:path>
              <a:moveTo>
                <a:pt x="0" y="45720"/>
              </a:moveTo>
              <a:lnTo>
                <a:pt x="49735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54825" y="687329"/>
        <a:ext cx="26397" cy="5279"/>
      </dsp:txXfrm>
    </dsp:sp>
    <dsp:sp modelId="{65BAD743-E387-4784-8CD0-81A80A117310}">
      <dsp:nvSpPr>
        <dsp:cNvPr id="0" name=""/>
        <dsp:cNvSpPr/>
      </dsp:nvSpPr>
      <dsp:spPr>
        <a:xfrm>
          <a:off x="6125690" y="1332"/>
          <a:ext cx="2295456" cy="1377273"/>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Consider hourly power demand</a:t>
          </a:r>
        </a:p>
      </dsp:txBody>
      <dsp:txXfrm>
        <a:off x="6125690" y="1332"/>
        <a:ext cx="2295456" cy="1377273"/>
      </dsp:txXfrm>
    </dsp:sp>
    <dsp:sp modelId="{FC74167B-5010-4DA3-9F6F-C888E4CC19DC}">
      <dsp:nvSpPr>
        <dsp:cNvPr id="0" name=""/>
        <dsp:cNvSpPr/>
      </dsp:nvSpPr>
      <dsp:spPr>
        <a:xfrm>
          <a:off x="1626596" y="1376805"/>
          <a:ext cx="8470233" cy="497354"/>
        </a:xfrm>
        <a:custGeom>
          <a:avLst/>
          <a:gdLst/>
          <a:ahLst/>
          <a:cxnLst/>
          <a:rect l="0" t="0" r="0" b="0"/>
          <a:pathLst>
            <a:path>
              <a:moveTo>
                <a:pt x="8470233" y="0"/>
              </a:moveTo>
              <a:lnTo>
                <a:pt x="8470233" y="265777"/>
              </a:lnTo>
              <a:lnTo>
                <a:pt x="0" y="265777"/>
              </a:lnTo>
              <a:lnTo>
                <a:pt x="0" y="497354"/>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49546" y="1622843"/>
        <a:ext cx="424333" cy="5279"/>
      </dsp:txXfrm>
    </dsp:sp>
    <dsp:sp modelId="{F93D7798-5CF8-4A6B-BE29-5C9382EF6498}">
      <dsp:nvSpPr>
        <dsp:cNvPr id="0" name=""/>
        <dsp:cNvSpPr/>
      </dsp:nvSpPr>
      <dsp:spPr>
        <a:xfrm>
          <a:off x="8949102" y="1332"/>
          <a:ext cx="2295456" cy="1377273"/>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Try to meet demand with least number of highest priority sources</a:t>
          </a:r>
        </a:p>
      </dsp:txBody>
      <dsp:txXfrm>
        <a:off x="8949102" y="1332"/>
        <a:ext cx="2295456" cy="1377273"/>
      </dsp:txXfrm>
    </dsp:sp>
    <dsp:sp modelId="{9A5DAE82-D4E6-464C-9526-BF11AEEDB07C}">
      <dsp:nvSpPr>
        <dsp:cNvPr id="0" name=""/>
        <dsp:cNvSpPr/>
      </dsp:nvSpPr>
      <dsp:spPr>
        <a:xfrm>
          <a:off x="2772524" y="2549477"/>
          <a:ext cx="497354" cy="91440"/>
        </a:xfrm>
        <a:custGeom>
          <a:avLst/>
          <a:gdLst/>
          <a:ahLst/>
          <a:cxnLst/>
          <a:rect l="0" t="0" r="0" b="0"/>
          <a:pathLst>
            <a:path>
              <a:moveTo>
                <a:pt x="0" y="45720"/>
              </a:moveTo>
              <a:lnTo>
                <a:pt x="49735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8003" y="2592557"/>
        <a:ext cx="26397" cy="5279"/>
      </dsp:txXfrm>
    </dsp:sp>
    <dsp:sp modelId="{06CEF982-9921-42F4-8805-B76AFFA24512}">
      <dsp:nvSpPr>
        <dsp:cNvPr id="0" name=""/>
        <dsp:cNvSpPr/>
      </dsp:nvSpPr>
      <dsp:spPr>
        <a:xfrm>
          <a:off x="478868" y="1906560"/>
          <a:ext cx="2295456" cy="1377273"/>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Once met add spinning reserve required for each source type</a:t>
          </a:r>
        </a:p>
      </dsp:txBody>
      <dsp:txXfrm>
        <a:off x="478868" y="1906560"/>
        <a:ext cx="2295456" cy="1377273"/>
      </dsp:txXfrm>
    </dsp:sp>
    <dsp:sp modelId="{F94AE699-C9FF-42EA-B6A7-787780C8A342}">
      <dsp:nvSpPr>
        <dsp:cNvPr id="0" name=""/>
        <dsp:cNvSpPr/>
      </dsp:nvSpPr>
      <dsp:spPr>
        <a:xfrm>
          <a:off x="5595936" y="2549477"/>
          <a:ext cx="497354" cy="91440"/>
        </a:xfrm>
        <a:custGeom>
          <a:avLst/>
          <a:gdLst/>
          <a:ahLst/>
          <a:cxnLst/>
          <a:rect l="0" t="0" r="0" b="0"/>
          <a:pathLst>
            <a:path>
              <a:moveTo>
                <a:pt x="0" y="45720"/>
              </a:moveTo>
              <a:lnTo>
                <a:pt x="49735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1414" y="2592557"/>
        <a:ext cx="26397" cy="5279"/>
      </dsp:txXfrm>
    </dsp:sp>
    <dsp:sp modelId="{02F5644E-C7C8-446F-89BE-2CCD45F8BB67}">
      <dsp:nvSpPr>
        <dsp:cNvPr id="0" name=""/>
        <dsp:cNvSpPr/>
      </dsp:nvSpPr>
      <dsp:spPr>
        <a:xfrm>
          <a:off x="3302279" y="1906560"/>
          <a:ext cx="2295456" cy="1377273"/>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Simulate probabilistic source failures </a:t>
          </a:r>
        </a:p>
      </dsp:txBody>
      <dsp:txXfrm>
        <a:off x="3302279" y="1906560"/>
        <a:ext cx="2295456" cy="1377273"/>
      </dsp:txXfrm>
    </dsp:sp>
    <dsp:sp modelId="{36F13F8E-6A7B-49C7-BC4D-9F2083E1E12C}">
      <dsp:nvSpPr>
        <dsp:cNvPr id="0" name=""/>
        <dsp:cNvSpPr/>
      </dsp:nvSpPr>
      <dsp:spPr>
        <a:xfrm>
          <a:off x="8419347" y="2549477"/>
          <a:ext cx="497354" cy="91440"/>
        </a:xfrm>
        <a:custGeom>
          <a:avLst/>
          <a:gdLst/>
          <a:ahLst/>
          <a:cxnLst/>
          <a:rect l="0" t="0" r="0" b="0"/>
          <a:pathLst>
            <a:path>
              <a:moveTo>
                <a:pt x="0" y="45720"/>
              </a:moveTo>
              <a:lnTo>
                <a:pt x="49735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54825" y="2592557"/>
        <a:ext cx="26397" cy="5279"/>
      </dsp:txXfrm>
    </dsp:sp>
    <dsp:sp modelId="{25D99052-A0C6-42F5-870F-52365C84A6C2}">
      <dsp:nvSpPr>
        <dsp:cNvPr id="0" name=""/>
        <dsp:cNvSpPr/>
      </dsp:nvSpPr>
      <dsp:spPr>
        <a:xfrm>
          <a:off x="6125690" y="1906560"/>
          <a:ext cx="2295456" cy="1377273"/>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Check if operational sources can meet sudden deficit within 4 seconds </a:t>
          </a:r>
        </a:p>
      </dsp:txBody>
      <dsp:txXfrm>
        <a:off x="6125690" y="1906560"/>
        <a:ext cx="2295456" cy="1377273"/>
      </dsp:txXfrm>
    </dsp:sp>
    <dsp:sp modelId="{D76025B0-0552-4A96-8C89-3B54DA2423AB}">
      <dsp:nvSpPr>
        <dsp:cNvPr id="0" name=""/>
        <dsp:cNvSpPr/>
      </dsp:nvSpPr>
      <dsp:spPr>
        <a:xfrm>
          <a:off x="1626596" y="3282034"/>
          <a:ext cx="8470233" cy="497354"/>
        </a:xfrm>
        <a:custGeom>
          <a:avLst/>
          <a:gdLst/>
          <a:ahLst/>
          <a:cxnLst/>
          <a:rect l="0" t="0" r="0" b="0"/>
          <a:pathLst>
            <a:path>
              <a:moveTo>
                <a:pt x="8470233" y="0"/>
              </a:moveTo>
              <a:lnTo>
                <a:pt x="8470233" y="265777"/>
              </a:lnTo>
              <a:lnTo>
                <a:pt x="0" y="265777"/>
              </a:lnTo>
              <a:lnTo>
                <a:pt x="0" y="497354"/>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49546" y="3528072"/>
        <a:ext cx="424333" cy="5279"/>
      </dsp:txXfrm>
    </dsp:sp>
    <dsp:sp modelId="{F93A867E-A056-4C6A-9A6E-15638B2E5C6C}">
      <dsp:nvSpPr>
        <dsp:cNvPr id="0" name=""/>
        <dsp:cNvSpPr/>
      </dsp:nvSpPr>
      <dsp:spPr>
        <a:xfrm>
          <a:off x="8949102" y="1906560"/>
          <a:ext cx="2295456" cy="1377273"/>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Shed non-critical load, if required, record outcomes</a:t>
          </a:r>
        </a:p>
      </dsp:txBody>
      <dsp:txXfrm>
        <a:off x="8949102" y="1906560"/>
        <a:ext cx="2295456" cy="1377273"/>
      </dsp:txXfrm>
    </dsp:sp>
    <dsp:sp modelId="{9D0E2EFC-2459-4D8D-AE70-ED6441A00900}">
      <dsp:nvSpPr>
        <dsp:cNvPr id="0" name=""/>
        <dsp:cNvSpPr/>
      </dsp:nvSpPr>
      <dsp:spPr>
        <a:xfrm>
          <a:off x="2772524" y="4454706"/>
          <a:ext cx="497354" cy="91440"/>
        </a:xfrm>
        <a:custGeom>
          <a:avLst/>
          <a:gdLst/>
          <a:ahLst/>
          <a:cxnLst/>
          <a:rect l="0" t="0" r="0" b="0"/>
          <a:pathLst>
            <a:path>
              <a:moveTo>
                <a:pt x="0" y="45720"/>
              </a:moveTo>
              <a:lnTo>
                <a:pt x="49735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8003" y="4497786"/>
        <a:ext cx="26397" cy="5279"/>
      </dsp:txXfrm>
    </dsp:sp>
    <dsp:sp modelId="{651C7EA3-1A29-4DE1-BA77-D6A4B710C27A}">
      <dsp:nvSpPr>
        <dsp:cNvPr id="0" name=""/>
        <dsp:cNvSpPr/>
      </dsp:nvSpPr>
      <dsp:spPr>
        <a:xfrm>
          <a:off x="478868" y="3811789"/>
          <a:ext cx="2295456" cy="1377273"/>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Repeat for each hour in day in month, in years (12)</a:t>
          </a:r>
        </a:p>
      </dsp:txBody>
      <dsp:txXfrm>
        <a:off x="478868" y="3811789"/>
        <a:ext cx="2295456" cy="1377273"/>
      </dsp:txXfrm>
    </dsp:sp>
    <dsp:sp modelId="{E517BC81-98C8-0D43-A550-2D34FE94018C}">
      <dsp:nvSpPr>
        <dsp:cNvPr id="0" name=""/>
        <dsp:cNvSpPr/>
      </dsp:nvSpPr>
      <dsp:spPr>
        <a:xfrm>
          <a:off x="5595936" y="4454706"/>
          <a:ext cx="497354" cy="91440"/>
        </a:xfrm>
        <a:custGeom>
          <a:avLst/>
          <a:gdLst/>
          <a:ahLst/>
          <a:cxnLst/>
          <a:rect l="0" t="0" r="0" b="0"/>
          <a:pathLst>
            <a:path>
              <a:moveTo>
                <a:pt x="0" y="45720"/>
              </a:moveTo>
              <a:lnTo>
                <a:pt x="49735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1414" y="4497786"/>
        <a:ext cx="26397" cy="5279"/>
      </dsp:txXfrm>
    </dsp:sp>
    <dsp:sp modelId="{D0583213-FC17-4BA6-90D6-261E4AC33C73}">
      <dsp:nvSpPr>
        <dsp:cNvPr id="0" name=""/>
        <dsp:cNvSpPr/>
      </dsp:nvSpPr>
      <dsp:spPr>
        <a:xfrm>
          <a:off x="3302279" y="3811789"/>
          <a:ext cx="2295456" cy="1377273"/>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Aggregate technical and commercial data</a:t>
          </a:r>
        </a:p>
      </dsp:txBody>
      <dsp:txXfrm>
        <a:off x="3302279" y="3811789"/>
        <a:ext cx="2295456" cy="1377273"/>
      </dsp:txXfrm>
    </dsp:sp>
    <dsp:sp modelId="{347DCD0C-2FF3-E04F-845A-20D293E6BC9C}">
      <dsp:nvSpPr>
        <dsp:cNvPr id="0" name=""/>
        <dsp:cNvSpPr/>
      </dsp:nvSpPr>
      <dsp:spPr>
        <a:xfrm>
          <a:off x="8419347" y="4454706"/>
          <a:ext cx="497354" cy="91440"/>
        </a:xfrm>
        <a:custGeom>
          <a:avLst/>
          <a:gdLst/>
          <a:ahLst/>
          <a:cxnLst/>
          <a:rect l="0" t="0" r="0" b="0"/>
          <a:pathLst>
            <a:path>
              <a:moveTo>
                <a:pt x="0" y="45720"/>
              </a:moveTo>
              <a:lnTo>
                <a:pt x="49735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8654825" y="4497786"/>
        <a:ext cx="26397" cy="5279"/>
      </dsp:txXfrm>
    </dsp:sp>
    <dsp:sp modelId="{8E0AF86E-CEAB-0142-8D39-4E12D2E48027}">
      <dsp:nvSpPr>
        <dsp:cNvPr id="0" name=""/>
        <dsp:cNvSpPr/>
      </dsp:nvSpPr>
      <dsp:spPr>
        <a:xfrm>
          <a:off x="6125690" y="3811789"/>
          <a:ext cx="2295456" cy="1377273"/>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Calculate Evaluation Metrics</a:t>
          </a:r>
        </a:p>
      </dsp:txBody>
      <dsp:txXfrm>
        <a:off x="6125690" y="3811789"/>
        <a:ext cx="2295456" cy="1377273"/>
      </dsp:txXfrm>
    </dsp:sp>
    <dsp:sp modelId="{87692273-8DC7-8647-8AB1-9B5971405C37}">
      <dsp:nvSpPr>
        <dsp:cNvPr id="0" name=""/>
        <dsp:cNvSpPr/>
      </dsp:nvSpPr>
      <dsp:spPr>
        <a:xfrm>
          <a:off x="8949102" y="3811789"/>
          <a:ext cx="2295456" cy="1377273"/>
        </a:xfrm>
        <a:prstGeom prst="rect">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End</a:t>
          </a:r>
        </a:p>
      </dsp:txBody>
      <dsp:txXfrm>
        <a:off x="8949102" y="3811789"/>
        <a:ext cx="2295456" cy="137727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6281A-26E8-41EC-9CF0-41E2DC751A3F}" type="datetimeFigureOut">
              <a:rPr lang="en-US" smtClean="0"/>
              <a:t>4/3/24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FBE9B-B0E7-4D83-BA1D-9F78B04AD2E9}" type="slidenum">
              <a:rPr lang="en-US" smtClean="0"/>
              <a:t>‹#›</a:t>
            </a:fld>
            <a:endParaRPr lang="en-US"/>
          </a:p>
        </p:txBody>
      </p:sp>
    </p:spTree>
    <p:extLst>
      <p:ext uri="{BB962C8B-B14F-4D97-AF65-F5344CB8AC3E}">
        <p14:creationId xmlns:p14="http://schemas.microsoft.com/office/powerpoint/2010/main" val="278733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1328-65D3-4384-B2B5-F6FEC6ADA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BB0F24-4011-4DED-B697-5766D605E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42886A-EE6A-42CE-AE89-C7EC2612AF46}"/>
              </a:ext>
            </a:extLst>
          </p:cNvPr>
          <p:cNvSpPr>
            <a:spLocks noGrp="1"/>
          </p:cNvSpPr>
          <p:nvPr>
            <p:ph type="dt" sz="half" idx="10"/>
          </p:nvPr>
        </p:nvSpPr>
        <p:spPr/>
        <p:txBody>
          <a:bodyPr/>
          <a:lstStyle/>
          <a:p>
            <a:fld id="{E9C28301-50EF-41F1-8374-845A999CCC6B}" type="datetimeFigureOut">
              <a:rPr lang="en-US" smtClean="0"/>
              <a:t>4/3/24</a:t>
            </a:fld>
            <a:endParaRPr lang="en-US"/>
          </a:p>
        </p:txBody>
      </p:sp>
      <p:sp>
        <p:nvSpPr>
          <p:cNvPr id="5" name="Footer Placeholder 4">
            <a:extLst>
              <a:ext uri="{FF2B5EF4-FFF2-40B4-BE49-F238E27FC236}">
                <a16:creationId xmlns:a16="http://schemas.microsoft.com/office/drawing/2014/main" id="{9761BC0B-4DDE-466A-BB86-C5E9A0A4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86F7B-8F7D-4FA4-9935-A067E03BD82E}"/>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31729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2EBB-6D16-4672-9971-1FC6145767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0DD39D-511E-4542-8066-B373EDF140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66D3F-E584-48E2-AC2F-30BF23100256}"/>
              </a:ext>
            </a:extLst>
          </p:cNvPr>
          <p:cNvSpPr>
            <a:spLocks noGrp="1"/>
          </p:cNvSpPr>
          <p:nvPr>
            <p:ph type="dt" sz="half" idx="10"/>
          </p:nvPr>
        </p:nvSpPr>
        <p:spPr/>
        <p:txBody>
          <a:bodyPr/>
          <a:lstStyle/>
          <a:p>
            <a:fld id="{E9C28301-50EF-41F1-8374-845A999CCC6B}" type="datetimeFigureOut">
              <a:rPr lang="en-US" smtClean="0"/>
              <a:t>4/3/24</a:t>
            </a:fld>
            <a:endParaRPr lang="en-US"/>
          </a:p>
        </p:txBody>
      </p:sp>
      <p:sp>
        <p:nvSpPr>
          <p:cNvPr id="5" name="Footer Placeholder 4">
            <a:extLst>
              <a:ext uri="{FF2B5EF4-FFF2-40B4-BE49-F238E27FC236}">
                <a16:creationId xmlns:a16="http://schemas.microsoft.com/office/drawing/2014/main" id="{186DD3AC-3C47-4B50-8E27-3664D9768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F08CC-29F7-4202-A13B-BC2B934D0F92}"/>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116726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335BA-ECA6-4268-8AF7-D40AAB1467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C66646-4558-44CB-8811-45AF0EE581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D869D-0C14-4920-8C74-1461999E323E}"/>
              </a:ext>
            </a:extLst>
          </p:cNvPr>
          <p:cNvSpPr>
            <a:spLocks noGrp="1"/>
          </p:cNvSpPr>
          <p:nvPr>
            <p:ph type="dt" sz="half" idx="10"/>
          </p:nvPr>
        </p:nvSpPr>
        <p:spPr/>
        <p:txBody>
          <a:bodyPr/>
          <a:lstStyle/>
          <a:p>
            <a:fld id="{E9C28301-50EF-41F1-8374-845A999CCC6B}" type="datetimeFigureOut">
              <a:rPr lang="en-US" smtClean="0"/>
              <a:t>4/3/24</a:t>
            </a:fld>
            <a:endParaRPr lang="en-US"/>
          </a:p>
        </p:txBody>
      </p:sp>
      <p:sp>
        <p:nvSpPr>
          <p:cNvPr id="5" name="Footer Placeholder 4">
            <a:extLst>
              <a:ext uri="{FF2B5EF4-FFF2-40B4-BE49-F238E27FC236}">
                <a16:creationId xmlns:a16="http://schemas.microsoft.com/office/drawing/2014/main" id="{34332DEE-4AB9-4AEB-B228-BFC155F39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FD5CC-0D90-4ABA-98F3-8619BC0E8D9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629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7BAD-C9F5-48C5-888A-08ED6DA016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64A31-6B0B-4574-AF5A-E5A22C53E6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E1902-1785-424F-A7FD-BD9F0E8EEC67}"/>
              </a:ext>
            </a:extLst>
          </p:cNvPr>
          <p:cNvSpPr>
            <a:spLocks noGrp="1"/>
          </p:cNvSpPr>
          <p:nvPr>
            <p:ph type="dt" sz="half" idx="10"/>
          </p:nvPr>
        </p:nvSpPr>
        <p:spPr/>
        <p:txBody>
          <a:bodyPr/>
          <a:lstStyle/>
          <a:p>
            <a:fld id="{E9C28301-50EF-41F1-8374-845A999CCC6B}" type="datetimeFigureOut">
              <a:rPr lang="en-US" smtClean="0"/>
              <a:t>4/3/24</a:t>
            </a:fld>
            <a:endParaRPr lang="en-US"/>
          </a:p>
        </p:txBody>
      </p:sp>
      <p:sp>
        <p:nvSpPr>
          <p:cNvPr id="5" name="Footer Placeholder 4">
            <a:extLst>
              <a:ext uri="{FF2B5EF4-FFF2-40B4-BE49-F238E27FC236}">
                <a16:creationId xmlns:a16="http://schemas.microsoft.com/office/drawing/2014/main" id="{BB406F0C-7A1F-48FB-9618-0534A283A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50F2-FD01-4A8E-B815-4E4F5999DB4B}"/>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427315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C522-87F1-4987-8956-E4FBD1F67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E59DA6-AE41-4765-B0ED-2D4AB30FC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626420-0159-4474-9CF6-079505AC8BD9}"/>
              </a:ext>
            </a:extLst>
          </p:cNvPr>
          <p:cNvSpPr>
            <a:spLocks noGrp="1"/>
          </p:cNvSpPr>
          <p:nvPr>
            <p:ph type="dt" sz="half" idx="10"/>
          </p:nvPr>
        </p:nvSpPr>
        <p:spPr/>
        <p:txBody>
          <a:bodyPr/>
          <a:lstStyle/>
          <a:p>
            <a:fld id="{E9C28301-50EF-41F1-8374-845A999CCC6B}" type="datetimeFigureOut">
              <a:rPr lang="en-US" smtClean="0"/>
              <a:t>4/3/24</a:t>
            </a:fld>
            <a:endParaRPr lang="en-US"/>
          </a:p>
        </p:txBody>
      </p:sp>
      <p:sp>
        <p:nvSpPr>
          <p:cNvPr id="5" name="Footer Placeholder 4">
            <a:extLst>
              <a:ext uri="{FF2B5EF4-FFF2-40B4-BE49-F238E27FC236}">
                <a16:creationId xmlns:a16="http://schemas.microsoft.com/office/drawing/2014/main" id="{6BCA3DBB-B7FB-4902-BAC5-9EDE71BAC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0158B-5E3B-4C88-A78E-E77EA4ADCB6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191051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771-414A-4AF0-97EE-0F784CF4E8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556A6-57D6-470B-A56C-0857A4A6DD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EB83B-A0FB-46EA-8EE2-77480BC6B4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64741-185A-43ED-B851-FC427C679389}"/>
              </a:ext>
            </a:extLst>
          </p:cNvPr>
          <p:cNvSpPr>
            <a:spLocks noGrp="1"/>
          </p:cNvSpPr>
          <p:nvPr>
            <p:ph type="dt" sz="half" idx="10"/>
          </p:nvPr>
        </p:nvSpPr>
        <p:spPr/>
        <p:txBody>
          <a:bodyPr/>
          <a:lstStyle/>
          <a:p>
            <a:fld id="{E9C28301-50EF-41F1-8374-845A999CCC6B}" type="datetimeFigureOut">
              <a:rPr lang="en-US" smtClean="0"/>
              <a:t>4/3/24</a:t>
            </a:fld>
            <a:endParaRPr lang="en-US"/>
          </a:p>
        </p:txBody>
      </p:sp>
      <p:sp>
        <p:nvSpPr>
          <p:cNvPr id="6" name="Footer Placeholder 5">
            <a:extLst>
              <a:ext uri="{FF2B5EF4-FFF2-40B4-BE49-F238E27FC236}">
                <a16:creationId xmlns:a16="http://schemas.microsoft.com/office/drawing/2014/main" id="{62B7C267-C42F-4A80-9A77-92F90BA64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1CE30-D9FE-42E2-BA20-6E18DE6A48BF}"/>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96290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6036-1FE8-42A5-BC95-916607AAE7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8F299-0F5F-4F22-B0E1-FA47FC3D9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B686D0-8E74-4A48-8912-6D17C432F6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363065-778F-4FFE-BB24-CB5A409E2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12A137-2FA0-48D1-B2F4-77CEDF5D83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AE54E8-B15B-4B09-A588-2AAA5354A87D}"/>
              </a:ext>
            </a:extLst>
          </p:cNvPr>
          <p:cNvSpPr>
            <a:spLocks noGrp="1"/>
          </p:cNvSpPr>
          <p:nvPr>
            <p:ph type="dt" sz="half" idx="10"/>
          </p:nvPr>
        </p:nvSpPr>
        <p:spPr/>
        <p:txBody>
          <a:bodyPr/>
          <a:lstStyle/>
          <a:p>
            <a:fld id="{E9C28301-50EF-41F1-8374-845A999CCC6B}" type="datetimeFigureOut">
              <a:rPr lang="en-US" smtClean="0"/>
              <a:t>4/3/24</a:t>
            </a:fld>
            <a:endParaRPr lang="en-US"/>
          </a:p>
        </p:txBody>
      </p:sp>
      <p:sp>
        <p:nvSpPr>
          <p:cNvPr id="8" name="Footer Placeholder 7">
            <a:extLst>
              <a:ext uri="{FF2B5EF4-FFF2-40B4-BE49-F238E27FC236}">
                <a16:creationId xmlns:a16="http://schemas.microsoft.com/office/drawing/2014/main" id="{F932FD1C-7040-46A0-9198-FB7BD9BE83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CBC14F-8412-46C3-A799-76D725236A8B}"/>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87935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8D14-3D97-462A-B838-2A51C351AD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C0CF8-4E5A-4DCF-8A7E-98CEC07AD5B6}"/>
              </a:ext>
            </a:extLst>
          </p:cNvPr>
          <p:cNvSpPr>
            <a:spLocks noGrp="1"/>
          </p:cNvSpPr>
          <p:nvPr>
            <p:ph type="dt" sz="half" idx="10"/>
          </p:nvPr>
        </p:nvSpPr>
        <p:spPr/>
        <p:txBody>
          <a:bodyPr/>
          <a:lstStyle/>
          <a:p>
            <a:fld id="{E9C28301-50EF-41F1-8374-845A999CCC6B}" type="datetimeFigureOut">
              <a:rPr lang="en-US" smtClean="0"/>
              <a:t>4/3/24</a:t>
            </a:fld>
            <a:endParaRPr lang="en-US"/>
          </a:p>
        </p:txBody>
      </p:sp>
      <p:sp>
        <p:nvSpPr>
          <p:cNvPr id="4" name="Footer Placeholder 3">
            <a:extLst>
              <a:ext uri="{FF2B5EF4-FFF2-40B4-BE49-F238E27FC236}">
                <a16:creationId xmlns:a16="http://schemas.microsoft.com/office/drawing/2014/main" id="{B84BD535-A393-4AE3-AC6F-EACCD7EFD1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75B0DB-D6F1-46A0-B4E6-BE247BB34478}"/>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393635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251F39-4D54-4545-AFAE-F29B8872B0CF}"/>
              </a:ext>
            </a:extLst>
          </p:cNvPr>
          <p:cNvSpPr>
            <a:spLocks noGrp="1"/>
          </p:cNvSpPr>
          <p:nvPr>
            <p:ph type="dt" sz="half" idx="10"/>
          </p:nvPr>
        </p:nvSpPr>
        <p:spPr/>
        <p:txBody>
          <a:bodyPr/>
          <a:lstStyle/>
          <a:p>
            <a:fld id="{E9C28301-50EF-41F1-8374-845A999CCC6B}" type="datetimeFigureOut">
              <a:rPr lang="en-US" smtClean="0"/>
              <a:t>4/3/24</a:t>
            </a:fld>
            <a:endParaRPr lang="en-US"/>
          </a:p>
        </p:txBody>
      </p:sp>
      <p:sp>
        <p:nvSpPr>
          <p:cNvPr id="3" name="Footer Placeholder 2">
            <a:extLst>
              <a:ext uri="{FF2B5EF4-FFF2-40B4-BE49-F238E27FC236}">
                <a16:creationId xmlns:a16="http://schemas.microsoft.com/office/drawing/2014/main" id="{242BF7A6-A4B2-4707-97F5-9E22D3ACB4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94B499-143C-4B06-A458-7964F240F8F0}"/>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64606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7FAE-74F8-4DE3-B28F-78D182681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19AA18-89A4-4B6E-8CC7-3F46AE722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9A01D-DAFB-43D9-9414-862DE1946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EE06EE-E2E5-41A5-977E-558CA9B8B721}"/>
              </a:ext>
            </a:extLst>
          </p:cNvPr>
          <p:cNvSpPr>
            <a:spLocks noGrp="1"/>
          </p:cNvSpPr>
          <p:nvPr>
            <p:ph type="dt" sz="half" idx="10"/>
          </p:nvPr>
        </p:nvSpPr>
        <p:spPr/>
        <p:txBody>
          <a:bodyPr/>
          <a:lstStyle/>
          <a:p>
            <a:fld id="{E9C28301-50EF-41F1-8374-845A999CCC6B}" type="datetimeFigureOut">
              <a:rPr lang="en-US" smtClean="0"/>
              <a:t>4/3/24</a:t>
            </a:fld>
            <a:endParaRPr lang="en-US"/>
          </a:p>
        </p:txBody>
      </p:sp>
      <p:sp>
        <p:nvSpPr>
          <p:cNvPr id="6" name="Footer Placeholder 5">
            <a:extLst>
              <a:ext uri="{FF2B5EF4-FFF2-40B4-BE49-F238E27FC236}">
                <a16:creationId xmlns:a16="http://schemas.microsoft.com/office/drawing/2014/main" id="{4CB4F4AB-9978-45D2-8047-9578F571F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82A8B-5D97-46D3-ADDF-EBFA5F85C24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39593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E447-D0CF-43D7-8405-7C9A91374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EA4AC-2388-4B41-8FE9-DA3A784D09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2A79A5-6254-4067-AEC9-4ACC8A376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913A53-09B3-43D7-A1A9-1A40A9E8CEA9}"/>
              </a:ext>
            </a:extLst>
          </p:cNvPr>
          <p:cNvSpPr>
            <a:spLocks noGrp="1"/>
          </p:cNvSpPr>
          <p:nvPr>
            <p:ph type="dt" sz="half" idx="10"/>
          </p:nvPr>
        </p:nvSpPr>
        <p:spPr/>
        <p:txBody>
          <a:bodyPr/>
          <a:lstStyle/>
          <a:p>
            <a:fld id="{E9C28301-50EF-41F1-8374-845A999CCC6B}" type="datetimeFigureOut">
              <a:rPr lang="en-US" smtClean="0"/>
              <a:t>4/3/24</a:t>
            </a:fld>
            <a:endParaRPr lang="en-US"/>
          </a:p>
        </p:txBody>
      </p:sp>
      <p:sp>
        <p:nvSpPr>
          <p:cNvPr id="6" name="Footer Placeholder 5">
            <a:extLst>
              <a:ext uri="{FF2B5EF4-FFF2-40B4-BE49-F238E27FC236}">
                <a16:creationId xmlns:a16="http://schemas.microsoft.com/office/drawing/2014/main" id="{85CE73D1-4EA0-493D-B6FD-C75036E46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F7D5D-FDE1-498B-AE08-BC427BAA3D3C}"/>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76638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AE0758-AD9B-4B04-810E-029043202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AD3B1-7923-4DD4-A3FE-A14A3303A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C1546-D1C9-414D-AC12-9E31CD8A6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28301-50EF-41F1-8374-845A999CCC6B}" type="datetimeFigureOut">
              <a:rPr lang="en-US" smtClean="0"/>
              <a:t>4/3/24</a:t>
            </a:fld>
            <a:endParaRPr lang="en-US"/>
          </a:p>
        </p:txBody>
      </p:sp>
      <p:sp>
        <p:nvSpPr>
          <p:cNvPr id="5" name="Footer Placeholder 4">
            <a:extLst>
              <a:ext uri="{FF2B5EF4-FFF2-40B4-BE49-F238E27FC236}">
                <a16:creationId xmlns:a16="http://schemas.microsoft.com/office/drawing/2014/main" id="{56009FED-9EEF-4557-B9A6-E2FE21C49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15783A-8613-437E-9BAD-A0CD81782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8E920-9D2A-4204-8D56-1090B7CB7518}" type="slidenum">
              <a:rPr lang="en-US" smtClean="0"/>
              <a:t>‹#›</a:t>
            </a:fld>
            <a:endParaRPr lang="en-US"/>
          </a:p>
        </p:txBody>
      </p:sp>
    </p:spTree>
    <p:extLst>
      <p:ext uri="{BB962C8B-B14F-4D97-AF65-F5344CB8AC3E}">
        <p14:creationId xmlns:p14="http://schemas.microsoft.com/office/powerpoint/2010/main" val="175379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7"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865D1181-EC2E-43E7-BECC-4BF2194E7923}"/>
              </a:ext>
            </a:extLst>
          </p:cNvPr>
          <p:cNvSpPr>
            <a:spLocks noGrp="1"/>
          </p:cNvSpPr>
          <p:nvPr>
            <p:ph type="ctrTitle"/>
          </p:nvPr>
        </p:nvSpPr>
        <p:spPr>
          <a:xfrm>
            <a:off x="1086481" y="1793056"/>
            <a:ext cx="10018731" cy="2616591"/>
          </a:xfrm>
        </p:spPr>
        <p:txBody>
          <a:bodyPr>
            <a:normAutofit fontScale="90000"/>
          </a:bodyPr>
          <a:lstStyle/>
          <a:p>
            <a:r>
              <a:rPr lang="en-US" sz="5400" b="1" dirty="0">
                <a:solidFill>
                  <a:srgbClr val="002060"/>
                </a:solidFill>
              </a:rPr>
              <a:t>Sindh Engro Coal Mining Company</a:t>
            </a:r>
            <a:br>
              <a:rPr lang="en-US" sz="4800" b="1" dirty="0">
                <a:solidFill>
                  <a:srgbClr val="002060"/>
                </a:solidFill>
              </a:rPr>
            </a:br>
            <a:br>
              <a:rPr lang="en-US" sz="2000" b="1" dirty="0">
                <a:solidFill>
                  <a:srgbClr val="002060"/>
                </a:solidFill>
              </a:rPr>
            </a:br>
            <a:r>
              <a:rPr lang="en-US" sz="4400" b="1" dirty="0">
                <a:solidFill>
                  <a:schemeClr val="accent1">
                    <a:lumMod val="75000"/>
                  </a:schemeClr>
                </a:solidFill>
              </a:rPr>
              <a:t>Thar Block II Open Pit Lignite Mine</a:t>
            </a:r>
            <a:br>
              <a:rPr lang="en-US" sz="4400" b="1" dirty="0">
                <a:solidFill>
                  <a:schemeClr val="accent1">
                    <a:lumMod val="75000"/>
                  </a:schemeClr>
                </a:solidFill>
              </a:rPr>
            </a:br>
            <a:r>
              <a:rPr lang="en-US" sz="5400" b="1" dirty="0">
                <a:solidFill>
                  <a:srgbClr val="002060"/>
                </a:solidFill>
              </a:rPr>
              <a:t>Power Sourcing Economic Modeling</a:t>
            </a:r>
          </a:p>
        </p:txBody>
      </p:sp>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12052" b="20703"/>
          <a:stretch/>
        </p:blipFill>
        <p:spPr>
          <a:xfrm>
            <a:off x="4836169" y="4767447"/>
            <a:ext cx="2712145" cy="950495"/>
          </a:xfrm>
          <a:prstGeom prst="rect">
            <a:avLst/>
          </a:prstGeom>
        </p:spPr>
      </p:pic>
    </p:spTree>
    <p:extLst>
      <p:ext uri="{BB962C8B-B14F-4D97-AF65-F5344CB8AC3E}">
        <p14:creationId xmlns:p14="http://schemas.microsoft.com/office/powerpoint/2010/main" val="164147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BFB2913-54EE-DFD1-C427-529E938B945A}"/>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Source Details </a:t>
            </a:r>
            <a:r>
              <a:rPr lang="en-US" sz="3200" b="1" dirty="0">
                <a:solidFill>
                  <a:srgbClr val="44546A"/>
                </a:solidFill>
              </a:rPr>
              <a:t>(PPA Sources)</a:t>
            </a:r>
            <a:endParaRPr lang="en-US" sz="5400" b="1" dirty="0">
              <a:solidFill>
                <a:srgbClr val="44546A"/>
              </a:solidFill>
            </a:endParaRPr>
          </a:p>
        </p:txBody>
      </p:sp>
      <p:pic>
        <p:nvPicPr>
          <p:cNvPr id="3" name="Picture 2">
            <a:extLst>
              <a:ext uri="{FF2B5EF4-FFF2-40B4-BE49-F238E27FC236}">
                <a16:creationId xmlns:a16="http://schemas.microsoft.com/office/drawing/2014/main" id="{9632AA8D-40D6-460E-6BA6-643E1F6D88A2}"/>
              </a:ext>
            </a:extLst>
          </p:cNvPr>
          <p:cNvPicPr>
            <a:picLocks noChangeAspect="1"/>
          </p:cNvPicPr>
          <p:nvPr/>
        </p:nvPicPr>
        <p:blipFill>
          <a:blip r:embed="rId2"/>
          <a:stretch>
            <a:fillRect/>
          </a:stretch>
        </p:blipFill>
        <p:spPr>
          <a:xfrm>
            <a:off x="760476" y="1261872"/>
            <a:ext cx="10835640" cy="4334256"/>
          </a:xfrm>
          <a:prstGeom prst="rect">
            <a:avLst/>
          </a:prstGeom>
        </p:spPr>
      </p:pic>
    </p:spTree>
    <p:extLst>
      <p:ext uri="{BB962C8B-B14F-4D97-AF65-F5344CB8AC3E}">
        <p14:creationId xmlns:p14="http://schemas.microsoft.com/office/powerpoint/2010/main" val="103957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011A39-D35C-4341-D536-A25ABDAF8DBA}"/>
              </a:ext>
            </a:extLst>
          </p:cNvPr>
          <p:cNvPicPr>
            <a:picLocks noChangeAspect="1"/>
          </p:cNvPicPr>
          <p:nvPr/>
        </p:nvPicPr>
        <p:blipFill>
          <a:blip r:embed="rId2"/>
          <a:stretch>
            <a:fillRect/>
          </a:stretch>
        </p:blipFill>
        <p:spPr>
          <a:xfrm>
            <a:off x="3141971" y="1175056"/>
            <a:ext cx="5908057" cy="5210326"/>
          </a:xfrm>
          <a:prstGeom prst="rect">
            <a:avLst/>
          </a:prstGeom>
        </p:spPr>
      </p:pic>
      <p:sp>
        <p:nvSpPr>
          <p:cNvPr id="6" name="Title 1">
            <a:extLst>
              <a:ext uri="{FF2B5EF4-FFF2-40B4-BE49-F238E27FC236}">
                <a16:creationId xmlns:a16="http://schemas.microsoft.com/office/drawing/2014/main" id="{569F125E-2ED5-0BB7-4A14-1636C8B44C98}"/>
              </a:ext>
            </a:extLst>
          </p:cNvPr>
          <p:cNvSpPr txBox="1">
            <a:spLocks/>
          </p:cNvSpPr>
          <p:nvPr/>
        </p:nvSpPr>
        <p:spPr>
          <a:xfrm>
            <a:off x="838200" y="234590"/>
            <a:ext cx="10515600" cy="9404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rgbClr val="44546A"/>
                </a:solidFill>
              </a:rPr>
              <a:t>Source Details </a:t>
            </a:r>
            <a:r>
              <a:rPr lang="en-US" sz="3200" b="1" dirty="0">
                <a:solidFill>
                  <a:srgbClr val="44546A"/>
                </a:solidFill>
              </a:rPr>
              <a:t>(Captive Source)</a:t>
            </a:r>
            <a:endParaRPr lang="en-US" sz="5400" b="1" dirty="0">
              <a:solidFill>
                <a:srgbClr val="44546A"/>
              </a:solidFill>
            </a:endParaRPr>
          </a:p>
        </p:txBody>
      </p:sp>
    </p:spTree>
    <p:extLst>
      <p:ext uri="{BB962C8B-B14F-4D97-AF65-F5344CB8AC3E}">
        <p14:creationId xmlns:p14="http://schemas.microsoft.com/office/powerpoint/2010/main" val="109073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PV Generation Trend</a:t>
            </a:r>
          </a:p>
        </p:txBody>
      </p:sp>
      <p:pic>
        <p:nvPicPr>
          <p:cNvPr id="4" name="Picture 3">
            <a:extLst>
              <a:ext uri="{FF2B5EF4-FFF2-40B4-BE49-F238E27FC236}">
                <a16:creationId xmlns:a16="http://schemas.microsoft.com/office/drawing/2014/main" id="{7ADA9049-FB82-BEC1-0062-D3EE66D677F7}"/>
              </a:ext>
            </a:extLst>
          </p:cNvPr>
          <p:cNvPicPr>
            <a:picLocks noChangeAspect="1"/>
          </p:cNvPicPr>
          <p:nvPr/>
        </p:nvPicPr>
        <p:blipFill>
          <a:blip r:embed="rId2"/>
          <a:stretch>
            <a:fillRect/>
          </a:stretch>
        </p:blipFill>
        <p:spPr>
          <a:xfrm>
            <a:off x="301678" y="1335024"/>
            <a:ext cx="11588644" cy="4379976"/>
          </a:xfrm>
          <a:prstGeom prst="rect">
            <a:avLst/>
          </a:prstGeom>
        </p:spPr>
      </p:pic>
    </p:spTree>
    <p:extLst>
      <p:ext uri="{BB962C8B-B14F-4D97-AF65-F5344CB8AC3E}">
        <p14:creationId xmlns:p14="http://schemas.microsoft.com/office/powerpoint/2010/main" val="233449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2299489" y="2819742"/>
            <a:ext cx="7398389" cy="1218515"/>
          </a:xfrm>
        </p:spPr>
        <p:txBody>
          <a:bodyPr anchor="ctr">
            <a:noAutofit/>
          </a:bodyPr>
          <a:lstStyle/>
          <a:p>
            <a:r>
              <a:rPr lang="en-US" dirty="0">
                <a:solidFill>
                  <a:schemeClr val="tx2"/>
                </a:solidFill>
              </a:rPr>
              <a:t>Modeling Algorithm, Evaluation and Results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608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Model Algorithm/ Approach</a:t>
            </a:r>
          </a:p>
        </p:txBody>
      </p:sp>
      <p:graphicFrame>
        <p:nvGraphicFramePr>
          <p:cNvPr id="3" name="Diagram 2">
            <a:extLst>
              <a:ext uri="{FF2B5EF4-FFF2-40B4-BE49-F238E27FC236}">
                <a16:creationId xmlns:a16="http://schemas.microsoft.com/office/drawing/2014/main" id="{C3416D40-D35B-F296-CD64-B434B6B5F412}"/>
              </a:ext>
            </a:extLst>
          </p:cNvPr>
          <p:cNvGraphicFramePr/>
          <p:nvPr>
            <p:extLst>
              <p:ext uri="{D42A27DB-BD31-4B8C-83A1-F6EECF244321}">
                <p14:modId xmlns:p14="http://schemas.microsoft.com/office/powerpoint/2010/main" val="3629150418"/>
              </p:ext>
            </p:extLst>
          </p:nvPr>
        </p:nvGraphicFramePr>
        <p:xfrm>
          <a:off x="234286" y="1310184"/>
          <a:ext cx="11723427" cy="519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Scenario Evaluation Metrics</a:t>
            </a:r>
          </a:p>
        </p:txBody>
      </p:sp>
      <p:sp>
        <p:nvSpPr>
          <p:cNvPr id="3" name="Content Placeholder 3">
            <a:extLst>
              <a:ext uri="{FF2B5EF4-FFF2-40B4-BE49-F238E27FC236}">
                <a16:creationId xmlns:a16="http://schemas.microsoft.com/office/drawing/2014/main" id="{10816101-05B1-0DC8-986B-0F7F024B37D4}"/>
              </a:ext>
            </a:extLst>
          </p:cNvPr>
          <p:cNvSpPr>
            <a:spLocks noGrp="1"/>
          </p:cNvSpPr>
          <p:nvPr>
            <p:ph idx="1"/>
          </p:nvPr>
        </p:nvSpPr>
        <p:spPr>
          <a:xfrm>
            <a:off x="966788" y="1249736"/>
            <a:ext cx="10387012" cy="5373674"/>
          </a:xfrm>
        </p:spPr>
        <p:txBody>
          <a:bodyPr>
            <a:normAutofit/>
          </a:bodyPr>
          <a:lstStyle/>
          <a:p>
            <a:pPr marL="0" indent="0">
              <a:lnSpc>
                <a:spcPct val="100000"/>
              </a:lnSpc>
              <a:spcBef>
                <a:spcPts val="400"/>
              </a:spcBef>
              <a:spcAft>
                <a:spcPts val="200"/>
              </a:spcAft>
              <a:buNone/>
            </a:pPr>
            <a:r>
              <a:rPr lang="en-US" dirty="0">
                <a:solidFill>
                  <a:schemeClr val="tx1">
                    <a:lumMod val="75000"/>
                    <a:lumOff val="25000"/>
                  </a:schemeClr>
                </a:solidFill>
              </a:rPr>
              <a:t>1</a:t>
            </a:r>
            <a:r>
              <a:rPr lang="en-US" sz="2800" dirty="0">
                <a:solidFill>
                  <a:schemeClr val="tx1">
                    <a:lumMod val="75000"/>
                    <a:lumOff val="25000"/>
                  </a:schemeClr>
                </a:solidFill>
              </a:rPr>
              <a:t>. </a:t>
            </a:r>
            <a:r>
              <a:rPr lang="en-US" sz="2800" b="1" dirty="0">
                <a:solidFill>
                  <a:schemeClr val="tx1">
                    <a:lumMod val="75000"/>
                    <a:lumOff val="25000"/>
                  </a:schemeClr>
                </a:solidFill>
              </a:rPr>
              <a:t>Energy Fulfilment Ratio </a:t>
            </a:r>
            <a:r>
              <a:rPr lang="en-US" sz="2800" dirty="0">
                <a:solidFill>
                  <a:schemeClr val="tx1">
                    <a:lumMod val="75000"/>
                    <a:lumOff val="25000"/>
                  </a:schemeClr>
                </a:solidFill>
              </a:rPr>
              <a:t>(%):</a:t>
            </a:r>
          </a:p>
          <a:p>
            <a:pPr lvl="1">
              <a:lnSpc>
                <a:spcPct val="100000"/>
              </a:lnSpc>
              <a:spcBef>
                <a:spcPts val="400"/>
              </a:spcBef>
              <a:spcAft>
                <a:spcPts val="200"/>
              </a:spcAft>
            </a:pPr>
            <a:r>
              <a:rPr lang="en-US" sz="2400" dirty="0">
                <a:solidFill>
                  <a:schemeClr val="tx1">
                    <a:lumMod val="75000"/>
                    <a:lumOff val="25000"/>
                  </a:schemeClr>
                </a:solidFill>
              </a:rPr>
              <a:t>Calculated for each year and as a single metric</a:t>
            </a:r>
          </a:p>
          <a:p>
            <a:pPr lvl="1">
              <a:lnSpc>
                <a:spcPct val="100000"/>
              </a:lnSpc>
              <a:spcBef>
                <a:spcPts val="400"/>
              </a:spcBef>
              <a:spcAft>
                <a:spcPts val="200"/>
              </a:spcAft>
            </a:pPr>
            <a:r>
              <a:rPr lang="en-US" sz="2400" dirty="0">
                <a:solidFill>
                  <a:schemeClr val="tx1">
                    <a:lumMod val="75000"/>
                    <a:lumOff val="25000"/>
                  </a:schemeClr>
                </a:solidFill>
              </a:rPr>
              <a:t>Number of hours in which power sources meet energy requirements without load shedding / total number of hours</a:t>
            </a:r>
          </a:p>
          <a:p>
            <a:pPr lvl="1">
              <a:lnSpc>
                <a:spcPct val="100000"/>
              </a:lnSpc>
              <a:spcBef>
                <a:spcPts val="400"/>
              </a:spcBef>
              <a:spcAft>
                <a:spcPts val="200"/>
              </a:spcAft>
            </a:pPr>
            <a:r>
              <a:rPr lang="en-US" sz="2400" dirty="0">
                <a:solidFill>
                  <a:schemeClr val="tx1">
                    <a:lumMod val="75000"/>
                    <a:lumOff val="25000"/>
                  </a:schemeClr>
                </a:solidFill>
              </a:rPr>
              <a:t>Must be </a:t>
            </a:r>
            <a:r>
              <a:rPr lang="en-US" dirty="0">
                <a:solidFill>
                  <a:schemeClr val="tx1">
                    <a:lumMod val="75000"/>
                    <a:lumOff val="25000"/>
                  </a:schemeClr>
                </a:solidFill>
              </a:rPr>
              <a:t>99-100% for scenario to be viable</a:t>
            </a:r>
            <a:endParaRPr lang="en-US" sz="600" dirty="0">
              <a:solidFill>
                <a:schemeClr val="tx1">
                  <a:lumMod val="75000"/>
                  <a:lumOff val="25000"/>
                </a:schemeClr>
              </a:solidFill>
            </a:endParaRPr>
          </a:p>
          <a:p>
            <a:pPr marL="0" indent="0">
              <a:lnSpc>
                <a:spcPct val="100000"/>
              </a:lnSpc>
              <a:spcBef>
                <a:spcPts val="400"/>
              </a:spcBef>
              <a:spcAft>
                <a:spcPts val="200"/>
              </a:spcAft>
              <a:buNone/>
            </a:pPr>
            <a:r>
              <a:rPr lang="en-US" sz="2800" dirty="0">
                <a:solidFill>
                  <a:schemeClr val="tx1">
                    <a:lumMod val="75000"/>
                    <a:lumOff val="25000"/>
                  </a:schemeClr>
                </a:solidFill>
              </a:rPr>
              <a:t>2. </a:t>
            </a:r>
            <a:r>
              <a:rPr lang="en-US" sz="2800" b="1" dirty="0">
                <a:solidFill>
                  <a:schemeClr val="tx1">
                    <a:lumMod val="75000"/>
                    <a:lumOff val="25000"/>
                  </a:schemeClr>
                </a:solidFill>
              </a:rPr>
              <a:t>Critical Load Interruptions </a:t>
            </a:r>
            <a:r>
              <a:rPr lang="en-US" sz="2800" dirty="0">
                <a:solidFill>
                  <a:schemeClr val="tx1">
                    <a:lumMod val="75000"/>
                    <a:lumOff val="25000"/>
                  </a:schemeClr>
                </a:solidFill>
              </a:rPr>
              <a:t>(No.):</a:t>
            </a:r>
          </a:p>
          <a:p>
            <a:pPr lvl="1">
              <a:lnSpc>
                <a:spcPct val="100000"/>
              </a:lnSpc>
              <a:spcBef>
                <a:spcPts val="400"/>
              </a:spcBef>
              <a:spcAft>
                <a:spcPts val="200"/>
              </a:spcAft>
            </a:pPr>
            <a:r>
              <a:rPr lang="en-US" sz="2400" dirty="0">
                <a:solidFill>
                  <a:schemeClr val="tx1">
                    <a:lumMod val="75000"/>
                    <a:lumOff val="25000"/>
                  </a:schemeClr>
                </a:solidFill>
              </a:rPr>
              <a:t>Calculated for each year and as a single metric</a:t>
            </a:r>
          </a:p>
          <a:p>
            <a:pPr lvl="1">
              <a:lnSpc>
                <a:spcPct val="100000"/>
              </a:lnSpc>
              <a:spcBef>
                <a:spcPts val="400"/>
              </a:spcBef>
              <a:spcAft>
                <a:spcPts val="200"/>
              </a:spcAft>
            </a:pPr>
            <a:r>
              <a:rPr lang="en-US" sz="2400" dirty="0">
                <a:solidFill>
                  <a:schemeClr val="tx1">
                    <a:lumMod val="75000"/>
                    <a:lumOff val="25000"/>
                  </a:schemeClr>
                </a:solidFill>
              </a:rPr>
              <a:t>Number of times critical load is interrupted due to source failures (and inadequate spinning reserve) despite non-critical load shedding</a:t>
            </a:r>
            <a:endParaRPr lang="en-US" dirty="0">
              <a:solidFill>
                <a:schemeClr val="tx1">
                  <a:lumMod val="75000"/>
                  <a:lumOff val="25000"/>
                </a:schemeClr>
              </a:solidFill>
            </a:endParaRPr>
          </a:p>
          <a:p>
            <a:pPr marL="0" indent="0">
              <a:lnSpc>
                <a:spcPct val="100000"/>
              </a:lnSpc>
              <a:spcBef>
                <a:spcPts val="400"/>
              </a:spcBef>
              <a:spcAft>
                <a:spcPts val="200"/>
              </a:spcAft>
              <a:buNone/>
            </a:pPr>
            <a:r>
              <a:rPr lang="en-US" sz="2800" dirty="0">
                <a:solidFill>
                  <a:schemeClr val="tx1">
                    <a:lumMod val="75000"/>
                    <a:lumOff val="25000"/>
                  </a:schemeClr>
                </a:solidFill>
              </a:rPr>
              <a:t>3. </a:t>
            </a:r>
            <a:r>
              <a:rPr lang="en-US" b="1" dirty="0">
                <a:solidFill>
                  <a:schemeClr val="tx1">
                    <a:lumMod val="75000"/>
                    <a:lumOff val="25000"/>
                  </a:schemeClr>
                </a:solidFill>
              </a:rPr>
              <a:t>Unit Cost </a:t>
            </a:r>
            <a:r>
              <a:rPr lang="en-US" dirty="0">
                <a:solidFill>
                  <a:schemeClr val="tx1">
                    <a:lumMod val="75000"/>
                    <a:lumOff val="25000"/>
                  </a:schemeClr>
                </a:solidFill>
              </a:rPr>
              <a:t>(PKR/ kWh)</a:t>
            </a:r>
            <a:r>
              <a:rPr lang="en-US" sz="2800" dirty="0">
                <a:solidFill>
                  <a:schemeClr val="tx1">
                    <a:lumMod val="75000"/>
                    <a:lumOff val="25000"/>
                  </a:schemeClr>
                </a:solidFill>
              </a:rPr>
              <a:t>:</a:t>
            </a:r>
          </a:p>
          <a:p>
            <a:pPr lvl="1">
              <a:lnSpc>
                <a:spcPct val="100000"/>
              </a:lnSpc>
              <a:spcBef>
                <a:spcPts val="400"/>
              </a:spcBef>
              <a:spcAft>
                <a:spcPts val="200"/>
              </a:spcAft>
            </a:pPr>
            <a:r>
              <a:rPr lang="en-US" sz="2400" dirty="0">
                <a:solidFill>
                  <a:schemeClr val="tx1">
                    <a:lumMod val="75000"/>
                    <a:lumOff val="25000"/>
                  </a:schemeClr>
                </a:solidFill>
              </a:rPr>
              <a:t>Calculated for each year, each source and as a single metric</a:t>
            </a:r>
          </a:p>
          <a:p>
            <a:pPr lvl="1"/>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1722341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3176" y="485499"/>
            <a:ext cx="3330335" cy="646331"/>
          </a:xfrm>
          <a:prstGeom prst="rect">
            <a:avLst/>
          </a:prstGeom>
          <a:noFill/>
        </p:spPr>
        <p:txBody>
          <a:bodyPr wrap="non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Results</a:t>
            </a:r>
          </a:p>
        </p:txBody>
      </p:sp>
      <p:pic>
        <p:nvPicPr>
          <p:cNvPr id="6" name="Picture 5">
            <a:extLst>
              <a:ext uri="{FF2B5EF4-FFF2-40B4-BE49-F238E27FC236}">
                <a16:creationId xmlns:a16="http://schemas.microsoft.com/office/drawing/2014/main" id="{04417B2D-892C-C97F-6438-3626DDCF74DF}"/>
              </a:ext>
            </a:extLst>
          </p:cNvPr>
          <p:cNvPicPr>
            <a:picLocks noChangeAspect="1"/>
          </p:cNvPicPr>
          <p:nvPr/>
        </p:nvPicPr>
        <p:blipFill>
          <a:blip r:embed="rId3"/>
          <a:stretch>
            <a:fillRect/>
          </a:stretch>
        </p:blipFill>
        <p:spPr>
          <a:xfrm>
            <a:off x="525184" y="1263130"/>
            <a:ext cx="11141631" cy="487249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Recommendations</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pPr marL="514350" indent="-514350">
              <a:buAutoNum type="arabicPeriod"/>
            </a:pPr>
            <a:r>
              <a:rPr lang="en-US" sz="2800" dirty="0"/>
              <a:t>As shown in scenarios 5 and 6, utilizing a steam turbine based PPA arrangement yields the best results in terms of unit cost.</a:t>
            </a:r>
          </a:p>
          <a:p>
            <a:pPr marL="514350" indent="-514350">
              <a:buAutoNum type="arabicPeriod"/>
            </a:pPr>
            <a:r>
              <a:rPr lang="en-US" dirty="0"/>
              <a:t>These options do carry load interruption risk in case of ST fault and outage. Due to the nature of ST operations, this can result in longer term downtime than mine operations permit.</a:t>
            </a:r>
          </a:p>
          <a:p>
            <a:pPr marL="514350" indent="-514350">
              <a:buAutoNum type="arabicPeriod"/>
            </a:pPr>
            <a:r>
              <a:rPr lang="en-US" dirty="0"/>
              <a:t>In this context, we believe that option 8, which retains some HSD throughout the study period and in parallel with 5MW PV and 10MW ST, provides a good mix of reliability and relative economy.</a:t>
            </a:r>
          </a:p>
          <a:p>
            <a:pPr marL="514350" indent="-51435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2276141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690028" y="2057161"/>
            <a:ext cx="4811638" cy="1084062"/>
          </a:xfrm>
        </p:spPr>
        <p:txBody>
          <a:bodyPr anchor="b">
            <a:normAutofit/>
          </a:bodyPr>
          <a:lstStyle/>
          <a:p>
            <a:r>
              <a:rPr lang="en-US" dirty="0">
                <a:solidFill>
                  <a:schemeClr val="tx2"/>
                </a:solidFill>
              </a:rPr>
              <a:t>Thank you!</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2078380" y="3683254"/>
            <a:ext cx="8034934" cy="1372075"/>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12052" b="20703"/>
          <a:stretch/>
        </p:blipFill>
        <p:spPr>
          <a:xfrm>
            <a:off x="3834112" y="3086012"/>
            <a:ext cx="4523470" cy="1585290"/>
          </a:xfrm>
          <a:prstGeom prst="rect">
            <a:avLst/>
          </a:prstGeom>
        </p:spPr>
      </p:pic>
    </p:spTree>
    <p:extLst>
      <p:ext uri="{BB962C8B-B14F-4D97-AF65-F5344CB8AC3E}">
        <p14:creationId xmlns:p14="http://schemas.microsoft.com/office/powerpoint/2010/main" val="303238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Baseline Site, Load and Energy Data</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6897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861568"/>
          </a:xfrm>
        </p:spPr>
        <p:txBody>
          <a:bodyPr vert="horz" lIns="91440" tIns="45720" rIns="91440" bIns="45720" rtlCol="0" anchor="ctr">
            <a:normAutofit/>
          </a:bodyPr>
          <a:lstStyle/>
          <a:p>
            <a:r>
              <a:rPr lang="en-US" sz="5400" b="1" dirty="0">
                <a:solidFill>
                  <a:srgbClr val="44546A"/>
                </a:solidFill>
              </a:rPr>
              <a:t>Load Projection</a:t>
            </a:r>
          </a:p>
        </p:txBody>
      </p:sp>
      <p:graphicFrame>
        <p:nvGraphicFramePr>
          <p:cNvPr id="2" name="Chart 1">
            <a:extLst>
              <a:ext uri="{FF2B5EF4-FFF2-40B4-BE49-F238E27FC236}">
                <a16:creationId xmlns:a16="http://schemas.microsoft.com/office/drawing/2014/main" id="{B945382A-B513-1151-94F1-434C98813EAC}"/>
              </a:ext>
            </a:extLst>
          </p:cNvPr>
          <p:cNvGraphicFramePr>
            <a:graphicFrameLocks/>
          </p:cNvGraphicFramePr>
          <p:nvPr>
            <p:extLst>
              <p:ext uri="{D42A27DB-BD31-4B8C-83A1-F6EECF244321}">
                <p14:modId xmlns:p14="http://schemas.microsoft.com/office/powerpoint/2010/main" val="379220896"/>
              </p:ext>
            </p:extLst>
          </p:nvPr>
        </p:nvGraphicFramePr>
        <p:xfrm>
          <a:off x="1298448" y="1255039"/>
          <a:ext cx="9595104" cy="4456527"/>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3">
            <a:extLst>
              <a:ext uri="{FF2B5EF4-FFF2-40B4-BE49-F238E27FC236}">
                <a16:creationId xmlns:a16="http://schemas.microsoft.com/office/drawing/2014/main" id="{55EA12DF-1B4A-C724-40B2-B05DD1686164}"/>
              </a:ext>
            </a:extLst>
          </p:cNvPr>
          <p:cNvSpPr>
            <a:spLocks noGrp="1"/>
          </p:cNvSpPr>
          <p:nvPr>
            <p:ph idx="1"/>
          </p:nvPr>
        </p:nvSpPr>
        <p:spPr>
          <a:xfrm>
            <a:off x="1298448" y="5870447"/>
            <a:ext cx="9810829" cy="571295"/>
          </a:xfrm>
        </p:spPr>
        <p:txBody>
          <a:bodyPr>
            <a:normAutofit fontScale="92500" lnSpcReduction="10000"/>
          </a:bodyPr>
          <a:lstStyle/>
          <a:p>
            <a:pPr marL="0" indent="0">
              <a:buNone/>
            </a:pPr>
            <a:r>
              <a:rPr lang="en-US" sz="2000" i="1" dirty="0"/>
              <a:t>The above load projection as well as hourly load data was combined to form hourly load projections over 12 years.</a:t>
            </a:r>
          </a:p>
        </p:txBody>
      </p:sp>
    </p:spTree>
    <p:extLst>
      <p:ext uri="{BB962C8B-B14F-4D97-AF65-F5344CB8AC3E}">
        <p14:creationId xmlns:p14="http://schemas.microsoft.com/office/powerpoint/2010/main" val="148172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Hourly Energy Demand Projection</a:t>
            </a:r>
          </a:p>
        </p:txBody>
      </p:sp>
      <p:pic>
        <p:nvPicPr>
          <p:cNvPr id="2" name="Picture 1">
            <a:extLst>
              <a:ext uri="{FF2B5EF4-FFF2-40B4-BE49-F238E27FC236}">
                <a16:creationId xmlns:a16="http://schemas.microsoft.com/office/drawing/2014/main" id="{E0CBDC93-561B-17A6-F7E3-8F011ADF5646}"/>
              </a:ext>
            </a:extLst>
          </p:cNvPr>
          <p:cNvPicPr>
            <a:picLocks noChangeAspect="1"/>
          </p:cNvPicPr>
          <p:nvPr/>
        </p:nvPicPr>
        <p:blipFill>
          <a:blip r:embed="rId3"/>
          <a:stretch>
            <a:fillRect/>
          </a:stretch>
        </p:blipFill>
        <p:spPr>
          <a:xfrm>
            <a:off x="645123" y="1295049"/>
            <a:ext cx="11250160" cy="4578552"/>
          </a:xfrm>
          <a:prstGeom prst="rect">
            <a:avLst/>
          </a:prstGeom>
        </p:spPr>
      </p:pic>
      <p:sp>
        <p:nvSpPr>
          <p:cNvPr id="3" name="Content Placeholder 3">
            <a:extLst>
              <a:ext uri="{FF2B5EF4-FFF2-40B4-BE49-F238E27FC236}">
                <a16:creationId xmlns:a16="http://schemas.microsoft.com/office/drawing/2014/main" id="{41867EC0-C0F5-7273-0B2D-A777223F3B8B}"/>
              </a:ext>
            </a:extLst>
          </p:cNvPr>
          <p:cNvSpPr>
            <a:spLocks noGrp="1"/>
          </p:cNvSpPr>
          <p:nvPr>
            <p:ph idx="1"/>
          </p:nvPr>
        </p:nvSpPr>
        <p:spPr>
          <a:xfrm>
            <a:off x="1298448" y="5993594"/>
            <a:ext cx="9810829" cy="571295"/>
          </a:xfrm>
        </p:spPr>
        <p:txBody>
          <a:bodyPr>
            <a:normAutofit/>
          </a:bodyPr>
          <a:lstStyle/>
          <a:p>
            <a:pPr marL="0" indent="0">
              <a:buNone/>
            </a:pPr>
            <a:r>
              <a:rPr lang="en-US" sz="2000" i="1" dirty="0"/>
              <a:t>The first task of the model is to select sources that can meet the hourly energy demand.</a:t>
            </a:r>
          </a:p>
        </p:txBody>
      </p:sp>
    </p:spTree>
    <p:extLst>
      <p:ext uri="{BB962C8B-B14F-4D97-AF65-F5344CB8AC3E}">
        <p14:creationId xmlns:p14="http://schemas.microsoft.com/office/powerpoint/2010/main" val="251368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Key Assumptions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7518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Assumptions</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pPr marL="514350" indent="-514350">
              <a:buAutoNum type="arabicPeriod"/>
            </a:pPr>
            <a:r>
              <a:rPr lang="en-US" sz="2800" dirty="0"/>
              <a:t>Exchange Rate: 1 USD = 290</a:t>
            </a:r>
          </a:p>
          <a:p>
            <a:pPr marL="457200" indent="-457200">
              <a:buAutoNum type="arabicPeriod"/>
            </a:pPr>
            <a:r>
              <a:rPr lang="en-US" dirty="0"/>
              <a:t>Loss amount: PKR 34,000,000 per hour of critical load interruption</a:t>
            </a:r>
          </a:p>
          <a:p>
            <a:pPr marL="457200" indent="-457200">
              <a:buAutoNum type="arabicPeriod"/>
            </a:pPr>
            <a:r>
              <a:rPr lang="en-US" dirty="0"/>
              <a:t>Loss duration: any load interruptions due to power failures are considered to be only one hour long. This is because most load interruptions will be caused by lack of stability and inadequate spinning reserve in the system</a:t>
            </a:r>
          </a:p>
          <a:p>
            <a:pPr marL="457200" indent="-457200">
              <a:buAutoNum type="arabicPeriod"/>
            </a:pPr>
            <a:r>
              <a:rPr lang="en-US" dirty="0"/>
              <a:t>Existing generator sets capital cost: PKR 45,000,000 per MW.</a:t>
            </a:r>
          </a:p>
          <a:p>
            <a:pPr marL="457200" indent="-457200">
              <a:buAutoNum type="arabicPeriod"/>
            </a:pPr>
            <a:r>
              <a:rPr lang="en-US" dirty="0"/>
              <a:t>Above CAPEX is used to determine depreciation (straight-line, 10-year life)</a:t>
            </a:r>
          </a:p>
          <a:p>
            <a:pPr marL="457200" indent="-457200">
              <a:buAutoNum type="arabicPeriod"/>
            </a:pPr>
            <a:r>
              <a:rPr lang="en-US" dirty="0"/>
              <a:t>Source probable failures and downtimes are defined as per experience source each source type (see Source Details) </a:t>
            </a:r>
          </a:p>
          <a:p>
            <a:pPr marL="457200" indent="-457200">
              <a:buAutoNum type="arabicPeriod"/>
            </a:pPr>
            <a:endParaRPr lang="en-US" dirty="0"/>
          </a:p>
        </p:txBody>
      </p:sp>
    </p:spTree>
    <p:extLst>
      <p:ext uri="{BB962C8B-B14F-4D97-AF65-F5344CB8AC3E}">
        <p14:creationId xmlns:p14="http://schemas.microsoft.com/office/powerpoint/2010/main" val="387405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Assumptions</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pPr marL="514350" indent="-514350">
              <a:buFont typeface="+mj-lt"/>
              <a:buAutoNum type="arabicPeriod" startAt="7"/>
            </a:pPr>
            <a:r>
              <a:rPr lang="en-US" dirty="0"/>
              <a:t>BESS systems are used only to cater for source failures, reductions which create a sudden deficit in power. The model does not assume that they can be run as continuous power source for more than hour. </a:t>
            </a:r>
          </a:p>
          <a:p>
            <a:pPr marL="514350" indent="-514350">
              <a:buFont typeface="+mj-lt"/>
              <a:buAutoNum type="arabicPeriod" startAt="7"/>
            </a:pPr>
            <a:r>
              <a:rPr lang="en-US" dirty="0"/>
              <a:t>Thus, a BESS unit of 0.5MWh is considered to be able to provide 500kW power for one hour, before it needs to be charged.</a:t>
            </a:r>
          </a:p>
        </p:txBody>
      </p:sp>
    </p:spTree>
    <p:extLst>
      <p:ext uri="{BB962C8B-B14F-4D97-AF65-F5344CB8AC3E}">
        <p14:creationId xmlns:p14="http://schemas.microsoft.com/office/powerpoint/2010/main" val="58740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Inflation Assumptions</a:t>
            </a:r>
          </a:p>
        </p:txBody>
      </p:sp>
      <p:sp>
        <p:nvSpPr>
          <p:cNvPr id="2" name="Content Placeholder 3">
            <a:extLst>
              <a:ext uri="{FF2B5EF4-FFF2-40B4-BE49-F238E27FC236}">
                <a16:creationId xmlns:a16="http://schemas.microsoft.com/office/drawing/2014/main" id="{1768685E-FE41-5297-F301-5A7073966CFB}"/>
              </a:ext>
            </a:extLst>
          </p:cNvPr>
          <p:cNvSpPr>
            <a:spLocks noGrp="1"/>
          </p:cNvSpPr>
          <p:nvPr>
            <p:ph idx="1"/>
          </p:nvPr>
        </p:nvSpPr>
        <p:spPr>
          <a:xfrm>
            <a:off x="965200" y="1358900"/>
            <a:ext cx="10387012" cy="5082843"/>
          </a:xfrm>
        </p:spPr>
        <p:txBody>
          <a:bodyPr>
            <a:normAutofit/>
          </a:bodyPr>
          <a:lstStyle/>
          <a:p>
            <a:pPr>
              <a:lnSpc>
                <a:spcPct val="100000"/>
              </a:lnSpc>
              <a:spcAft>
                <a:spcPts val="1000"/>
              </a:spcAft>
              <a:buFont typeface="Wingdings" panose="05000000000000000000" pitchFamily="2" charset="2"/>
              <a:buChar char="§"/>
            </a:pPr>
            <a:r>
              <a:rPr lang="en-US" sz="2800" dirty="0"/>
              <a:t>Model incorporates different inflation levels for each source.</a:t>
            </a:r>
          </a:p>
          <a:p>
            <a:pPr>
              <a:lnSpc>
                <a:spcPct val="100000"/>
              </a:lnSpc>
              <a:spcAft>
                <a:spcPts val="1000"/>
              </a:spcAft>
              <a:buFont typeface="Wingdings" panose="05000000000000000000" pitchFamily="2" charset="2"/>
              <a:buChar char="§"/>
            </a:pPr>
            <a:r>
              <a:rPr lang="en-US" sz="2800" dirty="0"/>
              <a:t>Solar and BESS sources have 5% inflation rate reflecting decreasing $/W cost due to technology improvements.</a:t>
            </a:r>
          </a:p>
          <a:p>
            <a:pPr>
              <a:buFont typeface="Wingdings" panose="05000000000000000000" pitchFamily="2" charset="2"/>
              <a:buChar char="§"/>
            </a:pPr>
            <a:r>
              <a:rPr lang="en-US" dirty="0"/>
              <a:t>Steam Turbine source also has 5% inflation rate, as fuel is locally available at a subsidized cost.</a:t>
            </a:r>
          </a:p>
          <a:p>
            <a:pPr>
              <a:buFont typeface="Wingdings" panose="05000000000000000000" pitchFamily="2" charset="2"/>
              <a:buChar char="§"/>
            </a:pPr>
            <a:r>
              <a:rPr lang="en-US" sz="2800" dirty="0"/>
              <a:t>Furnace oil and diesel fueled generator sources have a higher 7.5% inflation due to import dependence.</a:t>
            </a:r>
          </a:p>
          <a:p>
            <a:pPr>
              <a:buFont typeface="Wingdings" panose="05000000000000000000" pitchFamily="2" charset="2"/>
              <a:buChar char="§"/>
            </a:pPr>
            <a:endParaRPr lang="en-US" sz="2800" dirty="0"/>
          </a:p>
          <a:p>
            <a:pPr marL="514350" indent="-51435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85983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Details of Power Sources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40706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049AB24443724EAB1CFD3B2AF1ADB5" ma:contentTypeVersion="21" ma:contentTypeDescription="Create a new document." ma:contentTypeScope="" ma:versionID="5ae28363990f542de51060483c70503d">
  <xsd:schema xmlns:xsd="http://www.w3.org/2001/XMLSchema" xmlns:xs="http://www.w3.org/2001/XMLSchema" xmlns:p="http://schemas.microsoft.com/office/2006/metadata/properties" xmlns:ns2="ad74739f-b6c5-48e8-a4a2-e396fec78e6b" xmlns:ns3="78d2dcdf-d17c-4586-ad68-d792bc06c6b5" targetNamespace="http://schemas.microsoft.com/office/2006/metadata/properties" ma:root="true" ma:fieldsID="9748b64f70d352a7faa61d116b70f200" ns2:_="" ns3:_="">
    <xsd:import namespace="ad74739f-b6c5-48e8-a4a2-e396fec78e6b"/>
    <xsd:import namespace="78d2dcdf-d17c-4586-ad68-d792bc06c6b5"/>
    <xsd:element name="properties">
      <xsd:complexType>
        <xsd:sequence>
          <xsd:element name="documentManagement">
            <xsd:complexType>
              <xsd:all>
                <xsd:element ref="ns2:MediaServiceMetadata" minOccurs="0"/>
                <xsd:element ref="ns2:MediaServiceFastMetadata" minOccurs="0"/>
                <xsd:element ref="ns2:_Flow_SignoffStatus"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element ref="ns2:arrangement" minOccurs="0"/>
                <xsd:element ref="ns2: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4739f-b6c5-48e8-a4a2-e396fec78e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Sign_x002d_off_x0020_status">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d49a03a-b129-4f7e-a675-7000fcc99aed"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arrangement" ma:index="26" nillable="true" ma:displayName="arrangement" ma:description="Arrangement by numbers" ma:format="Dropdown" ma:internalName="arrangement" ma:percentage="FALSE">
      <xsd:simpleType>
        <xsd:restriction base="dms:Number"/>
      </xsd:simpleType>
    </xsd:element>
    <xsd:element name="NUMBER" ma:index="27" nillable="true" ma:displayName="NUMBER" ma:format="Dropdown" ma:internalName="NUMB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78d2dcdf-d17c-4586-ad68-d792bc06c6b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22962a42-3fe2-47d5-9a6a-54baa62f946a}" ma:internalName="TaxCatchAll" ma:showField="CatchAllData" ma:web="78d2dcdf-d17c-4586-ad68-d792bc06c6b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ad74739f-b6c5-48e8-a4a2-e396fec78e6b" xsi:nil="true"/>
    <lcf76f155ced4ddcb4097134ff3c332f xmlns="ad74739f-b6c5-48e8-a4a2-e396fec78e6b">
      <Terms xmlns="http://schemas.microsoft.com/office/infopath/2007/PartnerControls"/>
    </lcf76f155ced4ddcb4097134ff3c332f>
    <TaxCatchAll xmlns="78d2dcdf-d17c-4586-ad68-d792bc06c6b5" xsi:nil="true"/>
    <arrangement xmlns="ad74739f-b6c5-48e8-a4a2-e396fec78e6b" xsi:nil="true"/>
    <NUMBER xmlns="ad74739f-b6c5-48e8-a4a2-e396fec78e6b" xsi:nil="true"/>
  </documentManagement>
</p:properties>
</file>

<file path=customXml/itemProps1.xml><?xml version="1.0" encoding="utf-8"?>
<ds:datastoreItem xmlns:ds="http://schemas.openxmlformats.org/officeDocument/2006/customXml" ds:itemID="{64F6A5F1-517B-417C-A6AE-BFCE41BA08D6}">
  <ds:schemaRefs>
    <ds:schemaRef ds:uri="http://schemas.microsoft.com/sharepoint/v3/contenttype/forms"/>
  </ds:schemaRefs>
</ds:datastoreItem>
</file>

<file path=customXml/itemProps2.xml><?xml version="1.0" encoding="utf-8"?>
<ds:datastoreItem xmlns:ds="http://schemas.openxmlformats.org/officeDocument/2006/customXml" ds:itemID="{597247F2-04CB-4737-B62E-E83D82F26A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74739f-b6c5-48e8-a4a2-e396fec78e6b"/>
    <ds:schemaRef ds:uri="78d2dcdf-d17c-4586-ad68-d792bc06c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44A797-21FB-4AE4-9506-A9FC68D2F6B2}">
  <ds:schemaRefs>
    <ds:schemaRef ds:uri="http://schemas.openxmlformats.org/package/2006/metadata/core-properties"/>
    <ds:schemaRef ds:uri="http://purl.org/dc/terms/"/>
    <ds:schemaRef ds:uri="http://schemas.microsoft.com/office/infopath/2007/PartnerControls"/>
    <ds:schemaRef ds:uri="http://purl.org/dc/dcmitype/"/>
    <ds:schemaRef ds:uri="78d2dcdf-d17c-4586-ad68-d792bc06c6b5"/>
    <ds:schemaRef ds:uri="ad74739f-b6c5-48e8-a4a2-e396fec78e6b"/>
    <ds:schemaRef ds:uri="http://purl.org/dc/elements/1.1/"/>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3654</TotalTime>
  <Words>638</Words>
  <Application>Microsoft Macintosh PowerPoint</Application>
  <PresentationFormat>Widescreen</PresentationFormat>
  <Paragraphs>65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Calibri</vt:lpstr>
      <vt:lpstr>Calibri Light</vt:lpstr>
      <vt:lpstr>Wingdings</vt:lpstr>
      <vt:lpstr>Office Theme</vt:lpstr>
      <vt:lpstr>Sindh Engro Coal Mining Company  Thar Block II Open Pit Lignite Mine Power Sourcing Economic Modeling</vt:lpstr>
      <vt:lpstr>Baseline Site, Load and Energy Data</vt:lpstr>
      <vt:lpstr>Load Projection</vt:lpstr>
      <vt:lpstr>Hourly Energy Demand Projection</vt:lpstr>
      <vt:lpstr>Key Assumptions</vt:lpstr>
      <vt:lpstr>Assumptions</vt:lpstr>
      <vt:lpstr>Assumptions</vt:lpstr>
      <vt:lpstr>Inflation Assumptions</vt:lpstr>
      <vt:lpstr>Details of Power Sources</vt:lpstr>
      <vt:lpstr>Source Details (PPA Sources)</vt:lpstr>
      <vt:lpstr>PowerPoint Presentation</vt:lpstr>
      <vt:lpstr>PV Generation Trend</vt:lpstr>
      <vt:lpstr>Modeling Algorithm, Evaluation and Results</vt:lpstr>
      <vt:lpstr>Model Algorithm/ Approach</vt:lpstr>
      <vt:lpstr>Scenario Evaluation Metrics</vt:lpstr>
      <vt:lpstr>PowerPoint Presentation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Options for development of LATAM Tracker</dc:title>
  <dc:creator>MZ Mustafa</dc:creator>
  <cp:lastModifiedBy>MZ Mustafa</cp:lastModifiedBy>
  <cp:revision>276</cp:revision>
  <dcterms:created xsi:type="dcterms:W3CDTF">2020-12-03T14:04:47Z</dcterms:created>
  <dcterms:modified xsi:type="dcterms:W3CDTF">2024-04-04T05:53:54Z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0x010100D7049AB24443724EAB1CFD3B2AF1ADB5</vt:lpwstr>
  </property>
  <property fmtid="{D5CDD505-2E9C-101B-9397-08002B2CF9AE}" pid="3" name="MediaServiceImageTags">
    <vt:lpwstr/>
  </property>
</Properties>
</file>