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9"/>
  </p:notesMasterIdLst>
  <p:sldIdLst>
    <p:sldId id="256" r:id="rId5"/>
    <p:sldId id="264" r:id="rId6"/>
    <p:sldId id="259" r:id="rId7"/>
    <p:sldId id="396" r:id="rId8"/>
    <p:sldId id="407" r:id="rId9"/>
    <p:sldId id="403" r:id="rId10"/>
    <p:sldId id="397" r:id="rId11"/>
    <p:sldId id="401" r:id="rId12"/>
    <p:sldId id="398" r:id="rId13"/>
    <p:sldId id="404" r:id="rId14"/>
    <p:sldId id="390" r:id="rId15"/>
    <p:sldId id="391" r:id="rId16"/>
    <p:sldId id="417" r:id="rId17"/>
    <p:sldId id="405" r:id="rId18"/>
    <p:sldId id="400" r:id="rId19"/>
    <p:sldId id="392" r:id="rId20"/>
    <p:sldId id="406" r:id="rId21"/>
    <p:sldId id="393" r:id="rId22"/>
    <p:sldId id="420" r:id="rId23"/>
    <p:sldId id="418" r:id="rId24"/>
    <p:sldId id="419" r:id="rId25"/>
    <p:sldId id="421" r:id="rId26"/>
    <p:sldId id="425" r:id="rId27"/>
    <p:sldId id="422" r:id="rId28"/>
    <p:sldId id="423" r:id="rId29"/>
    <p:sldId id="426" r:id="rId30"/>
    <p:sldId id="424" r:id="rId31"/>
    <p:sldId id="427" r:id="rId32"/>
    <p:sldId id="410" r:id="rId33"/>
    <p:sldId id="416" r:id="rId34"/>
    <p:sldId id="414" r:id="rId35"/>
    <p:sldId id="411" r:id="rId36"/>
    <p:sldId id="428" r:id="rId37"/>
    <p:sldId id="284"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858E119-2F73-41E1-BF7B-177C78F221F6}">
          <p14:sldIdLst>
            <p14:sldId id="256"/>
            <p14:sldId id="264"/>
            <p14:sldId id="259"/>
            <p14:sldId id="396"/>
            <p14:sldId id="407"/>
            <p14:sldId id="403"/>
            <p14:sldId id="397"/>
            <p14:sldId id="401"/>
            <p14:sldId id="398"/>
            <p14:sldId id="404"/>
            <p14:sldId id="390"/>
            <p14:sldId id="391"/>
            <p14:sldId id="417"/>
            <p14:sldId id="405"/>
            <p14:sldId id="400"/>
            <p14:sldId id="392"/>
            <p14:sldId id="406"/>
            <p14:sldId id="393"/>
            <p14:sldId id="420"/>
            <p14:sldId id="418"/>
            <p14:sldId id="419"/>
            <p14:sldId id="421"/>
            <p14:sldId id="425"/>
            <p14:sldId id="422"/>
            <p14:sldId id="423"/>
            <p14:sldId id="426"/>
            <p14:sldId id="424"/>
            <p14:sldId id="427"/>
            <p14:sldId id="410"/>
            <p14:sldId id="416"/>
            <p14:sldId id="414"/>
            <p14:sldId id="411"/>
          </p14:sldIdLst>
        </p14:section>
        <p14:section name="Untitled Section" id="{D6159FBE-7FCE-4448-BA03-0573E10995FC}">
          <p14:sldIdLst>
            <p14:sldId id="428"/>
            <p14:sldId id="284"/>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Z Mustafa" initials="MM" lastIdx="1" clrIdx="0">
    <p:extLst>
      <p:ext uri="{19B8F6BF-5375-455C-9EA6-DF929625EA0E}">
        <p15:presenceInfo xmlns:p15="http://schemas.microsoft.com/office/powerpoint/2012/main" userId="S::mz@kpwsconsulting.com::81339cd1-c29d-458a-90fb-b891c68c223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54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06B988-2BF8-094E-8EDC-9298F0821BAF}" v="3" dt="2020-12-21T15:47:33.1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107" autoAdjust="0"/>
    <p:restoredTop sz="94660"/>
  </p:normalViewPr>
  <p:slideViewPr>
    <p:cSldViewPr snapToGrid="0">
      <p:cViewPr>
        <p:scale>
          <a:sx n="75" d="100"/>
          <a:sy n="75" d="100"/>
        </p:scale>
        <p:origin x="5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commentAuthors" Target="commentAuthors.xml"/><Relationship Id="rId4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D:\DevWork\EEM-2\EEM-2\data\Load%20Projection%20Yearly.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mustafacressive.com\Personal\KPWS\EEMv2\results..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Load Profile (2023-2034)</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Sheet1!$B$2</c:f>
              <c:strCache>
                <c:ptCount val="1"/>
                <c:pt idx="0">
                  <c:v>Dewatering Load (Critical)</c:v>
                </c:pt>
              </c:strCache>
            </c:strRef>
          </c:tx>
          <c:spPr>
            <a:solidFill>
              <a:schemeClr val="accent1"/>
            </a:solidFill>
            <a:ln>
              <a:noFill/>
            </a:ln>
            <a:effectLst/>
          </c:spPr>
          <c:invertIfNegative val="0"/>
          <c:cat>
            <c:strRef>
              <c:f>Sheet1!$A$3:$A$14</c:f>
              <c:strCache>
                <c:ptCount val="12"/>
                <c:pt idx="0">
                  <c:v>2023</c:v>
                </c:pt>
                <c:pt idx="1">
                  <c:v>2024</c:v>
                </c:pt>
                <c:pt idx="2">
                  <c:v>2025</c:v>
                </c:pt>
                <c:pt idx="3">
                  <c:v>2026</c:v>
                </c:pt>
                <c:pt idx="4">
                  <c:v>2027</c:v>
                </c:pt>
                <c:pt idx="5">
                  <c:v>2028</c:v>
                </c:pt>
                <c:pt idx="6">
                  <c:v>2029</c:v>
                </c:pt>
                <c:pt idx="7">
                  <c:v>2030</c:v>
                </c:pt>
                <c:pt idx="8">
                  <c:v>2031</c:v>
                </c:pt>
                <c:pt idx="9">
                  <c:v>2032</c:v>
                </c:pt>
                <c:pt idx="10">
                  <c:v>2033</c:v>
                </c:pt>
                <c:pt idx="11">
                  <c:v>2034</c:v>
                </c:pt>
              </c:strCache>
            </c:strRef>
          </c:cat>
          <c:val>
            <c:numRef>
              <c:f>Sheet1!$B$3:$B$14</c:f>
              <c:numCache>
                <c:formatCode>0.0</c:formatCode>
                <c:ptCount val="12"/>
                <c:pt idx="0">
                  <c:v>4</c:v>
                </c:pt>
                <c:pt idx="1">
                  <c:v>4</c:v>
                </c:pt>
                <c:pt idx="2">
                  <c:v>4.5</c:v>
                </c:pt>
                <c:pt idx="3">
                  <c:v>4.5</c:v>
                </c:pt>
                <c:pt idx="4">
                  <c:v>4.5</c:v>
                </c:pt>
                <c:pt idx="5">
                  <c:v>4.5</c:v>
                </c:pt>
                <c:pt idx="6">
                  <c:v>4.5</c:v>
                </c:pt>
                <c:pt idx="7">
                  <c:v>5</c:v>
                </c:pt>
                <c:pt idx="8">
                  <c:v>5</c:v>
                </c:pt>
                <c:pt idx="9">
                  <c:v>5</c:v>
                </c:pt>
                <c:pt idx="10">
                  <c:v>5.5</c:v>
                </c:pt>
                <c:pt idx="11">
                  <c:v>5.5</c:v>
                </c:pt>
              </c:numCache>
            </c:numRef>
          </c:val>
          <c:extLst>
            <c:ext xmlns:c16="http://schemas.microsoft.com/office/drawing/2014/chart" uri="{C3380CC4-5D6E-409C-BE32-E72D297353CC}">
              <c16:uniqueId val="{00000000-0074-43C6-8804-7F07DD2DD049}"/>
            </c:ext>
          </c:extLst>
        </c:ser>
        <c:ser>
          <c:idx val="1"/>
          <c:order val="1"/>
          <c:tx>
            <c:strRef>
              <c:f>Sheet1!$C$2</c:f>
              <c:strCache>
                <c:ptCount val="1"/>
                <c:pt idx="0">
                  <c:v>CHS Load</c:v>
                </c:pt>
              </c:strCache>
            </c:strRef>
          </c:tx>
          <c:spPr>
            <a:solidFill>
              <a:schemeClr val="accent2"/>
            </a:solidFill>
            <a:ln>
              <a:noFill/>
            </a:ln>
            <a:effectLst/>
          </c:spPr>
          <c:invertIfNegative val="0"/>
          <c:cat>
            <c:strRef>
              <c:f>Sheet1!$A$3:$A$14</c:f>
              <c:strCache>
                <c:ptCount val="12"/>
                <c:pt idx="0">
                  <c:v>2023</c:v>
                </c:pt>
                <c:pt idx="1">
                  <c:v>2024</c:v>
                </c:pt>
                <c:pt idx="2">
                  <c:v>2025</c:v>
                </c:pt>
                <c:pt idx="3">
                  <c:v>2026</c:v>
                </c:pt>
                <c:pt idx="4">
                  <c:v>2027</c:v>
                </c:pt>
                <c:pt idx="5">
                  <c:v>2028</c:v>
                </c:pt>
                <c:pt idx="6">
                  <c:v>2029</c:v>
                </c:pt>
                <c:pt idx="7">
                  <c:v>2030</c:v>
                </c:pt>
                <c:pt idx="8">
                  <c:v>2031</c:v>
                </c:pt>
                <c:pt idx="9">
                  <c:v>2032</c:v>
                </c:pt>
                <c:pt idx="10">
                  <c:v>2033</c:v>
                </c:pt>
                <c:pt idx="11">
                  <c:v>2034</c:v>
                </c:pt>
              </c:strCache>
            </c:strRef>
          </c:cat>
          <c:val>
            <c:numRef>
              <c:f>Sheet1!$C$3:$C$14</c:f>
              <c:numCache>
                <c:formatCode>0.0</c:formatCode>
                <c:ptCount val="12"/>
                <c:pt idx="0">
                  <c:v>1.5</c:v>
                </c:pt>
                <c:pt idx="1">
                  <c:v>1.5</c:v>
                </c:pt>
                <c:pt idx="2">
                  <c:v>1.5</c:v>
                </c:pt>
                <c:pt idx="3">
                  <c:v>1.5</c:v>
                </c:pt>
                <c:pt idx="4">
                  <c:v>2.2000000000000002</c:v>
                </c:pt>
                <c:pt idx="5">
                  <c:v>2.2000000000000002</c:v>
                </c:pt>
                <c:pt idx="6">
                  <c:v>2.2000000000000002</c:v>
                </c:pt>
                <c:pt idx="7">
                  <c:v>2.5</c:v>
                </c:pt>
                <c:pt idx="8">
                  <c:v>2.5</c:v>
                </c:pt>
                <c:pt idx="9">
                  <c:v>2.5</c:v>
                </c:pt>
                <c:pt idx="10">
                  <c:v>2.5</c:v>
                </c:pt>
                <c:pt idx="11">
                  <c:v>2.5</c:v>
                </c:pt>
              </c:numCache>
            </c:numRef>
          </c:val>
          <c:extLst>
            <c:ext xmlns:c16="http://schemas.microsoft.com/office/drawing/2014/chart" uri="{C3380CC4-5D6E-409C-BE32-E72D297353CC}">
              <c16:uniqueId val="{00000001-0074-43C6-8804-7F07DD2DD049}"/>
            </c:ext>
          </c:extLst>
        </c:ser>
        <c:dLbls>
          <c:showLegendKey val="0"/>
          <c:showVal val="0"/>
          <c:showCatName val="0"/>
          <c:showSerName val="0"/>
          <c:showPercent val="0"/>
          <c:showBubbleSize val="0"/>
        </c:dLbls>
        <c:gapWidth val="219"/>
        <c:overlap val="-27"/>
        <c:axId val="199437551"/>
        <c:axId val="208186591"/>
      </c:barChart>
      <c:lineChart>
        <c:grouping val="standard"/>
        <c:varyColors val="0"/>
        <c:ser>
          <c:idx val="2"/>
          <c:order val="2"/>
          <c:tx>
            <c:strRef>
              <c:f>Sheet1!$D$2</c:f>
              <c:strCache>
                <c:ptCount val="1"/>
                <c:pt idx="0">
                  <c:v>Aux Load</c:v>
                </c:pt>
              </c:strCache>
            </c:strRef>
          </c:tx>
          <c:spPr>
            <a:ln w="28575" cap="rnd">
              <a:solidFill>
                <a:schemeClr val="accent3"/>
              </a:solidFill>
              <a:round/>
            </a:ln>
            <a:effectLst/>
          </c:spPr>
          <c:marker>
            <c:symbol val="none"/>
          </c:marker>
          <c:cat>
            <c:strRef>
              <c:f>Sheet1!$A$3:$A$14</c:f>
              <c:strCache>
                <c:ptCount val="12"/>
                <c:pt idx="0">
                  <c:v>2023</c:v>
                </c:pt>
                <c:pt idx="1">
                  <c:v>2024</c:v>
                </c:pt>
                <c:pt idx="2">
                  <c:v>2025</c:v>
                </c:pt>
                <c:pt idx="3">
                  <c:v>2026</c:v>
                </c:pt>
                <c:pt idx="4">
                  <c:v>2027</c:v>
                </c:pt>
                <c:pt idx="5">
                  <c:v>2028</c:v>
                </c:pt>
                <c:pt idx="6">
                  <c:v>2029</c:v>
                </c:pt>
                <c:pt idx="7">
                  <c:v>2030</c:v>
                </c:pt>
                <c:pt idx="8">
                  <c:v>2031</c:v>
                </c:pt>
                <c:pt idx="9">
                  <c:v>2032</c:v>
                </c:pt>
                <c:pt idx="10">
                  <c:v>2033</c:v>
                </c:pt>
                <c:pt idx="11">
                  <c:v>2034</c:v>
                </c:pt>
              </c:strCache>
            </c:strRef>
          </c:cat>
          <c:val>
            <c:numRef>
              <c:f>Sheet1!$D$3:$D$14</c:f>
              <c:numCache>
                <c:formatCode>0.0</c:formatCode>
                <c:ptCount val="12"/>
                <c:pt idx="0">
                  <c:v>1.5</c:v>
                </c:pt>
                <c:pt idx="1">
                  <c:v>1.5</c:v>
                </c:pt>
                <c:pt idx="2">
                  <c:v>1.5</c:v>
                </c:pt>
                <c:pt idx="3">
                  <c:v>1.5</c:v>
                </c:pt>
                <c:pt idx="4">
                  <c:v>1.5</c:v>
                </c:pt>
                <c:pt idx="5">
                  <c:v>1.5</c:v>
                </c:pt>
                <c:pt idx="6">
                  <c:v>1.5</c:v>
                </c:pt>
                <c:pt idx="7">
                  <c:v>1.5</c:v>
                </c:pt>
                <c:pt idx="8">
                  <c:v>1.5</c:v>
                </c:pt>
                <c:pt idx="9">
                  <c:v>1.5</c:v>
                </c:pt>
                <c:pt idx="10">
                  <c:v>1.5</c:v>
                </c:pt>
                <c:pt idx="11">
                  <c:v>1.5</c:v>
                </c:pt>
              </c:numCache>
            </c:numRef>
          </c:val>
          <c:smooth val="0"/>
          <c:extLst>
            <c:ext xmlns:c16="http://schemas.microsoft.com/office/drawing/2014/chart" uri="{C3380CC4-5D6E-409C-BE32-E72D297353CC}">
              <c16:uniqueId val="{00000002-0074-43C6-8804-7F07DD2DD049}"/>
            </c:ext>
          </c:extLst>
        </c:ser>
        <c:ser>
          <c:idx val="3"/>
          <c:order val="3"/>
          <c:tx>
            <c:strRef>
              <c:f>Sheet1!$E$2</c:f>
              <c:strCache>
                <c:ptCount val="1"/>
                <c:pt idx="0">
                  <c:v>Total Load</c:v>
                </c:pt>
              </c:strCache>
            </c:strRef>
          </c:tx>
          <c:spPr>
            <a:ln w="28575" cap="rnd">
              <a:solidFill>
                <a:schemeClr val="accent4"/>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Sheet1!$A$3:$A$14</c:f>
              <c:strCache>
                <c:ptCount val="12"/>
                <c:pt idx="0">
                  <c:v>2023</c:v>
                </c:pt>
                <c:pt idx="1">
                  <c:v>2024</c:v>
                </c:pt>
                <c:pt idx="2">
                  <c:v>2025</c:v>
                </c:pt>
                <c:pt idx="3">
                  <c:v>2026</c:v>
                </c:pt>
                <c:pt idx="4">
                  <c:v>2027</c:v>
                </c:pt>
                <c:pt idx="5">
                  <c:v>2028</c:v>
                </c:pt>
                <c:pt idx="6">
                  <c:v>2029</c:v>
                </c:pt>
                <c:pt idx="7">
                  <c:v>2030</c:v>
                </c:pt>
                <c:pt idx="8">
                  <c:v>2031</c:v>
                </c:pt>
                <c:pt idx="9">
                  <c:v>2032</c:v>
                </c:pt>
                <c:pt idx="10">
                  <c:v>2033</c:v>
                </c:pt>
                <c:pt idx="11">
                  <c:v>2034</c:v>
                </c:pt>
              </c:strCache>
            </c:strRef>
          </c:cat>
          <c:val>
            <c:numRef>
              <c:f>Sheet1!$E$3:$E$14</c:f>
              <c:numCache>
                <c:formatCode>0.0</c:formatCode>
                <c:ptCount val="12"/>
                <c:pt idx="0">
                  <c:v>7</c:v>
                </c:pt>
                <c:pt idx="1">
                  <c:v>7</c:v>
                </c:pt>
                <c:pt idx="2">
                  <c:v>7.5</c:v>
                </c:pt>
                <c:pt idx="3">
                  <c:v>7.5</c:v>
                </c:pt>
                <c:pt idx="4">
                  <c:v>8.1999999999999993</c:v>
                </c:pt>
                <c:pt idx="5">
                  <c:v>8.1999999999999993</c:v>
                </c:pt>
                <c:pt idx="6">
                  <c:v>8.1999999999999993</c:v>
                </c:pt>
                <c:pt idx="7">
                  <c:v>9</c:v>
                </c:pt>
                <c:pt idx="8">
                  <c:v>9</c:v>
                </c:pt>
                <c:pt idx="9">
                  <c:v>9</c:v>
                </c:pt>
                <c:pt idx="10">
                  <c:v>9.5</c:v>
                </c:pt>
                <c:pt idx="11">
                  <c:v>9.5</c:v>
                </c:pt>
              </c:numCache>
            </c:numRef>
          </c:val>
          <c:smooth val="0"/>
          <c:extLst>
            <c:ext xmlns:c16="http://schemas.microsoft.com/office/drawing/2014/chart" uri="{C3380CC4-5D6E-409C-BE32-E72D297353CC}">
              <c16:uniqueId val="{00000003-0074-43C6-8804-7F07DD2DD049}"/>
            </c:ext>
          </c:extLst>
        </c:ser>
        <c:dLbls>
          <c:showLegendKey val="0"/>
          <c:showVal val="0"/>
          <c:showCatName val="0"/>
          <c:showSerName val="0"/>
          <c:showPercent val="0"/>
          <c:showBubbleSize val="0"/>
        </c:dLbls>
        <c:marker val="1"/>
        <c:smooth val="0"/>
        <c:axId val="199437551"/>
        <c:axId val="208186591"/>
      </c:lineChart>
      <c:catAx>
        <c:axId val="19943755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8186591"/>
        <c:crosses val="autoZero"/>
        <c:auto val="1"/>
        <c:lblAlgn val="ctr"/>
        <c:lblOffset val="100"/>
        <c:noMultiLvlLbl val="0"/>
      </c:catAx>
      <c:valAx>
        <c:axId val="208186591"/>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943755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r>
              <a:rPr lang="en-US" sz="2400"/>
              <a:t>Energy Demand Trend (Model Output)</a:t>
            </a:r>
          </a:p>
        </c:rich>
      </c:tx>
      <c:overlay val="0"/>
      <c:spPr>
        <a:noFill/>
        <a:ln>
          <a:noFill/>
        </a:ln>
        <a:effectLst/>
      </c:spPr>
      <c:txPr>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v>Energy Demand Trend</c:v>
          </c:tx>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1600" b="0" i="0" u="none" strike="noStrike" kern="1200" baseline="0">
                    <a:solidFill>
                      <a:schemeClr val="dk1">
                        <a:lumMod val="65000"/>
                        <a:lumOff val="3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cat>
            <c:numRef>
              <c:f>Sheet2!$D$8:$D$19</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cat>
          <c:val>
            <c:numRef>
              <c:f>Sheet2!$E$8:$E$19</c:f>
              <c:numCache>
                <c:formatCode>0.0</c:formatCode>
                <c:ptCount val="12"/>
                <c:pt idx="0">
                  <c:v>42.23319</c:v>
                </c:pt>
                <c:pt idx="1">
                  <c:v>42.23319</c:v>
                </c:pt>
                <c:pt idx="2">
                  <c:v>45.249849999999995</c:v>
                </c:pt>
                <c:pt idx="3">
                  <c:v>45.249849999999995</c:v>
                </c:pt>
                <c:pt idx="4">
                  <c:v>49.473169999999996</c:v>
                </c:pt>
                <c:pt idx="5">
                  <c:v>49.473169999999996</c:v>
                </c:pt>
                <c:pt idx="6">
                  <c:v>49.473169999999996</c:v>
                </c:pt>
                <c:pt idx="7">
                  <c:v>54.299819999999997</c:v>
                </c:pt>
                <c:pt idx="8">
                  <c:v>54.299819999999997</c:v>
                </c:pt>
                <c:pt idx="9">
                  <c:v>54.299819999999997</c:v>
                </c:pt>
                <c:pt idx="10">
                  <c:v>57.316470000000002</c:v>
                </c:pt>
                <c:pt idx="11">
                  <c:v>57.316470000000002</c:v>
                </c:pt>
              </c:numCache>
            </c:numRef>
          </c:val>
          <c:smooth val="0"/>
          <c:extLst>
            <c:ext xmlns:c16="http://schemas.microsoft.com/office/drawing/2014/chart" uri="{C3380CC4-5D6E-409C-BE32-E72D297353CC}">
              <c16:uniqueId val="{00000000-73EC-B244-B87A-6FB331EB1170}"/>
            </c:ext>
          </c:extLst>
        </c:ser>
        <c:dLbls>
          <c:showLegendKey val="0"/>
          <c:showVal val="0"/>
          <c:showCatName val="0"/>
          <c:showSerName val="0"/>
          <c:showPercent val="0"/>
          <c:showBubbleSize val="0"/>
        </c:dLbls>
        <c:marker val="1"/>
        <c:smooth val="0"/>
        <c:axId val="401736400"/>
        <c:axId val="1022221760"/>
      </c:lineChart>
      <c:catAx>
        <c:axId val="40173640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GB" sz="1400"/>
                  <a:t>Years</a:t>
                </a:r>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022221760"/>
        <c:crosses val="autoZero"/>
        <c:auto val="1"/>
        <c:lblAlgn val="ctr"/>
        <c:lblOffset val="100"/>
        <c:noMultiLvlLbl val="0"/>
      </c:catAx>
      <c:valAx>
        <c:axId val="10222217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GB" sz="1400"/>
                  <a:t>GWh</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4017364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1CC19F-8BD7-436F-9351-E93347D9E772}" type="doc">
      <dgm:prSet loTypeId="urn:microsoft.com/office/officeart/2005/8/layout/bProcess3" loCatId="process" qsTypeId="urn:microsoft.com/office/officeart/2005/8/quickstyle/simple3" qsCatId="simple" csTypeId="urn:microsoft.com/office/officeart/2005/8/colors/accent3_2" csCatId="accent3" phldr="1"/>
      <dgm:spPr/>
      <dgm:t>
        <a:bodyPr/>
        <a:lstStyle/>
        <a:p>
          <a:endParaRPr lang="en-US"/>
        </a:p>
      </dgm:t>
    </dgm:pt>
    <dgm:pt modelId="{6E01A27B-8C41-4A66-93B9-F047959F51B1}">
      <dgm:prSet phldrT="[Text]"/>
      <dgm:spPr/>
      <dgm:t>
        <a:bodyPr/>
        <a:lstStyle/>
        <a:p>
          <a:r>
            <a:rPr lang="en-US" dirty="0"/>
            <a:t>Consider hourly power demand</a:t>
          </a:r>
        </a:p>
      </dgm:t>
    </dgm:pt>
    <dgm:pt modelId="{591239FF-94A5-4DFC-8337-4D140AF7B0B0}" type="parTrans" cxnId="{3AC5EA4B-B975-4BB9-8E51-E5386F71108D}">
      <dgm:prSet/>
      <dgm:spPr/>
      <dgm:t>
        <a:bodyPr/>
        <a:lstStyle/>
        <a:p>
          <a:endParaRPr lang="en-US"/>
        </a:p>
      </dgm:t>
    </dgm:pt>
    <dgm:pt modelId="{83A9385E-9BA3-451C-93E5-D1CCC84E1E3A}" type="sibTrans" cxnId="{3AC5EA4B-B975-4BB9-8E51-E5386F71108D}">
      <dgm:prSet/>
      <dgm:spPr/>
      <dgm:t>
        <a:bodyPr/>
        <a:lstStyle/>
        <a:p>
          <a:endParaRPr lang="en-US"/>
        </a:p>
      </dgm:t>
    </dgm:pt>
    <dgm:pt modelId="{34819ED5-6D44-45B0-90B0-5A63E569A2EB}">
      <dgm:prSet phldrT="[Text]"/>
      <dgm:spPr/>
      <dgm:t>
        <a:bodyPr/>
        <a:lstStyle/>
        <a:p>
          <a:r>
            <a:rPr lang="en-US" dirty="0"/>
            <a:t>Meet Remaining demand with least number of highest priority sources</a:t>
          </a:r>
        </a:p>
      </dgm:t>
    </dgm:pt>
    <dgm:pt modelId="{42107CA5-C6AE-4730-A5E8-3CB7B318A7E3}" type="parTrans" cxnId="{175C2165-E421-46FE-A52A-8FA6281CBAC3}">
      <dgm:prSet/>
      <dgm:spPr/>
      <dgm:t>
        <a:bodyPr/>
        <a:lstStyle/>
        <a:p>
          <a:endParaRPr lang="en-US"/>
        </a:p>
      </dgm:t>
    </dgm:pt>
    <dgm:pt modelId="{A2EF8CA1-2B9A-47CF-9337-3CAD7F2D9A68}" type="sibTrans" cxnId="{175C2165-E421-46FE-A52A-8FA6281CBAC3}">
      <dgm:prSet/>
      <dgm:spPr/>
      <dgm:t>
        <a:bodyPr/>
        <a:lstStyle/>
        <a:p>
          <a:endParaRPr lang="en-US"/>
        </a:p>
      </dgm:t>
    </dgm:pt>
    <dgm:pt modelId="{E29A2447-12FC-4B1C-A7A2-EF63A1285BB9}">
      <dgm:prSet phldrT="[Text]"/>
      <dgm:spPr/>
      <dgm:t>
        <a:bodyPr/>
        <a:lstStyle/>
        <a:p>
          <a:r>
            <a:rPr lang="en-US" dirty="0"/>
            <a:t>Utilize Reserves and BESS, if needed to meet demand, otherwise preserve</a:t>
          </a:r>
        </a:p>
      </dgm:t>
    </dgm:pt>
    <dgm:pt modelId="{DD30DB98-D316-409A-9AFD-70A7E9A1544D}" type="parTrans" cxnId="{7197E7E4-E652-48FE-BD54-454D127DA216}">
      <dgm:prSet/>
      <dgm:spPr/>
      <dgm:t>
        <a:bodyPr/>
        <a:lstStyle/>
        <a:p>
          <a:endParaRPr lang="en-US"/>
        </a:p>
      </dgm:t>
    </dgm:pt>
    <dgm:pt modelId="{C833B8C4-6F72-4A93-9886-E20A39D7E77F}" type="sibTrans" cxnId="{7197E7E4-E652-48FE-BD54-454D127DA216}">
      <dgm:prSet/>
      <dgm:spPr/>
      <dgm:t>
        <a:bodyPr/>
        <a:lstStyle/>
        <a:p>
          <a:endParaRPr lang="en-US"/>
        </a:p>
      </dgm:t>
    </dgm:pt>
    <dgm:pt modelId="{836FBFF5-AECE-435B-ADDE-7E555416F5F6}">
      <dgm:prSet phldrT="[Text]"/>
      <dgm:spPr/>
      <dgm:t>
        <a:bodyPr/>
        <a:lstStyle/>
        <a:p>
          <a:r>
            <a:rPr lang="en-US" dirty="0"/>
            <a:t>Simulate probabilistic source failures </a:t>
          </a:r>
        </a:p>
      </dgm:t>
    </dgm:pt>
    <dgm:pt modelId="{D2A838F5-5AB2-4D66-9365-30DA039F7EEB}" type="parTrans" cxnId="{DF8AA653-65C5-4AB9-AEF1-FE4CE93C498D}">
      <dgm:prSet/>
      <dgm:spPr/>
      <dgm:t>
        <a:bodyPr/>
        <a:lstStyle/>
        <a:p>
          <a:endParaRPr lang="en-US"/>
        </a:p>
      </dgm:t>
    </dgm:pt>
    <dgm:pt modelId="{1140E34D-17CD-4830-BB3C-E8EFA3A1277E}" type="sibTrans" cxnId="{DF8AA653-65C5-4AB9-AEF1-FE4CE93C498D}">
      <dgm:prSet/>
      <dgm:spPr/>
      <dgm:t>
        <a:bodyPr/>
        <a:lstStyle/>
        <a:p>
          <a:endParaRPr lang="en-US"/>
        </a:p>
      </dgm:t>
    </dgm:pt>
    <dgm:pt modelId="{943E26E5-5DC9-41F2-86FB-ABC395A8ACF4}">
      <dgm:prSet phldrT="[Text]"/>
      <dgm:spPr/>
      <dgm:t>
        <a:bodyPr/>
        <a:lstStyle/>
        <a:p>
          <a:r>
            <a:rPr lang="en-US" dirty="0"/>
            <a:t>Check if operational sources/ BESS can meet sudden deficit within 4 seconds </a:t>
          </a:r>
        </a:p>
      </dgm:t>
    </dgm:pt>
    <dgm:pt modelId="{3D477238-9804-4FF4-B89A-D60EF40B4680}" type="parTrans" cxnId="{C1EC3802-45CB-44DC-9E0C-45A721FAD66D}">
      <dgm:prSet/>
      <dgm:spPr/>
      <dgm:t>
        <a:bodyPr/>
        <a:lstStyle/>
        <a:p>
          <a:endParaRPr lang="en-US"/>
        </a:p>
      </dgm:t>
    </dgm:pt>
    <dgm:pt modelId="{80876D21-3757-4B2E-B431-94A294888B5A}" type="sibTrans" cxnId="{C1EC3802-45CB-44DC-9E0C-45A721FAD66D}">
      <dgm:prSet/>
      <dgm:spPr/>
      <dgm:t>
        <a:bodyPr/>
        <a:lstStyle/>
        <a:p>
          <a:endParaRPr lang="en-US"/>
        </a:p>
      </dgm:t>
    </dgm:pt>
    <dgm:pt modelId="{5CC7EFB9-FB2F-48C6-B7B6-A22EECC9DEAD}">
      <dgm:prSet phldrT="[Text]"/>
      <dgm:spPr/>
      <dgm:t>
        <a:bodyPr/>
        <a:lstStyle/>
        <a:p>
          <a:r>
            <a:rPr lang="en-US" dirty="0"/>
            <a:t>If required, shed non-critical load,</a:t>
          </a:r>
        </a:p>
      </dgm:t>
    </dgm:pt>
    <dgm:pt modelId="{0205FFD5-38EF-435A-991F-D1B70B6EFC1E}" type="parTrans" cxnId="{B596E847-11C3-49EC-B0AB-D7DE35CF1FCC}">
      <dgm:prSet/>
      <dgm:spPr/>
      <dgm:t>
        <a:bodyPr/>
        <a:lstStyle/>
        <a:p>
          <a:endParaRPr lang="en-US"/>
        </a:p>
      </dgm:t>
    </dgm:pt>
    <dgm:pt modelId="{B5B59F18-FF9A-40FC-9FF8-AD1D3BFE5E67}" type="sibTrans" cxnId="{B596E847-11C3-49EC-B0AB-D7DE35CF1FCC}">
      <dgm:prSet/>
      <dgm:spPr/>
      <dgm:t>
        <a:bodyPr/>
        <a:lstStyle/>
        <a:p>
          <a:endParaRPr lang="en-US"/>
        </a:p>
      </dgm:t>
    </dgm:pt>
    <dgm:pt modelId="{D9DC7CA9-E975-4F46-8ABF-C8597E24E063}">
      <dgm:prSet phldrT="[Text]"/>
      <dgm:spPr/>
      <dgm:t>
        <a:bodyPr/>
        <a:lstStyle/>
        <a:p>
          <a:r>
            <a:rPr lang="en-US" dirty="0"/>
            <a:t>Repeat for each hour in day, in month, in years (12)</a:t>
          </a:r>
        </a:p>
      </dgm:t>
    </dgm:pt>
    <dgm:pt modelId="{B438C069-91CD-42FB-8C4E-34CAF0ED5CD0}" type="parTrans" cxnId="{4725F5CF-A003-4747-8B78-E37AA1C86131}">
      <dgm:prSet/>
      <dgm:spPr/>
      <dgm:t>
        <a:bodyPr/>
        <a:lstStyle/>
        <a:p>
          <a:endParaRPr lang="en-US"/>
        </a:p>
      </dgm:t>
    </dgm:pt>
    <dgm:pt modelId="{FCDB086D-0A61-4EEC-ACB0-3752920451B2}" type="sibTrans" cxnId="{4725F5CF-A003-4747-8B78-E37AA1C86131}">
      <dgm:prSet/>
      <dgm:spPr/>
      <dgm:t>
        <a:bodyPr/>
        <a:lstStyle/>
        <a:p>
          <a:endParaRPr lang="en-US"/>
        </a:p>
      </dgm:t>
    </dgm:pt>
    <dgm:pt modelId="{8615AC28-FD71-491E-9123-20EF17BBB677}">
      <dgm:prSet phldrT="[Text]"/>
      <dgm:spPr/>
      <dgm:t>
        <a:bodyPr/>
        <a:lstStyle/>
        <a:p>
          <a:r>
            <a:rPr lang="en-US" dirty="0"/>
            <a:t>Aggregate technical and commercial data</a:t>
          </a:r>
        </a:p>
      </dgm:t>
    </dgm:pt>
    <dgm:pt modelId="{C5D9B509-1350-4E8E-AF52-5B7EE53F9341}" type="parTrans" cxnId="{810639A8-98C1-4517-9AC9-57419E0227DA}">
      <dgm:prSet/>
      <dgm:spPr/>
      <dgm:t>
        <a:bodyPr/>
        <a:lstStyle/>
        <a:p>
          <a:endParaRPr lang="en-US"/>
        </a:p>
      </dgm:t>
    </dgm:pt>
    <dgm:pt modelId="{7B0A1024-295A-453F-B45C-C29B3C471B01}" type="sibTrans" cxnId="{810639A8-98C1-4517-9AC9-57419E0227DA}">
      <dgm:prSet/>
      <dgm:spPr/>
      <dgm:t>
        <a:bodyPr/>
        <a:lstStyle/>
        <a:p>
          <a:endParaRPr lang="en-US"/>
        </a:p>
      </dgm:t>
    </dgm:pt>
    <dgm:pt modelId="{0C5C075F-9C23-4A24-91E6-F558C800A6DD}">
      <dgm:prSet phldrT="[Text]"/>
      <dgm:spPr/>
      <dgm:t>
        <a:bodyPr/>
        <a:lstStyle/>
        <a:p>
          <a:r>
            <a:rPr lang="en-US" dirty="0"/>
            <a:t>Input Load, Solar Profile and Source Configuration</a:t>
          </a:r>
        </a:p>
      </dgm:t>
    </dgm:pt>
    <dgm:pt modelId="{11BE3988-5627-4578-9B75-7F5CB15056B2}" type="parTrans" cxnId="{3762F437-A6E5-4D93-9B1D-968B240A555B}">
      <dgm:prSet/>
      <dgm:spPr/>
      <dgm:t>
        <a:bodyPr/>
        <a:lstStyle/>
        <a:p>
          <a:endParaRPr lang="en-US"/>
        </a:p>
      </dgm:t>
    </dgm:pt>
    <dgm:pt modelId="{03ACF260-C4A2-487D-8FD8-2C363C6216B8}" type="sibTrans" cxnId="{3762F437-A6E5-4D93-9B1D-968B240A555B}">
      <dgm:prSet/>
      <dgm:spPr/>
      <dgm:t>
        <a:bodyPr/>
        <a:lstStyle/>
        <a:p>
          <a:endParaRPr lang="en-US"/>
        </a:p>
      </dgm:t>
    </dgm:pt>
    <dgm:pt modelId="{D9EC65D2-FE84-D44A-A8BA-B7909BBAAFA5}">
      <dgm:prSet phldrT="[Text]"/>
      <dgm:spPr/>
      <dgm:t>
        <a:bodyPr/>
        <a:lstStyle/>
        <a:p>
          <a:r>
            <a:rPr lang="en-US" dirty="0"/>
            <a:t>Calculate Evaluation Metrics</a:t>
          </a:r>
        </a:p>
      </dgm:t>
    </dgm:pt>
    <dgm:pt modelId="{E1463989-1D68-7244-8A77-AA365C906248}" type="parTrans" cxnId="{A01D753E-232A-D54F-A90D-409A50E15E94}">
      <dgm:prSet/>
      <dgm:spPr/>
      <dgm:t>
        <a:bodyPr/>
        <a:lstStyle/>
        <a:p>
          <a:endParaRPr lang="en-GB"/>
        </a:p>
      </dgm:t>
    </dgm:pt>
    <dgm:pt modelId="{CFBA75B8-3563-124D-8671-BBFA985C6FE9}" type="sibTrans" cxnId="{A01D753E-232A-D54F-A90D-409A50E15E94}">
      <dgm:prSet/>
      <dgm:spPr/>
      <dgm:t>
        <a:bodyPr/>
        <a:lstStyle/>
        <a:p>
          <a:endParaRPr lang="en-GB"/>
        </a:p>
      </dgm:t>
    </dgm:pt>
    <dgm:pt modelId="{FA40DFE8-25D9-9946-96EE-B1186DC29A99}">
      <dgm:prSet/>
      <dgm:spPr>
        <a:solidFill>
          <a:schemeClr val="accent6">
            <a:lumMod val="60000"/>
            <a:lumOff val="40000"/>
          </a:schemeClr>
        </a:solidFill>
      </dgm:spPr>
      <dgm:t>
        <a:bodyPr/>
        <a:lstStyle/>
        <a:p>
          <a:r>
            <a:rPr lang="en-GB" dirty="0"/>
            <a:t>Start</a:t>
          </a:r>
        </a:p>
      </dgm:t>
    </dgm:pt>
    <dgm:pt modelId="{C93FDDB5-C05D-A54A-A8D1-589AE4AC6DD7}" type="parTrans" cxnId="{92D7E69C-940A-C240-862F-F7870564EBCA}">
      <dgm:prSet/>
      <dgm:spPr/>
      <dgm:t>
        <a:bodyPr/>
        <a:lstStyle/>
        <a:p>
          <a:endParaRPr lang="en-GB"/>
        </a:p>
      </dgm:t>
    </dgm:pt>
    <dgm:pt modelId="{7A149D8F-A467-D146-AEF1-98AEBF67F631}" type="sibTrans" cxnId="{92D7E69C-940A-C240-862F-F7870564EBCA}">
      <dgm:prSet/>
      <dgm:spPr/>
      <dgm:t>
        <a:bodyPr/>
        <a:lstStyle/>
        <a:p>
          <a:endParaRPr lang="en-GB"/>
        </a:p>
      </dgm:t>
    </dgm:pt>
    <dgm:pt modelId="{81DFA529-97B6-AB48-A255-5D0FA705066D}">
      <dgm:prSet phldrT="[Text]"/>
      <dgm:spPr>
        <a:solidFill>
          <a:srgbClr val="FFC000"/>
        </a:solidFill>
      </dgm:spPr>
      <dgm:t>
        <a:bodyPr/>
        <a:lstStyle/>
        <a:p>
          <a:r>
            <a:rPr lang="en-US" dirty="0"/>
            <a:t>End</a:t>
          </a:r>
        </a:p>
      </dgm:t>
    </dgm:pt>
    <dgm:pt modelId="{1DD2829C-2E21-8344-8417-E8E3374D8103}" type="parTrans" cxnId="{FE9FC9AD-EDB9-5B4E-BCB0-9C504B6BAFCE}">
      <dgm:prSet/>
      <dgm:spPr/>
      <dgm:t>
        <a:bodyPr/>
        <a:lstStyle/>
        <a:p>
          <a:endParaRPr lang="en-GB"/>
        </a:p>
      </dgm:t>
    </dgm:pt>
    <dgm:pt modelId="{FEC46E1D-340E-3E4E-87D5-5C600A529F87}" type="sibTrans" cxnId="{FE9FC9AD-EDB9-5B4E-BCB0-9C504B6BAFCE}">
      <dgm:prSet/>
      <dgm:spPr/>
      <dgm:t>
        <a:bodyPr/>
        <a:lstStyle/>
        <a:p>
          <a:endParaRPr lang="en-GB"/>
        </a:p>
      </dgm:t>
    </dgm:pt>
    <dgm:pt modelId="{A9F15F52-DCB6-494D-ABA9-4CF8434E549F}">
      <dgm:prSet phldrT="[Text]"/>
      <dgm:spPr/>
      <dgm:t>
        <a:bodyPr/>
        <a:lstStyle/>
        <a:p>
          <a:r>
            <a:rPr lang="en-US" dirty="0"/>
            <a:t>Operate Stable sources at min load req. for Spinning Reserve</a:t>
          </a:r>
        </a:p>
      </dgm:t>
    </dgm:pt>
    <dgm:pt modelId="{ABE61FDD-28CC-EE42-8F84-F50D1AE2B78F}" type="parTrans" cxnId="{B45B3D3A-ACD6-6B40-86E5-96D39C6222E2}">
      <dgm:prSet/>
      <dgm:spPr/>
      <dgm:t>
        <a:bodyPr/>
        <a:lstStyle/>
        <a:p>
          <a:endParaRPr lang="en-GB"/>
        </a:p>
      </dgm:t>
    </dgm:pt>
    <dgm:pt modelId="{ECF4D01B-25E3-254A-8087-54CAD18FE255}" type="sibTrans" cxnId="{B45B3D3A-ACD6-6B40-86E5-96D39C6222E2}">
      <dgm:prSet/>
      <dgm:spPr/>
      <dgm:t>
        <a:bodyPr/>
        <a:lstStyle/>
        <a:p>
          <a:endParaRPr lang="en-GB"/>
        </a:p>
      </dgm:t>
    </dgm:pt>
    <dgm:pt modelId="{C48B0053-F04F-2E4F-913C-B7BF5C8790F5}">
      <dgm:prSet phldrT="[Text]"/>
      <dgm:spPr/>
      <dgm:t>
        <a:bodyPr/>
        <a:lstStyle/>
        <a:p>
          <a:r>
            <a:rPr lang="en-US" dirty="0"/>
            <a:t>Record data operating hourly data</a:t>
          </a:r>
        </a:p>
      </dgm:t>
    </dgm:pt>
    <dgm:pt modelId="{79F80F6C-C4BC-F54A-A50D-8AFF2EE81D53}" type="parTrans" cxnId="{2B00DB97-26D4-C340-87B8-18508C206FBE}">
      <dgm:prSet/>
      <dgm:spPr/>
      <dgm:t>
        <a:bodyPr/>
        <a:lstStyle/>
        <a:p>
          <a:endParaRPr lang="en-GB"/>
        </a:p>
      </dgm:t>
    </dgm:pt>
    <dgm:pt modelId="{579C5D85-A701-0148-8F36-C7FFA8C8BACA}" type="sibTrans" cxnId="{2B00DB97-26D4-C340-87B8-18508C206FBE}">
      <dgm:prSet/>
      <dgm:spPr/>
      <dgm:t>
        <a:bodyPr/>
        <a:lstStyle/>
        <a:p>
          <a:endParaRPr lang="en-GB"/>
        </a:p>
      </dgm:t>
    </dgm:pt>
    <dgm:pt modelId="{0B74FD34-9D17-42D3-A87D-C7BD996CE717}" type="pres">
      <dgm:prSet presAssocID="{831CC19F-8BD7-436F-9351-E93347D9E772}" presName="Name0" presStyleCnt="0">
        <dgm:presLayoutVars>
          <dgm:dir/>
          <dgm:resizeHandles val="exact"/>
        </dgm:presLayoutVars>
      </dgm:prSet>
      <dgm:spPr/>
    </dgm:pt>
    <dgm:pt modelId="{E52EE9BE-240F-634D-98F6-2212011917F7}" type="pres">
      <dgm:prSet presAssocID="{FA40DFE8-25D9-9946-96EE-B1186DC29A99}" presName="node" presStyleLbl="node1" presStyleIdx="0" presStyleCnt="14">
        <dgm:presLayoutVars>
          <dgm:bulletEnabled val="1"/>
        </dgm:presLayoutVars>
      </dgm:prSet>
      <dgm:spPr/>
    </dgm:pt>
    <dgm:pt modelId="{5703CF47-06D8-2042-82EE-42A7EF58A0AE}" type="pres">
      <dgm:prSet presAssocID="{7A149D8F-A467-D146-AEF1-98AEBF67F631}" presName="sibTrans" presStyleLbl="sibTrans1D1" presStyleIdx="0" presStyleCnt="13"/>
      <dgm:spPr/>
    </dgm:pt>
    <dgm:pt modelId="{B744D1D8-B920-7447-B7D1-FE42914EC214}" type="pres">
      <dgm:prSet presAssocID="{7A149D8F-A467-D146-AEF1-98AEBF67F631}" presName="connectorText" presStyleLbl="sibTrans1D1" presStyleIdx="0" presStyleCnt="13"/>
      <dgm:spPr/>
    </dgm:pt>
    <dgm:pt modelId="{F5ABA20E-B71E-4FD4-AA31-E6DD4E6D60AC}" type="pres">
      <dgm:prSet presAssocID="{0C5C075F-9C23-4A24-91E6-F558C800A6DD}" presName="node" presStyleLbl="node1" presStyleIdx="1" presStyleCnt="14">
        <dgm:presLayoutVars>
          <dgm:bulletEnabled val="1"/>
        </dgm:presLayoutVars>
      </dgm:prSet>
      <dgm:spPr/>
    </dgm:pt>
    <dgm:pt modelId="{DC10119D-FE35-4B91-AC7D-E0B56EDD14B4}" type="pres">
      <dgm:prSet presAssocID="{03ACF260-C4A2-487D-8FD8-2C363C6216B8}" presName="sibTrans" presStyleLbl="sibTrans1D1" presStyleIdx="1" presStyleCnt="13"/>
      <dgm:spPr/>
    </dgm:pt>
    <dgm:pt modelId="{83E6DE58-E7C9-4C10-BE5F-0622B70735D9}" type="pres">
      <dgm:prSet presAssocID="{03ACF260-C4A2-487D-8FD8-2C363C6216B8}" presName="connectorText" presStyleLbl="sibTrans1D1" presStyleIdx="1" presStyleCnt="13"/>
      <dgm:spPr/>
    </dgm:pt>
    <dgm:pt modelId="{65BAD743-E387-4784-8CD0-81A80A117310}" type="pres">
      <dgm:prSet presAssocID="{6E01A27B-8C41-4A66-93B9-F047959F51B1}" presName="node" presStyleLbl="node1" presStyleIdx="2" presStyleCnt="14">
        <dgm:presLayoutVars>
          <dgm:bulletEnabled val="1"/>
        </dgm:presLayoutVars>
      </dgm:prSet>
      <dgm:spPr/>
    </dgm:pt>
    <dgm:pt modelId="{08473C69-C335-44A8-A5A3-CE4D4C23E408}" type="pres">
      <dgm:prSet presAssocID="{83A9385E-9BA3-451C-93E5-D1CCC84E1E3A}" presName="sibTrans" presStyleLbl="sibTrans1D1" presStyleIdx="2" presStyleCnt="13"/>
      <dgm:spPr/>
    </dgm:pt>
    <dgm:pt modelId="{0F987036-F4C3-4B1F-B1C4-A093A8BA7157}" type="pres">
      <dgm:prSet presAssocID="{83A9385E-9BA3-451C-93E5-D1CCC84E1E3A}" presName="connectorText" presStyleLbl="sibTrans1D1" presStyleIdx="2" presStyleCnt="13"/>
      <dgm:spPr/>
    </dgm:pt>
    <dgm:pt modelId="{D8D3C4D0-6E6F-E044-8B52-63EBC6E0FEE1}" type="pres">
      <dgm:prSet presAssocID="{A9F15F52-DCB6-494D-ABA9-4CF8434E549F}" presName="node" presStyleLbl="node1" presStyleIdx="3" presStyleCnt="14">
        <dgm:presLayoutVars>
          <dgm:bulletEnabled val="1"/>
        </dgm:presLayoutVars>
      </dgm:prSet>
      <dgm:spPr/>
    </dgm:pt>
    <dgm:pt modelId="{5ED3B11A-1296-DF47-984D-215A9E100128}" type="pres">
      <dgm:prSet presAssocID="{ECF4D01B-25E3-254A-8087-54CAD18FE255}" presName="sibTrans" presStyleLbl="sibTrans1D1" presStyleIdx="3" presStyleCnt="13"/>
      <dgm:spPr/>
    </dgm:pt>
    <dgm:pt modelId="{44AB08F2-A187-D543-A3A5-22684A835476}" type="pres">
      <dgm:prSet presAssocID="{ECF4D01B-25E3-254A-8087-54CAD18FE255}" presName="connectorText" presStyleLbl="sibTrans1D1" presStyleIdx="3" presStyleCnt="13"/>
      <dgm:spPr/>
    </dgm:pt>
    <dgm:pt modelId="{F93D7798-5CF8-4A6B-BE29-5C9382EF6498}" type="pres">
      <dgm:prSet presAssocID="{34819ED5-6D44-45B0-90B0-5A63E569A2EB}" presName="node" presStyleLbl="node1" presStyleIdx="4" presStyleCnt="14">
        <dgm:presLayoutVars>
          <dgm:bulletEnabled val="1"/>
        </dgm:presLayoutVars>
      </dgm:prSet>
      <dgm:spPr/>
    </dgm:pt>
    <dgm:pt modelId="{FC74167B-5010-4DA3-9F6F-C888E4CC19DC}" type="pres">
      <dgm:prSet presAssocID="{A2EF8CA1-2B9A-47CF-9337-3CAD7F2D9A68}" presName="sibTrans" presStyleLbl="sibTrans1D1" presStyleIdx="4" presStyleCnt="13"/>
      <dgm:spPr/>
    </dgm:pt>
    <dgm:pt modelId="{343EF409-005E-4D94-9BB3-C505B5388166}" type="pres">
      <dgm:prSet presAssocID="{A2EF8CA1-2B9A-47CF-9337-3CAD7F2D9A68}" presName="connectorText" presStyleLbl="sibTrans1D1" presStyleIdx="4" presStyleCnt="13"/>
      <dgm:spPr/>
    </dgm:pt>
    <dgm:pt modelId="{06CEF982-9921-42F4-8805-B76AFFA24512}" type="pres">
      <dgm:prSet presAssocID="{E29A2447-12FC-4B1C-A7A2-EF63A1285BB9}" presName="node" presStyleLbl="node1" presStyleIdx="5" presStyleCnt="14">
        <dgm:presLayoutVars>
          <dgm:bulletEnabled val="1"/>
        </dgm:presLayoutVars>
      </dgm:prSet>
      <dgm:spPr/>
    </dgm:pt>
    <dgm:pt modelId="{9A5DAE82-D4E6-464C-9526-BF11AEEDB07C}" type="pres">
      <dgm:prSet presAssocID="{C833B8C4-6F72-4A93-9886-E20A39D7E77F}" presName="sibTrans" presStyleLbl="sibTrans1D1" presStyleIdx="5" presStyleCnt="13"/>
      <dgm:spPr/>
    </dgm:pt>
    <dgm:pt modelId="{5858FCDB-38B4-48E1-BC87-012B1708280C}" type="pres">
      <dgm:prSet presAssocID="{C833B8C4-6F72-4A93-9886-E20A39D7E77F}" presName="connectorText" presStyleLbl="sibTrans1D1" presStyleIdx="5" presStyleCnt="13"/>
      <dgm:spPr/>
    </dgm:pt>
    <dgm:pt modelId="{02F5644E-C7C8-446F-89BE-2CCD45F8BB67}" type="pres">
      <dgm:prSet presAssocID="{836FBFF5-AECE-435B-ADDE-7E555416F5F6}" presName="node" presStyleLbl="node1" presStyleIdx="6" presStyleCnt="14">
        <dgm:presLayoutVars>
          <dgm:bulletEnabled val="1"/>
        </dgm:presLayoutVars>
      </dgm:prSet>
      <dgm:spPr/>
    </dgm:pt>
    <dgm:pt modelId="{F94AE699-C9FF-42EA-B6A7-787780C8A342}" type="pres">
      <dgm:prSet presAssocID="{1140E34D-17CD-4830-BB3C-E8EFA3A1277E}" presName="sibTrans" presStyleLbl="sibTrans1D1" presStyleIdx="6" presStyleCnt="13"/>
      <dgm:spPr/>
    </dgm:pt>
    <dgm:pt modelId="{002CF136-74BA-4A39-BB5B-EBE759B996B8}" type="pres">
      <dgm:prSet presAssocID="{1140E34D-17CD-4830-BB3C-E8EFA3A1277E}" presName="connectorText" presStyleLbl="sibTrans1D1" presStyleIdx="6" presStyleCnt="13"/>
      <dgm:spPr/>
    </dgm:pt>
    <dgm:pt modelId="{25D99052-A0C6-42F5-870F-52365C84A6C2}" type="pres">
      <dgm:prSet presAssocID="{943E26E5-5DC9-41F2-86FB-ABC395A8ACF4}" presName="node" presStyleLbl="node1" presStyleIdx="7" presStyleCnt="14">
        <dgm:presLayoutVars>
          <dgm:bulletEnabled val="1"/>
        </dgm:presLayoutVars>
      </dgm:prSet>
      <dgm:spPr/>
    </dgm:pt>
    <dgm:pt modelId="{36F13F8E-6A7B-49C7-BC4D-9F2083E1E12C}" type="pres">
      <dgm:prSet presAssocID="{80876D21-3757-4B2E-B431-94A294888B5A}" presName="sibTrans" presStyleLbl="sibTrans1D1" presStyleIdx="7" presStyleCnt="13"/>
      <dgm:spPr/>
    </dgm:pt>
    <dgm:pt modelId="{B4F046E3-154C-4AB1-9F02-5848E24A2315}" type="pres">
      <dgm:prSet presAssocID="{80876D21-3757-4B2E-B431-94A294888B5A}" presName="connectorText" presStyleLbl="sibTrans1D1" presStyleIdx="7" presStyleCnt="13"/>
      <dgm:spPr/>
    </dgm:pt>
    <dgm:pt modelId="{F93A867E-A056-4C6A-9A6E-15638B2E5C6C}" type="pres">
      <dgm:prSet presAssocID="{5CC7EFB9-FB2F-48C6-B7B6-A22EECC9DEAD}" presName="node" presStyleLbl="node1" presStyleIdx="8" presStyleCnt="14">
        <dgm:presLayoutVars>
          <dgm:bulletEnabled val="1"/>
        </dgm:presLayoutVars>
      </dgm:prSet>
      <dgm:spPr/>
    </dgm:pt>
    <dgm:pt modelId="{D76025B0-0552-4A96-8C89-3B54DA2423AB}" type="pres">
      <dgm:prSet presAssocID="{B5B59F18-FF9A-40FC-9FF8-AD1D3BFE5E67}" presName="sibTrans" presStyleLbl="sibTrans1D1" presStyleIdx="8" presStyleCnt="13"/>
      <dgm:spPr/>
    </dgm:pt>
    <dgm:pt modelId="{76C666FF-166E-48CB-AB94-D14D7A51F8F0}" type="pres">
      <dgm:prSet presAssocID="{B5B59F18-FF9A-40FC-9FF8-AD1D3BFE5E67}" presName="connectorText" presStyleLbl="sibTrans1D1" presStyleIdx="8" presStyleCnt="13"/>
      <dgm:spPr/>
    </dgm:pt>
    <dgm:pt modelId="{DDF43BAA-8BE0-ED40-8CBC-95CFF82E91DB}" type="pres">
      <dgm:prSet presAssocID="{C48B0053-F04F-2E4F-913C-B7BF5C8790F5}" presName="node" presStyleLbl="node1" presStyleIdx="9" presStyleCnt="14">
        <dgm:presLayoutVars>
          <dgm:bulletEnabled val="1"/>
        </dgm:presLayoutVars>
      </dgm:prSet>
      <dgm:spPr/>
    </dgm:pt>
    <dgm:pt modelId="{27912D64-79B2-C245-9362-AABA1DF2AF6A}" type="pres">
      <dgm:prSet presAssocID="{579C5D85-A701-0148-8F36-C7FFA8C8BACA}" presName="sibTrans" presStyleLbl="sibTrans1D1" presStyleIdx="9" presStyleCnt="13"/>
      <dgm:spPr/>
    </dgm:pt>
    <dgm:pt modelId="{17A54C2B-9218-C944-AA7C-0AD240038652}" type="pres">
      <dgm:prSet presAssocID="{579C5D85-A701-0148-8F36-C7FFA8C8BACA}" presName="connectorText" presStyleLbl="sibTrans1D1" presStyleIdx="9" presStyleCnt="13"/>
      <dgm:spPr/>
    </dgm:pt>
    <dgm:pt modelId="{651C7EA3-1A29-4DE1-BA77-D6A4B710C27A}" type="pres">
      <dgm:prSet presAssocID="{D9DC7CA9-E975-4F46-8ABF-C8597E24E063}" presName="node" presStyleLbl="node1" presStyleIdx="10" presStyleCnt="14">
        <dgm:presLayoutVars>
          <dgm:bulletEnabled val="1"/>
        </dgm:presLayoutVars>
      </dgm:prSet>
      <dgm:spPr/>
    </dgm:pt>
    <dgm:pt modelId="{9D0E2EFC-2459-4D8D-AE70-ED6441A00900}" type="pres">
      <dgm:prSet presAssocID="{FCDB086D-0A61-4EEC-ACB0-3752920451B2}" presName="sibTrans" presStyleLbl="sibTrans1D1" presStyleIdx="10" presStyleCnt="13"/>
      <dgm:spPr/>
    </dgm:pt>
    <dgm:pt modelId="{7FD8BC35-0B7B-42BE-B855-834A3CA2090D}" type="pres">
      <dgm:prSet presAssocID="{FCDB086D-0A61-4EEC-ACB0-3752920451B2}" presName="connectorText" presStyleLbl="sibTrans1D1" presStyleIdx="10" presStyleCnt="13"/>
      <dgm:spPr/>
    </dgm:pt>
    <dgm:pt modelId="{D0583213-FC17-4BA6-90D6-261E4AC33C73}" type="pres">
      <dgm:prSet presAssocID="{8615AC28-FD71-491E-9123-20EF17BBB677}" presName="node" presStyleLbl="node1" presStyleIdx="11" presStyleCnt="14">
        <dgm:presLayoutVars>
          <dgm:bulletEnabled val="1"/>
        </dgm:presLayoutVars>
      </dgm:prSet>
      <dgm:spPr/>
    </dgm:pt>
    <dgm:pt modelId="{E517BC81-98C8-0D43-A550-2D34FE94018C}" type="pres">
      <dgm:prSet presAssocID="{7B0A1024-295A-453F-B45C-C29B3C471B01}" presName="sibTrans" presStyleLbl="sibTrans1D1" presStyleIdx="11" presStyleCnt="13"/>
      <dgm:spPr/>
    </dgm:pt>
    <dgm:pt modelId="{314167CB-BB8E-CD40-8A7C-D151EB0719F7}" type="pres">
      <dgm:prSet presAssocID="{7B0A1024-295A-453F-B45C-C29B3C471B01}" presName="connectorText" presStyleLbl="sibTrans1D1" presStyleIdx="11" presStyleCnt="13"/>
      <dgm:spPr/>
    </dgm:pt>
    <dgm:pt modelId="{8E0AF86E-CEAB-0142-8D39-4E12D2E48027}" type="pres">
      <dgm:prSet presAssocID="{D9EC65D2-FE84-D44A-A8BA-B7909BBAAFA5}" presName="node" presStyleLbl="node1" presStyleIdx="12" presStyleCnt="14">
        <dgm:presLayoutVars>
          <dgm:bulletEnabled val="1"/>
        </dgm:presLayoutVars>
      </dgm:prSet>
      <dgm:spPr/>
    </dgm:pt>
    <dgm:pt modelId="{347DCD0C-2FF3-E04F-845A-20D293E6BC9C}" type="pres">
      <dgm:prSet presAssocID="{CFBA75B8-3563-124D-8671-BBFA985C6FE9}" presName="sibTrans" presStyleLbl="sibTrans1D1" presStyleIdx="12" presStyleCnt="13"/>
      <dgm:spPr/>
    </dgm:pt>
    <dgm:pt modelId="{775AE915-A777-3F4F-9BF6-1AE4C3E4096E}" type="pres">
      <dgm:prSet presAssocID="{CFBA75B8-3563-124D-8671-BBFA985C6FE9}" presName="connectorText" presStyleLbl="sibTrans1D1" presStyleIdx="12" presStyleCnt="13"/>
      <dgm:spPr/>
    </dgm:pt>
    <dgm:pt modelId="{87692273-8DC7-8647-8AB1-9B5971405C37}" type="pres">
      <dgm:prSet presAssocID="{81DFA529-97B6-AB48-A255-5D0FA705066D}" presName="node" presStyleLbl="node1" presStyleIdx="13" presStyleCnt="14">
        <dgm:presLayoutVars>
          <dgm:bulletEnabled val="1"/>
        </dgm:presLayoutVars>
      </dgm:prSet>
      <dgm:spPr/>
    </dgm:pt>
  </dgm:ptLst>
  <dgm:cxnLst>
    <dgm:cxn modelId="{C1EC3802-45CB-44DC-9E0C-45A721FAD66D}" srcId="{831CC19F-8BD7-436F-9351-E93347D9E772}" destId="{943E26E5-5DC9-41F2-86FB-ABC395A8ACF4}" srcOrd="7" destOrd="0" parTransId="{3D477238-9804-4FF4-B89A-D60EF40B4680}" sibTransId="{80876D21-3757-4B2E-B431-94A294888B5A}"/>
    <dgm:cxn modelId="{99F94104-5F81-BD4C-8EBB-7B9F703FF400}" type="presOf" srcId="{34819ED5-6D44-45B0-90B0-5A63E569A2EB}" destId="{F93D7798-5CF8-4A6B-BE29-5C9382EF6498}" srcOrd="0" destOrd="0" presId="urn:microsoft.com/office/officeart/2005/8/layout/bProcess3"/>
    <dgm:cxn modelId="{78CD640B-A377-594A-93F6-94B67B4323C0}" type="presOf" srcId="{D9DC7CA9-E975-4F46-8ABF-C8597E24E063}" destId="{651C7EA3-1A29-4DE1-BA77-D6A4B710C27A}" srcOrd="0" destOrd="0" presId="urn:microsoft.com/office/officeart/2005/8/layout/bProcess3"/>
    <dgm:cxn modelId="{9E08330C-338D-F649-8A72-412987608CAD}" type="presOf" srcId="{A2EF8CA1-2B9A-47CF-9337-3CAD7F2D9A68}" destId="{343EF409-005E-4D94-9BB3-C505B5388166}" srcOrd="1" destOrd="0" presId="urn:microsoft.com/office/officeart/2005/8/layout/bProcess3"/>
    <dgm:cxn modelId="{2FA3820E-14CE-4540-ADEA-AD8BBEB5FD8F}" type="presOf" srcId="{83A9385E-9BA3-451C-93E5-D1CCC84E1E3A}" destId="{0F987036-F4C3-4B1F-B1C4-A093A8BA7157}" srcOrd="1" destOrd="0" presId="urn:microsoft.com/office/officeart/2005/8/layout/bProcess3"/>
    <dgm:cxn modelId="{05405B25-E221-B344-AE3D-89CF8E703CD8}" type="presOf" srcId="{8615AC28-FD71-491E-9123-20EF17BBB677}" destId="{D0583213-FC17-4BA6-90D6-261E4AC33C73}" srcOrd="0" destOrd="0" presId="urn:microsoft.com/office/officeart/2005/8/layout/bProcess3"/>
    <dgm:cxn modelId="{91726627-BCD3-3E4B-BB8A-1C5A977806F0}" type="presOf" srcId="{A9F15F52-DCB6-494D-ABA9-4CF8434E549F}" destId="{D8D3C4D0-6E6F-E044-8B52-63EBC6E0FEE1}" srcOrd="0" destOrd="0" presId="urn:microsoft.com/office/officeart/2005/8/layout/bProcess3"/>
    <dgm:cxn modelId="{DB768A28-D4CB-B941-92B0-9EC4AD2F5B00}" type="presOf" srcId="{7A149D8F-A467-D146-AEF1-98AEBF67F631}" destId="{B744D1D8-B920-7447-B7D1-FE42914EC214}" srcOrd="1" destOrd="0" presId="urn:microsoft.com/office/officeart/2005/8/layout/bProcess3"/>
    <dgm:cxn modelId="{7085C82C-0E91-3743-9FA8-D7EB6EE916A6}" type="presOf" srcId="{E29A2447-12FC-4B1C-A7A2-EF63A1285BB9}" destId="{06CEF982-9921-42F4-8805-B76AFFA24512}" srcOrd="0" destOrd="0" presId="urn:microsoft.com/office/officeart/2005/8/layout/bProcess3"/>
    <dgm:cxn modelId="{13AFB633-B130-0F4D-9A8D-C56A6917F790}" type="presOf" srcId="{579C5D85-A701-0148-8F36-C7FFA8C8BACA}" destId="{17A54C2B-9218-C944-AA7C-0AD240038652}" srcOrd="1" destOrd="0" presId="urn:microsoft.com/office/officeart/2005/8/layout/bProcess3"/>
    <dgm:cxn modelId="{3762F437-A6E5-4D93-9B1D-968B240A555B}" srcId="{831CC19F-8BD7-436F-9351-E93347D9E772}" destId="{0C5C075F-9C23-4A24-91E6-F558C800A6DD}" srcOrd="1" destOrd="0" parTransId="{11BE3988-5627-4578-9B75-7F5CB15056B2}" sibTransId="{03ACF260-C4A2-487D-8FD8-2C363C6216B8}"/>
    <dgm:cxn modelId="{B45B3D3A-ACD6-6B40-86E5-96D39C6222E2}" srcId="{831CC19F-8BD7-436F-9351-E93347D9E772}" destId="{A9F15F52-DCB6-494D-ABA9-4CF8434E549F}" srcOrd="3" destOrd="0" parTransId="{ABE61FDD-28CC-EE42-8F84-F50D1AE2B78F}" sibTransId="{ECF4D01B-25E3-254A-8087-54CAD18FE255}"/>
    <dgm:cxn modelId="{57F6133E-5C7D-3D47-8380-F56089DCCBF7}" type="presOf" srcId="{83A9385E-9BA3-451C-93E5-D1CCC84E1E3A}" destId="{08473C69-C335-44A8-A5A3-CE4D4C23E408}" srcOrd="0" destOrd="0" presId="urn:microsoft.com/office/officeart/2005/8/layout/bProcess3"/>
    <dgm:cxn modelId="{A01D753E-232A-D54F-A90D-409A50E15E94}" srcId="{831CC19F-8BD7-436F-9351-E93347D9E772}" destId="{D9EC65D2-FE84-D44A-A8BA-B7909BBAAFA5}" srcOrd="12" destOrd="0" parTransId="{E1463989-1D68-7244-8A77-AA365C906248}" sibTransId="{CFBA75B8-3563-124D-8671-BBFA985C6FE9}"/>
    <dgm:cxn modelId="{AC634A40-5759-D245-807D-BC191F97CE0D}" type="presOf" srcId="{CFBA75B8-3563-124D-8671-BBFA985C6FE9}" destId="{347DCD0C-2FF3-E04F-845A-20D293E6BC9C}" srcOrd="0" destOrd="0" presId="urn:microsoft.com/office/officeart/2005/8/layout/bProcess3"/>
    <dgm:cxn modelId="{111FDE61-C0F3-0342-BDAB-D5894328FA57}" type="presOf" srcId="{836FBFF5-AECE-435B-ADDE-7E555416F5F6}" destId="{02F5644E-C7C8-446F-89BE-2CCD45F8BB67}" srcOrd="0" destOrd="0" presId="urn:microsoft.com/office/officeart/2005/8/layout/bProcess3"/>
    <dgm:cxn modelId="{175C2165-E421-46FE-A52A-8FA6281CBAC3}" srcId="{831CC19F-8BD7-436F-9351-E93347D9E772}" destId="{34819ED5-6D44-45B0-90B0-5A63E569A2EB}" srcOrd="4" destOrd="0" parTransId="{42107CA5-C6AE-4730-A5E8-3CB7B318A7E3}" sibTransId="{A2EF8CA1-2B9A-47CF-9337-3CAD7F2D9A68}"/>
    <dgm:cxn modelId="{E3BEA965-7454-D542-B6A6-7C66FAE1986D}" type="presOf" srcId="{1140E34D-17CD-4830-BB3C-E8EFA3A1277E}" destId="{F94AE699-C9FF-42EA-B6A7-787780C8A342}" srcOrd="0" destOrd="0" presId="urn:microsoft.com/office/officeart/2005/8/layout/bProcess3"/>
    <dgm:cxn modelId="{B596E847-11C3-49EC-B0AB-D7DE35CF1FCC}" srcId="{831CC19F-8BD7-436F-9351-E93347D9E772}" destId="{5CC7EFB9-FB2F-48C6-B7B6-A22EECC9DEAD}" srcOrd="8" destOrd="0" parTransId="{0205FFD5-38EF-435A-991F-D1B70B6EFC1E}" sibTransId="{B5B59F18-FF9A-40FC-9FF8-AD1D3BFE5E67}"/>
    <dgm:cxn modelId="{A2D0DD68-FD1E-459D-B1CA-F3B277171CB9}" type="presOf" srcId="{831CC19F-8BD7-436F-9351-E93347D9E772}" destId="{0B74FD34-9D17-42D3-A87D-C7BD996CE717}" srcOrd="0" destOrd="0" presId="urn:microsoft.com/office/officeart/2005/8/layout/bProcess3"/>
    <dgm:cxn modelId="{EE922749-1431-5B42-B6B2-BF6CC74F8F9C}" type="presOf" srcId="{C833B8C4-6F72-4A93-9886-E20A39D7E77F}" destId="{5858FCDB-38B4-48E1-BC87-012B1708280C}" srcOrd="1" destOrd="0" presId="urn:microsoft.com/office/officeart/2005/8/layout/bProcess3"/>
    <dgm:cxn modelId="{3AC5EA4B-B975-4BB9-8E51-E5386F71108D}" srcId="{831CC19F-8BD7-436F-9351-E93347D9E772}" destId="{6E01A27B-8C41-4A66-93B9-F047959F51B1}" srcOrd="2" destOrd="0" parTransId="{591239FF-94A5-4DFC-8337-4D140AF7B0B0}" sibTransId="{83A9385E-9BA3-451C-93E5-D1CCC84E1E3A}"/>
    <dgm:cxn modelId="{D970FA4D-056B-414D-BF2E-832283F227EB}" type="presOf" srcId="{6E01A27B-8C41-4A66-93B9-F047959F51B1}" destId="{65BAD743-E387-4784-8CD0-81A80A117310}" srcOrd="0" destOrd="0" presId="urn:microsoft.com/office/officeart/2005/8/layout/bProcess3"/>
    <dgm:cxn modelId="{DE54694F-AB6E-A741-AF96-5267AA559F8B}" type="presOf" srcId="{5CC7EFB9-FB2F-48C6-B7B6-A22EECC9DEAD}" destId="{F93A867E-A056-4C6A-9A6E-15638B2E5C6C}" srcOrd="0" destOrd="0" presId="urn:microsoft.com/office/officeart/2005/8/layout/bProcess3"/>
    <dgm:cxn modelId="{DF8AA653-65C5-4AB9-AEF1-FE4CE93C498D}" srcId="{831CC19F-8BD7-436F-9351-E93347D9E772}" destId="{836FBFF5-AECE-435B-ADDE-7E555416F5F6}" srcOrd="6" destOrd="0" parTransId="{D2A838F5-5AB2-4D66-9365-30DA039F7EEB}" sibTransId="{1140E34D-17CD-4830-BB3C-E8EFA3A1277E}"/>
    <dgm:cxn modelId="{7ADE865A-843C-AE48-8116-B00C0238D333}" type="presOf" srcId="{CFBA75B8-3563-124D-8671-BBFA985C6FE9}" destId="{775AE915-A777-3F4F-9BF6-1AE4C3E4096E}" srcOrd="1" destOrd="0" presId="urn:microsoft.com/office/officeart/2005/8/layout/bProcess3"/>
    <dgm:cxn modelId="{B6E5837C-B96A-D34E-83C7-AEC1D714EC24}" type="presOf" srcId="{81DFA529-97B6-AB48-A255-5D0FA705066D}" destId="{87692273-8DC7-8647-8AB1-9B5971405C37}" srcOrd="0" destOrd="0" presId="urn:microsoft.com/office/officeart/2005/8/layout/bProcess3"/>
    <dgm:cxn modelId="{FBFAF77D-FA54-774A-9856-B84C2DA7C537}" type="presOf" srcId="{579C5D85-A701-0148-8F36-C7FFA8C8BACA}" destId="{27912D64-79B2-C245-9362-AABA1DF2AF6A}" srcOrd="0" destOrd="0" presId="urn:microsoft.com/office/officeart/2005/8/layout/bProcess3"/>
    <dgm:cxn modelId="{968F4887-3149-0449-A424-7FA6FE65B3CF}" type="presOf" srcId="{C48B0053-F04F-2E4F-913C-B7BF5C8790F5}" destId="{DDF43BAA-8BE0-ED40-8CBC-95CFF82E91DB}" srcOrd="0" destOrd="0" presId="urn:microsoft.com/office/officeart/2005/8/layout/bProcess3"/>
    <dgm:cxn modelId="{844C9C90-BA7F-5D4B-9E5C-43D050E18A7E}" type="presOf" srcId="{FCDB086D-0A61-4EEC-ACB0-3752920451B2}" destId="{7FD8BC35-0B7B-42BE-B855-834A3CA2090D}" srcOrd="1" destOrd="0" presId="urn:microsoft.com/office/officeart/2005/8/layout/bProcess3"/>
    <dgm:cxn modelId="{2B00DB97-26D4-C340-87B8-18508C206FBE}" srcId="{831CC19F-8BD7-436F-9351-E93347D9E772}" destId="{C48B0053-F04F-2E4F-913C-B7BF5C8790F5}" srcOrd="9" destOrd="0" parTransId="{79F80F6C-C4BC-F54A-A50D-8AFF2EE81D53}" sibTransId="{579C5D85-A701-0148-8F36-C7FFA8C8BACA}"/>
    <dgm:cxn modelId="{BF57B698-83E9-714F-A106-652E52793D45}" type="presOf" srcId="{7B0A1024-295A-453F-B45C-C29B3C471B01}" destId="{E517BC81-98C8-0D43-A550-2D34FE94018C}" srcOrd="0" destOrd="0" presId="urn:microsoft.com/office/officeart/2005/8/layout/bProcess3"/>
    <dgm:cxn modelId="{383FC598-5B6D-074D-BB36-EA7554EBC70E}" type="presOf" srcId="{A2EF8CA1-2B9A-47CF-9337-3CAD7F2D9A68}" destId="{FC74167B-5010-4DA3-9F6F-C888E4CC19DC}" srcOrd="0" destOrd="0" presId="urn:microsoft.com/office/officeart/2005/8/layout/bProcess3"/>
    <dgm:cxn modelId="{AD9AEE9A-0492-8E4E-8083-713CA50BC388}" type="presOf" srcId="{03ACF260-C4A2-487D-8FD8-2C363C6216B8}" destId="{83E6DE58-E7C9-4C10-BE5F-0622B70735D9}" srcOrd="1" destOrd="0" presId="urn:microsoft.com/office/officeart/2005/8/layout/bProcess3"/>
    <dgm:cxn modelId="{92D7E69C-940A-C240-862F-F7870564EBCA}" srcId="{831CC19F-8BD7-436F-9351-E93347D9E772}" destId="{FA40DFE8-25D9-9946-96EE-B1186DC29A99}" srcOrd="0" destOrd="0" parTransId="{C93FDDB5-C05D-A54A-A8D1-589AE4AC6DD7}" sibTransId="{7A149D8F-A467-D146-AEF1-98AEBF67F631}"/>
    <dgm:cxn modelId="{44FFB1A5-A4CD-7748-AC22-145DC5E3D91E}" type="presOf" srcId="{7B0A1024-295A-453F-B45C-C29B3C471B01}" destId="{314167CB-BB8E-CD40-8A7C-D151EB0719F7}" srcOrd="1" destOrd="0" presId="urn:microsoft.com/office/officeart/2005/8/layout/bProcess3"/>
    <dgm:cxn modelId="{31E892A6-CC22-3D4D-B1B4-0BE7F937EED7}" type="presOf" srcId="{FA40DFE8-25D9-9946-96EE-B1186DC29A99}" destId="{E52EE9BE-240F-634D-98F6-2212011917F7}" srcOrd="0" destOrd="0" presId="urn:microsoft.com/office/officeart/2005/8/layout/bProcess3"/>
    <dgm:cxn modelId="{810639A8-98C1-4517-9AC9-57419E0227DA}" srcId="{831CC19F-8BD7-436F-9351-E93347D9E772}" destId="{8615AC28-FD71-491E-9123-20EF17BBB677}" srcOrd="11" destOrd="0" parTransId="{C5D9B509-1350-4E8E-AF52-5B7EE53F9341}" sibTransId="{7B0A1024-295A-453F-B45C-C29B3C471B01}"/>
    <dgm:cxn modelId="{2F0492AA-BCC6-FF4D-9729-8C2AA3B4FA75}" type="presOf" srcId="{FCDB086D-0A61-4EEC-ACB0-3752920451B2}" destId="{9D0E2EFC-2459-4D8D-AE70-ED6441A00900}" srcOrd="0" destOrd="0" presId="urn:microsoft.com/office/officeart/2005/8/layout/bProcess3"/>
    <dgm:cxn modelId="{8C53A2AA-08AA-2A48-B4E5-90D3839AF50F}" type="presOf" srcId="{C833B8C4-6F72-4A93-9886-E20A39D7E77F}" destId="{9A5DAE82-D4E6-464C-9526-BF11AEEDB07C}" srcOrd="0" destOrd="0" presId="urn:microsoft.com/office/officeart/2005/8/layout/bProcess3"/>
    <dgm:cxn modelId="{99D7F5AB-9B34-6542-B202-C18CD41A092F}" type="presOf" srcId="{ECF4D01B-25E3-254A-8087-54CAD18FE255}" destId="{5ED3B11A-1296-DF47-984D-215A9E100128}" srcOrd="0" destOrd="0" presId="urn:microsoft.com/office/officeart/2005/8/layout/bProcess3"/>
    <dgm:cxn modelId="{FE9FC9AD-EDB9-5B4E-BCB0-9C504B6BAFCE}" srcId="{831CC19F-8BD7-436F-9351-E93347D9E772}" destId="{81DFA529-97B6-AB48-A255-5D0FA705066D}" srcOrd="13" destOrd="0" parTransId="{1DD2829C-2E21-8344-8417-E8E3374D8103}" sibTransId="{FEC46E1D-340E-3E4E-87D5-5C600A529F87}"/>
    <dgm:cxn modelId="{75D2C6B3-5327-134E-8854-62A180D58045}" type="presOf" srcId="{7A149D8F-A467-D146-AEF1-98AEBF67F631}" destId="{5703CF47-06D8-2042-82EE-42A7EF58A0AE}" srcOrd="0" destOrd="0" presId="urn:microsoft.com/office/officeart/2005/8/layout/bProcess3"/>
    <dgm:cxn modelId="{5D6CF3B7-CB9A-DB4A-9A2B-76943E8BDEB8}" type="presOf" srcId="{80876D21-3757-4B2E-B431-94A294888B5A}" destId="{36F13F8E-6A7B-49C7-BC4D-9F2083E1E12C}" srcOrd="0" destOrd="0" presId="urn:microsoft.com/office/officeart/2005/8/layout/bProcess3"/>
    <dgm:cxn modelId="{1E3D6BB8-F6BB-7C4B-8E38-84ECAAB51A07}" type="presOf" srcId="{ECF4D01B-25E3-254A-8087-54CAD18FE255}" destId="{44AB08F2-A187-D543-A3A5-22684A835476}" srcOrd="1" destOrd="0" presId="urn:microsoft.com/office/officeart/2005/8/layout/bProcess3"/>
    <dgm:cxn modelId="{9200EEC2-A47A-A04D-BE69-D33B52A60380}" type="presOf" srcId="{80876D21-3757-4B2E-B431-94A294888B5A}" destId="{B4F046E3-154C-4AB1-9F02-5848E24A2315}" srcOrd="1" destOrd="0" presId="urn:microsoft.com/office/officeart/2005/8/layout/bProcess3"/>
    <dgm:cxn modelId="{3FB3A5C8-684C-8149-B66B-31B0E84D1057}" type="presOf" srcId="{B5B59F18-FF9A-40FC-9FF8-AD1D3BFE5E67}" destId="{76C666FF-166E-48CB-AB94-D14D7A51F8F0}" srcOrd="1" destOrd="0" presId="urn:microsoft.com/office/officeart/2005/8/layout/bProcess3"/>
    <dgm:cxn modelId="{4725F5CF-A003-4747-8B78-E37AA1C86131}" srcId="{831CC19F-8BD7-436F-9351-E93347D9E772}" destId="{D9DC7CA9-E975-4F46-8ABF-C8597E24E063}" srcOrd="10" destOrd="0" parTransId="{B438C069-91CD-42FB-8C4E-34CAF0ED5CD0}" sibTransId="{FCDB086D-0A61-4EEC-ACB0-3752920451B2}"/>
    <dgm:cxn modelId="{8D6F3ED2-BD90-CB49-993D-19DE32499B6F}" type="presOf" srcId="{0C5C075F-9C23-4A24-91E6-F558C800A6DD}" destId="{F5ABA20E-B71E-4FD4-AA31-E6DD4E6D60AC}" srcOrd="0" destOrd="0" presId="urn:microsoft.com/office/officeart/2005/8/layout/bProcess3"/>
    <dgm:cxn modelId="{F6C39BDD-889F-9F48-BAB2-A35136209327}" type="presOf" srcId="{D9EC65D2-FE84-D44A-A8BA-B7909BBAAFA5}" destId="{8E0AF86E-CEAB-0142-8D39-4E12D2E48027}" srcOrd="0" destOrd="0" presId="urn:microsoft.com/office/officeart/2005/8/layout/bProcess3"/>
    <dgm:cxn modelId="{402A2EE3-9157-CC49-B5FB-D041AD49F0B4}" type="presOf" srcId="{943E26E5-5DC9-41F2-86FB-ABC395A8ACF4}" destId="{25D99052-A0C6-42F5-870F-52365C84A6C2}" srcOrd="0" destOrd="0" presId="urn:microsoft.com/office/officeart/2005/8/layout/bProcess3"/>
    <dgm:cxn modelId="{7197E7E4-E652-48FE-BD54-454D127DA216}" srcId="{831CC19F-8BD7-436F-9351-E93347D9E772}" destId="{E29A2447-12FC-4B1C-A7A2-EF63A1285BB9}" srcOrd="5" destOrd="0" parTransId="{DD30DB98-D316-409A-9AFD-70A7E9A1544D}" sibTransId="{C833B8C4-6F72-4A93-9886-E20A39D7E77F}"/>
    <dgm:cxn modelId="{E8ECCFEB-B9C1-D549-9AFC-EA74FB282F77}" type="presOf" srcId="{03ACF260-C4A2-487D-8FD8-2C363C6216B8}" destId="{DC10119D-FE35-4B91-AC7D-E0B56EDD14B4}" srcOrd="0" destOrd="0" presId="urn:microsoft.com/office/officeart/2005/8/layout/bProcess3"/>
    <dgm:cxn modelId="{9928F1EB-5422-1145-9522-5C074A5AA715}" type="presOf" srcId="{B5B59F18-FF9A-40FC-9FF8-AD1D3BFE5E67}" destId="{D76025B0-0552-4A96-8C89-3B54DA2423AB}" srcOrd="0" destOrd="0" presId="urn:microsoft.com/office/officeart/2005/8/layout/bProcess3"/>
    <dgm:cxn modelId="{071AE9F3-01DA-3B40-A872-FB0A6E8A02C2}" type="presOf" srcId="{1140E34D-17CD-4830-BB3C-E8EFA3A1277E}" destId="{002CF136-74BA-4A39-BB5B-EBE759B996B8}" srcOrd="1" destOrd="0" presId="urn:microsoft.com/office/officeart/2005/8/layout/bProcess3"/>
    <dgm:cxn modelId="{24D996C7-F729-7346-AF4A-E4CE51061F79}" type="presParOf" srcId="{0B74FD34-9D17-42D3-A87D-C7BD996CE717}" destId="{E52EE9BE-240F-634D-98F6-2212011917F7}" srcOrd="0" destOrd="0" presId="urn:microsoft.com/office/officeart/2005/8/layout/bProcess3"/>
    <dgm:cxn modelId="{3C235C49-F67B-8143-9744-5FE0512473D3}" type="presParOf" srcId="{0B74FD34-9D17-42D3-A87D-C7BD996CE717}" destId="{5703CF47-06D8-2042-82EE-42A7EF58A0AE}" srcOrd="1" destOrd="0" presId="urn:microsoft.com/office/officeart/2005/8/layout/bProcess3"/>
    <dgm:cxn modelId="{17FFA7E4-AA9A-6443-9D35-05716A068FD2}" type="presParOf" srcId="{5703CF47-06D8-2042-82EE-42A7EF58A0AE}" destId="{B744D1D8-B920-7447-B7D1-FE42914EC214}" srcOrd="0" destOrd="0" presId="urn:microsoft.com/office/officeart/2005/8/layout/bProcess3"/>
    <dgm:cxn modelId="{7F59D847-0EB0-5C4C-9B58-804C2DA346D0}" type="presParOf" srcId="{0B74FD34-9D17-42D3-A87D-C7BD996CE717}" destId="{F5ABA20E-B71E-4FD4-AA31-E6DD4E6D60AC}" srcOrd="2" destOrd="0" presId="urn:microsoft.com/office/officeart/2005/8/layout/bProcess3"/>
    <dgm:cxn modelId="{2AECDCD5-62B5-AB4D-A53D-FAD62A713196}" type="presParOf" srcId="{0B74FD34-9D17-42D3-A87D-C7BD996CE717}" destId="{DC10119D-FE35-4B91-AC7D-E0B56EDD14B4}" srcOrd="3" destOrd="0" presId="urn:microsoft.com/office/officeart/2005/8/layout/bProcess3"/>
    <dgm:cxn modelId="{537E6E7C-8865-444F-9C28-01F2883984D7}" type="presParOf" srcId="{DC10119D-FE35-4B91-AC7D-E0B56EDD14B4}" destId="{83E6DE58-E7C9-4C10-BE5F-0622B70735D9}" srcOrd="0" destOrd="0" presId="urn:microsoft.com/office/officeart/2005/8/layout/bProcess3"/>
    <dgm:cxn modelId="{5762FFB7-8388-884E-BF73-1FA9452A4E7F}" type="presParOf" srcId="{0B74FD34-9D17-42D3-A87D-C7BD996CE717}" destId="{65BAD743-E387-4784-8CD0-81A80A117310}" srcOrd="4" destOrd="0" presId="urn:microsoft.com/office/officeart/2005/8/layout/bProcess3"/>
    <dgm:cxn modelId="{DAC24CF1-64D0-F447-A718-B15A98F1BF73}" type="presParOf" srcId="{0B74FD34-9D17-42D3-A87D-C7BD996CE717}" destId="{08473C69-C335-44A8-A5A3-CE4D4C23E408}" srcOrd="5" destOrd="0" presId="urn:microsoft.com/office/officeart/2005/8/layout/bProcess3"/>
    <dgm:cxn modelId="{2C9B9011-4D38-434E-824C-B6CE4214481F}" type="presParOf" srcId="{08473C69-C335-44A8-A5A3-CE4D4C23E408}" destId="{0F987036-F4C3-4B1F-B1C4-A093A8BA7157}" srcOrd="0" destOrd="0" presId="urn:microsoft.com/office/officeart/2005/8/layout/bProcess3"/>
    <dgm:cxn modelId="{98DDAB9C-B4E3-2044-9FE0-6FF143E18832}" type="presParOf" srcId="{0B74FD34-9D17-42D3-A87D-C7BD996CE717}" destId="{D8D3C4D0-6E6F-E044-8B52-63EBC6E0FEE1}" srcOrd="6" destOrd="0" presId="urn:microsoft.com/office/officeart/2005/8/layout/bProcess3"/>
    <dgm:cxn modelId="{6A7BE82B-266D-D242-9547-381DDE83AD33}" type="presParOf" srcId="{0B74FD34-9D17-42D3-A87D-C7BD996CE717}" destId="{5ED3B11A-1296-DF47-984D-215A9E100128}" srcOrd="7" destOrd="0" presId="urn:microsoft.com/office/officeart/2005/8/layout/bProcess3"/>
    <dgm:cxn modelId="{17E9E3C4-FE3B-1B4E-9484-80D7AFB27EDB}" type="presParOf" srcId="{5ED3B11A-1296-DF47-984D-215A9E100128}" destId="{44AB08F2-A187-D543-A3A5-22684A835476}" srcOrd="0" destOrd="0" presId="urn:microsoft.com/office/officeart/2005/8/layout/bProcess3"/>
    <dgm:cxn modelId="{51A6829A-41E8-BE4D-A04D-7390C06AB21F}" type="presParOf" srcId="{0B74FD34-9D17-42D3-A87D-C7BD996CE717}" destId="{F93D7798-5CF8-4A6B-BE29-5C9382EF6498}" srcOrd="8" destOrd="0" presId="urn:microsoft.com/office/officeart/2005/8/layout/bProcess3"/>
    <dgm:cxn modelId="{1E36ECE8-C544-8A40-887D-51BCD8B8997C}" type="presParOf" srcId="{0B74FD34-9D17-42D3-A87D-C7BD996CE717}" destId="{FC74167B-5010-4DA3-9F6F-C888E4CC19DC}" srcOrd="9" destOrd="0" presId="urn:microsoft.com/office/officeart/2005/8/layout/bProcess3"/>
    <dgm:cxn modelId="{BC150465-F90D-284C-AD5F-17895B16B131}" type="presParOf" srcId="{FC74167B-5010-4DA3-9F6F-C888E4CC19DC}" destId="{343EF409-005E-4D94-9BB3-C505B5388166}" srcOrd="0" destOrd="0" presId="urn:microsoft.com/office/officeart/2005/8/layout/bProcess3"/>
    <dgm:cxn modelId="{5795637D-3977-C24C-8BBA-3B71AD542B5F}" type="presParOf" srcId="{0B74FD34-9D17-42D3-A87D-C7BD996CE717}" destId="{06CEF982-9921-42F4-8805-B76AFFA24512}" srcOrd="10" destOrd="0" presId="urn:microsoft.com/office/officeart/2005/8/layout/bProcess3"/>
    <dgm:cxn modelId="{A31FF267-6EEE-6441-B964-1325E97A8038}" type="presParOf" srcId="{0B74FD34-9D17-42D3-A87D-C7BD996CE717}" destId="{9A5DAE82-D4E6-464C-9526-BF11AEEDB07C}" srcOrd="11" destOrd="0" presId="urn:microsoft.com/office/officeart/2005/8/layout/bProcess3"/>
    <dgm:cxn modelId="{07C4BAC7-F6B1-8D49-B8C2-4FA2B205BEA7}" type="presParOf" srcId="{9A5DAE82-D4E6-464C-9526-BF11AEEDB07C}" destId="{5858FCDB-38B4-48E1-BC87-012B1708280C}" srcOrd="0" destOrd="0" presId="urn:microsoft.com/office/officeart/2005/8/layout/bProcess3"/>
    <dgm:cxn modelId="{E93AF821-19E5-E943-A04B-803CF1EB3264}" type="presParOf" srcId="{0B74FD34-9D17-42D3-A87D-C7BD996CE717}" destId="{02F5644E-C7C8-446F-89BE-2CCD45F8BB67}" srcOrd="12" destOrd="0" presId="urn:microsoft.com/office/officeart/2005/8/layout/bProcess3"/>
    <dgm:cxn modelId="{666DF79F-44F5-2042-9A2E-43E9A4DD5D67}" type="presParOf" srcId="{0B74FD34-9D17-42D3-A87D-C7BD996CE717}" destId="{F94AE699-C9FF-42EA-B6A7-787780C8A342}" srcOrd="13" destOrd="0" presId="urn:microsoft.com/office/officeart/2005/8/layout/bProcess3"/>
    <dgm:cxn modelId="{12ADC79B-C250-8946-A91C-CF09FC8343BC}" type="presParOf" srcId="{F94AE699-C9FF-42EA-B6A7-787780C8A342}" destId="{002CF136-74BA-4A39-BB5B-EBE759B996B8}" srcOrd="0" destOrd="0" presId="urn:microsoft.com/office/officeart/2005/8/layout/bProcess3"/>
    <dgm:cxn modelId="{D445510F-5FED-614D-AA3A-EFF245ED79CA}" type="presParOf" srcId="{0B74FD34-9D17-42D3-A87D-C7BD996CE717}" destId="{25D99052-A0C6-42F5-870F-52365C84A6C2}" srcOrd="14" destOrd="0" presId="urn:microsoft.com/office/officeart/2005/8/layout/bProcess3"/>
    <dgm:cxn modelId="{3EE41092-9B7A-F24B-BFD5-146FE0CBDD03}" type="presParOf" srcId="{0B74FD34-9D17-42D3-A87D-C7BD996CE717}" destId="{36F13F8E-6A7B-49C7-BC4D-9F2083E1E12C}" srcOrd="15" destOrd="0" presId="urn:microsoft.com/office/officeart/2005/8/layout/bProcess3"/>
    <dgm:cxn modelId="{075B827C-63CC-3846-B629-1E9D17A7B1D7}" type="presParOf" srcId="{36F13F8E-6A7B-49C7-BC4D-9F2083E1E12C}" destId="{B4F046E3-154C-4AB1-9F02-5848E24A2315}" srcOrd="0" destOrd="0" presId="urn:microsoft.com/office/officeart/2005/8/layout/bProcess3"/>
    <dgm:cxn modelId="{BBC01A40-6F26-7147-8036-8C3A87A2D8B4}" type="presParOf" srcId="{0B74FD34-9D17-42D3-A87D-C7BD996CE717}" destId="{F93A867E-A056-4C6A-9A6E-15638B2E5C6C}" srcOrd="16" destOrd="0" presId="urn:microsoft.com/office/officeart/2005/8/layout/bProcess3"/>
    <dgm:cxn modelId="{A0964753-4A2B-A64B-A77C-E033D453DF87}" type="presParOf" srcId="{0B74FD34-9D17-42D3-A87D-C7BD996CE717}" destId="{D76025B0-0552-4A96-8C89-3B54DA2423AB}" srcOrd="17" destOrd="0" presId="urn:microsoft.com/office/officeart/2005/8/layout/bProcess3"/>
    <dgm:cxn modelId="{5DCFE6B3-AB6B-1240-A36C-9FEF233EC04B}" type="presParOf" srcId="{D76025B0-0552-4A96-8C89-3B54DA2423AB}" destId="{76C666FF-166E-48CB-AB94-D14D7A51F8F0}" srcOrd="0" destOrd="0" presId="urn:microsoft.com/office/officeart/2005/8/layout/bProcess3"/>
    <dgm:cxn modelId="{735EE2A2-2FA3-224C-8536-13C62A6DFA36}" type="presParOf" srcId="{0B74FD34-9D17-42D3-A87D-C7BD996CE717}" destId="{DDF43BAA-8BE0-ED40-8CBC-95CFF82E91DB}" srcOrd="18" destOrd="0" presId="urn:microsoft.com/office/officeart/2005/8/layout/bProcess3"/>
    <dgm:cxn modelId="{340DF50B-ADE7-BA4C-93AE-08A38EE33610}" type="presParOf" srcId="{0B74FD34-9D17-42D3-A87D-C7BD996CE717}" destId="{27912D64-79B2-C245-9362-AABA1DF2AF6A}" srcOrd="19" destOrd="0" presId="urn:microsoft.com/office/officeart/2005/8/layout/bProcess3"/>
    <dgm:cxn modelId="{B4868F7F-6660-F94D-B186-B1E867852CDF}" type="presParOf" srcId="{27912D64-79B2-C245-9362-AABA1DF2AF6A}" destId="{17A54C2B-9218-C944-AA7C-0AD240038652}" srcOrd="0" destOrd="0" presId="urn:microsoft.com/office/officeart/2005/8/layout/bProcess3"/>
    <dgm:cxn modelId="{1C68164A-37D5-4E4C-9D6B-E80D8A8C5434}" type="presParOf" srcId="{0B74FD34-9D17-42D3-A87D-C7BD996CE717}" destId="{651C7EA3-1A29-4DE1-BA77-D6A4B710C27A}" srcOrd="20" destOrd="0" presId="urn:microsoft.com/office/officeart/2005/8/layout/bProcess3"/>
    <dgm:cxn modelId="{74344CF9-B7E4-3E47-9008-FDCFCDB66F5E}" type="presParOf" srcId="{0B74FD34-9D17-42D3-A87D-C7BD996CE717}" destId="{9D0E2EFC-2459-4D8D-AE70-ED6441A00900}" srcOrd="21" destOrd="0" presId="urn:microsoft.com/office/officeart/2005/8/layout/bProcess3"/>
    <dgm:cxn modelId="{9DADCBE8-F2EC-6B43-B29D-8DAC7F61B23B}" type="presParOf" srcId="{9D0E2EFC-2459-4D8D-AE70-ED6441A00900}" destId="{7FD8BC35-0B7B-42BE-B855-834A3CA2090D}" srcOrd="0" destOrd="0" presId="urn:microsoft.com/office/officeart/2005/8/layout/bProcess3"/>
    <dgm:cxn modelId="{F5C5D57E-FD5F-174A-AC00-41B3C0DB6C6A}" type="presParOf" srcId="{0B74FD34-9D17-42D3-A87D-C7BD996CE717}" destId="{D0583213-FC17-4BA6-90D6-261E4AC33C73}" srcOrd="22" destOrd="0" presId="urn:microsoft.com/office/officeart/2005/8/layout/bProcess3"/>
    <dgm:cxn modelId="{F0386669-3EF2-E04A-90A0-FB75A177CAB7}" type="presParOf" srcId="{0B74FD34-9D17-42D3-A87D-C7BD996CE717}" destId="{E517BC81-98C8-0D43-A550-2D34FE94018C}" srcOrd="23" destOrd="0" presId="urn:microsoft.com/office/officeart/2005/8/layout/bProcess3"/>
    <dgm:cxn modelId="{EBC180F9-7042-FB4C-BE53-78B67DE5C3AB}" type="presParOf" srcId="{E517BC81-98C8-0D43-A550-2D34FE94018C}" destId="{314167CB-BB8E-CD40-8A7C-D151EB0719F7}" srcOrd="0" destOrd="0" presId="urn:microsoft.com/office/officeart/2005/8/layout/bProcess3"/>
    <dgm:cxn modelId="{3FE89E88-7E61-7F45-8BCA-993106E884AD}" type="presParOf" srcId="{0B74FD34-9D17-42D3-A87D-C7BD996CE717}" destId="{8E0AF86E-CEAB-0142-8D39-4E12D2E48027}" srcOrd="24" destOrd="0" presId="urn:microsoft.com/office/officeart/2005/8/layout/bProcess3"/>
    <dgm:cxn modelId="{9FF950A4-B77E-F74E-B5D1-002B289A9D95}" type="presParOf" srcId="{0B74FD34-9D17-42D3-A87D-C7BD996CE717}" destId="{347DCD0C-2FF3-E04F-845A-20D293E6BC9C}" srcOrd="25" destOrd="0" presId="urn:microsoft.com/office/officeart/2005/8/layout/bProcess3"/>
    <dgm:cxn modelId="{CC25FCD2-693B-AA4F-871B-5BA4859039B1}" type="presParOf" srcId="{347DCD0C-2FF3-E04F-845A-20D293E6BC9C}" destId="{775AE915-A777-3F4F-9BF6-1AE4C3E4096E}" srcOrd="0" destOrd="0" presId="urn:microsoft.com/office/officeart/2005/8/layout/bProcess3"/>
    <dgm:cxn modelId="{6F598D74-B1F4-C847-BBA6-1A62FBF76DF9}" type="presParOf" srcId="{0B74FD34-9D17-42D3-A87D-C7BD996CE717}" destId="{87692273-8DC7-8647-8AB1-9B5971405C37}" srcOrd="26"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03CF47-06D8-2042-82EE-42A7EF58A0AE}">
      <dsp:nvSpPr>
        <dsp:cNvPr id="0" name=""/>
        <dsp:cNvSpPr/>
      </dsp:nvSpPr>
      <dsp:spPr>
        <a:xfrm>
          <a:off x="1852067" y="1016624"/>
          <a:ext cx="394166" cy="91440"/>
        </a:xfrm>
        <a:custGeom>
          <a:avLst/>
          <a:gdLst/>
          <a:ahLst/>
          <a:cxnLst/>
          <a:rect l="0" t="0" r="0" b="0"/>
          <a:pathLst>
            <a:path>
              <a:moveTo>
                <a:pt x="0" y="45720"/>
              </a:moveTo>
              <a:lnTo>
                <a:pt x="394166"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2038531" y="1060220"/>
        <a:ext cx="21238" cy="4247"/>
      </dsp:txXfrm>
    </dsp:sp>
    <dsp:sp modelId="{E52EE9BE-240F-634D-98F6-2212011917F7}">
      <dsp:nvSpPr>
        <dsp:cNvPr id="0" name=""/>
        <dsp:cNvSpPr/>
      </dsp:nvSpPr>
      <dsp:spPr>
        <a:xfrm>
          <a:off x="7055" y="508300"/>
          <a:ext cx="1846811" cy="1108086"/>
        </a:xfrm>
        <a:prstGeom prst="rect">
          <a:avLst/>
        </a:prstGeom>
        <a:solidFill>
          <a:schemeClr val="accent6">
            <a:lumMod val="60000"/>
            <a:lumOff val="4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GB" sz="1500" kern="1200" dirty="0"/>
            <a:t>Start</a:t>
          </a:r>
        </a:p>
      </dsp:txBody>
      <dsp:txXfrm>
        <a:off x="7055" y="508300"/>
        <a:ext cx="1846811" cy="1108086"/>
      </dsp:txXfrm>
    </dsp:sp>
    <dsp:sp modelId="{DC10119D-FE35-4B91-AC7D-E0B56EDD14B4}">
      <dsp:nvSpPr>
        <dsp:cNvPr id="0" name=""/>
        <dsp:cNvSpPr/>
      </dsp:nvSpPr>
      <dsp:spPr>
        <a:xfrm>
          <a:off x="4123645" y="1016624"/>
          <a:ext cx="394166" cy="91440"/>
        </a:xfrm>
        <a:custGeom>
          <a:avLst/>
          <a:gdLst/>
          <a:ahLst/>
          <a:cxnLst/>
          <a:rect l="0" t="0" r="0" b="0"/>
          <a:pathLst>
            <a:path>
              <a:moveTo>
                <a:pt x="0" y="45720"/>
              </a:moveTo>
              <a:lnTo>
                <a:pt x="394166"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310109" y="1060220"/>
        <a:ext cx="21238" cy="4247"/>
      </dsp:txXfrm>
    </dsp:sp>
    <dsp:sp modelId="{F5ABA20E-B71E-4FD4-AA31-E6DD4E6D60AC}">
      <dsp:nvSpPr>
        <dsp:cNvPr id="0" name=""/>
        <dsp:cNvSpPr/>
      </dsp:nvSpPr>
      <dsp:spPr>
        <a:xfrm>
          <a:off x="2278633" y="508300"/>
          <a:ext cx="1846811" cy="1108086"/>
        </a:xfrm>
        <a:prstGeom prst="rect">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Input Load, Solar Profile and Source Configuration</a:t>
          </a:r>
        </a:p>
      </dsp:txBody>
      <dsp:txXfrm>
        <a:off x="2278633" y="508300"/>
        <a:ext cx="1846811" cy="1108086"/>
      </dsp:txXfrm>
    </dsp:sp>
    <dsp:sp modelId="{08473C69-C335-44A8-A5A3-CE4D4C23E408}">
      <dsp:nvSpPr>
        <dsp:cNvPr id="0" name=""/>
        <dsp:cNvSpPr/>
      </dsp:nvSpPr>
      <dsp:spPr>
        <a:xfrm>
          <a:off x="6395223" y="1016624"/>
          <a:ext cx="394166" cy="91440"/>
        </a:xfrm>
        <a:custGeom>
          <a:avLst/>
          <a:gdLst/>
          <a:ahLst/>
          <a:cxnLst/>
          <a:rect l="0" t="0" r="0" b="0"/>
          <a:pathLst>
            <a:path>
              <a:moveTo>
                <a:pt x="0" y="45720"/>
              </a:moveTo>
              <a:lnTo>
                <a:pt x="394166"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581687" y="1060220"/>
        <a:ext cx="21238" cy="4247"/>
      </dsp:txXfrm>
    </dsp:sp>
    <dsp:sp modelId="{65BAD743-E387-4784-8CD0-81A80A117310}">
      <dsp:nvSpPr>
        <dsp:cNvPr id="0" name=""/>
        <dsp:cNvSpPr/>
      </dsp:nvSpPr>
      <dsp:spPr>
        <a:xfrm>
          <a:off x="4550211" y="508300"/>
          <a:ext cx="1846811" cy="1108086"/>
        </a:xfrm>
        <a:prstGeom prst="rect">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Consider hourly power demand</a:t>
          </a:r>
        </a:p>
      </dsp:txBody>
      <dsp:txXfrm>
        <a:off x="4550211" y="508300"/>
        <a:ext cx="1846811" cy="1108086"/>
      </dsp:txXfrm>
    </dsp:sp>
    <dsp:sp modelId="{5ED3B11A-1296-DF47-984D-215A9E100128}">
      <dsp:nvSpPr>
        <dsp:cNvPr id="0" name=""/>
        <dsp:cNvSpPr/>
      </dsp:nvSpPr>
      <dsp:spPr>
        <a:xfrm>
          <a:off x="8666801" y="1016624"/>
          <a:ext cx="394166" cy="91440"/>
        </a:xfrm>
        <a:custGeom>
          <a:avLst/>
          <a:gdLst/>
          <a:ahLst/>
          <a:cxnLst/>
          <a:rect l="0" t="0" r="0" b="0"/>
          <a:pathLst>
            <a:path>
              <a:moveTo>
                <a:pt x="0" y="45720"/>
              </a:moveTo>
              <a:lnTo>
                <a:pt x="394166"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8853265" y="1060220"/>
        <a:ext cx="21238" cy="4247"/>
      </dsp:txXfrm>
    </dsp:sp>
    <dsp:sp modelId="{D8D3C4D0-6E6F-E044-8B52-63EBC6E0FEE1}">
      <dsp:nvSpPr>
        <dsp:cNvPr id="0" name=""/>
        <dsp:cNvSpPr/>
      </dsp:nvSpPr>
      <dsp:spPr>
        <a:xfrm>
          <a:off x="6821789" y="508300"/>
          <a:ext cx="1846811" cy="1108086"/>
        </a:xfrm>
        <a:prstGeom prst="rect">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Operate Stable sources at min load req. for Spinning Reserve</a:t>
          </a:r>
        </a:p>
      </dsp:txBody>
      <dsp:txXfrm>
        <a:off x="6821789" y="508300"/>
        <a:ext cx="1846811" cy="1108086"/>
      </dsp:txXfrm>
    </dsp:sp>
    <dsp:sp modelId="{FC74167B-5010-4DA3-9F6F-C888E4CC19DC}">
      <dsp:nvSpPr>
        <dsp:cNvPr id="0" name=""/>
        <dsp:cNvSpPr/>
      </dsp:nvSpPr>
      <dsp:spPr>
        <a:xfrm>
          <a:off x="930461" y="1614587"/>
          <a:ext cx="9086311" cy="394166"/>
        </a:xfrm>
        <a:custGeom>
          <a:avLst/>
          <a:gdLst/>
          <a:ahLst/>
          <a:cxnLst/>
          <a:rect l="0" t="0" r="0" b="0"/>
          <a:pathLst>
            <a:path>
              <a:moveTo>
                <a:pt x="9086311" y="0"/>
              </a:moveTo>
              <a:lnTo>
                <a:pt x="9086311" y="214183"/>
              </a:lnTo>
              <a:lnTo>
                <a:pt x="0" y="214183"/>
              </a:lnTo>
              <a:lnTo>
                <a:pt x="0" y="394166"/>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46211" y="1809546"/>
        <a:ext cx="454811" cy="4247"/>
      </dsp:txXfrm>
    </dsp:sp>
    <dsp:sp modelId="{F93D7798-5CF8-4A6B-BE29-5C9382EF6498}">
      <dsp:nvSpPr>
        <dsp:cNvPr id="0" name=""/>
        <dsp:cNvSpPr/>
      </dsp:nvSpPr>
      <dsp:spPr>
        <a:xfrm>
          <a:off x="9093367" y="508300"/>
          <a:ext cx="1846811" cy="1108086"/>
        </a:xfrm>
        <a:prstGeom prst="rect">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Meet Remaining demand with least number of highest priority sources</a:t>
          </a:r>
        </a:p>
      </dsp:txBody>
      <dsp:txXfrm>
        <a:off x="9093367" y="508300"/>
        <a:ext cx="1846811" cy="1108086"/>
      </dsp:txXfrm>
    </dsp:sp>
    <dsp:sp modelId="{9A5DAE82-D4E6-464C-9526-BF11AEEDB07C}">
      <dsp:nvSpPr>
        <dsp:cNvPr id="0" name=""/>
        <dsp:cNvSpPr/>
      </dsp:nvSpPr>
      <dsp:spPr>
        <a:xfrm>
          <a:off x="1852067" y="2549477"/>
          <a:ext cx="394166" cy="91440"/>
        </a:xfrm>
        <a:custGeom>
          <a:avLst/>
          <a:gdLst/>
          <a:ahLst/>
          <a:cxnLst/>
          <a:rect l="0" t="0" r="0" b="0"/>
          <a:pathLst>
            <a:path>
              <a:moveTo>
                <a:pt x="0" y="45720"/>
              </a:moveTo>
              <a:lnTo>
                <a:pt x="394166"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38531" y="2593073"/>
        <a:ext cx="21238" cy="4247"/>
      </dsp:txXfrm>
    </dsp:sp>
    <dsp:sp modelId="{06CEF982-9921-42F4-8805-B76AFFA24512}">
      <dsp:nvSpPr>
        <dsp:cNvPr id="0" name=""/>
        <dsp:cNvSpPr/>
      </dsp:nvSpPr>
      <dsp:spPr>
        <a:xfrm>
          <a:off x="7055" y="2041154"/>
          <a:ext cx="1846811" cy="1108086"/>
        </a:xfrm>
        <a:prstGeom prst="rect">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Utilize Reserves and BESS, if needed to meet demand, otherwise preserve</a:t>
          </a:r>
        </a:p>
      </dsp:txBody>
      <dsp:txXfrm>
        <a:off x="7055" y="2041154"/>
        <a:ext cx="1846811" cy="1108086"/>
      </dsp:txXfrm>
    </dsp:sp>
    <dsp:sp modelId="{F94AE699-C9FF-42EA-B6A7-787780C8A342}">
      <dsp:nvSpPr>
        <dsp:cNvPr id="0" name=""/>
        <dsp:cNvSpPr/>
      </dsp:nvSpPr>
      <dsp:spPr>
        <a:xfrm>
          <a:off x="4123645" y="2549477"/>
          <a:ext cx="394166" cy="91440"/>
        </a:xfrm>
        <a:custGeom>
          <a:avLst/>
          <a:gdLst/>
          <a:ahLst/>
          <a:cxnLst/>
          <a:rect l="0" t="0" r="0" b="0"/>
          <a:pathLst>
            <a:path>
              <a:moveTo>
                <a:pt x="0" y="45720"/>
              </a:moveTo>
              <a:lnTo>
                <a:pt x="394166"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310109" y="2593073"/>
        <a:ext cx="21238" cy="4247"/>
      </dsp:txXfrm>
    </dsp:sp>
    <dsp:sp modelId="{02F5644E-C7C8-446F-89BE-2CCD45F8BB67}">
      <dsp:nvSpPr>
        <dsp:cNvPr id="0" name=""/>
        <dsp:cNvSpPr/>
      </dsp:nvSpPr>
      <dsp:spPr>
        <a:xfrm>
          <a:off x="2278633" y="2041154"/>
          <a:ext cx="1846811" cy="1108086"/>
        </a:xfrm>
        <a:prstGeom prst="rect">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Simulate probabilistic source failures </a:t>
          </a:r>
        </a:p>
      </dsp:txBody>
      <dsp:txXfrm>
        <a:off x="2278633" y="2041154"/>
        <a:ext cx="1846811" cy="1108086"/>
      </dsp:txXfrm>
    </dsp:sp>
    <dsp:sp modelId="{36F13F8E-6A7B-49C7-BC4D-9F2083E1E12C}">
      <dsp:nvSpPr>
        <dsp:cNvPr id="0" name=""/>
        <dsp:cNvSpPr/>
      </dsp:nvSpPr>
      <dsp:spPr>
        <a:xfrm>
          <a:off x="6395223" y="2549477"/>
          <a:ext cx="394166" cy="91440"/>
        </a:xfrm>
        <a:custGeom>
          <a:avLst/>
          <a:gdLst/>
          <a:ahLst/>
          <a:cxnLst/>
          <a:rect l="0" t="0" r="0" b="0"/>
          <a:pathLst>
            <a:path>
              <a:moveTo>
                <a:pt x="0" y="45720"/>
              </a:moveTo>
              <a:lnTo>
                <a:pt x="394166"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581687" y="2593073"/>
        <a:ext cx="21238" cy="4247"/>
      </dsp:txXfrm>
    </dsp:sp>
    <dsp:sp modelId="{25D99052-A0C6-42F5-870F-52365C84A6C2}">
      <dsp:nvSpPr>
        <dsp:cNvPr id="0" name=""/>
        <dsp:cNvSpPr/>
      </dsp:nvSpPr>
      <dsp:spPr>
        <a:xfrm>
          <a:off x="4550211" y="2041154"/>
          <a:ext cx="1846811" cy="1108086"/>
        </a:xfrm>
        <a:prstGeom prst="rect">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Check if operational sources/ BESS can meet sudden deficit within 4 seconds </a:t>
          </a:r>
        </a:p>
      </dsp:txBody>
      <dsp:txXfrm>
        <a:off x="4550211" y="2041154"/>
        <a:ext cx="1846811" cy="1108086"/>
      </dsp:txXfrm>
    </dsp:sp>
    <dsp:sp modelId="{D76025B0-0552-4A96-8C89-3B54DA2423AB}">
      <dsp:nvSpPr>
        <dsp:cNvPr id="0" name=""/>
        <dsp:cNvSpPr/>
      </dsp:nvSpPr>
      <dsp:spPr>
        <a:xfrm>
          <a:off x="8666801" y="2549477"/>
          <a:ext cx="394166" cy="91440"/>
        </a:xfrm>
        <a:custGeom>
          <a:avLst/>
          <a:gdLst/>
          <a:ahLst/>
          <a:cxnLst/>
          <a:rect l="0" t="0" r="0" b="0"/>
          <a:pathLst>
            <a:path>
              <a:moveTo>
                <a:pt x="0" y="45720"/>
              </a:moveTo>
              <a:lnTo>
                <a:pt x="394166"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853265" y="2593073"/>
        <a:ext cx="21238" cy="4247"/>
      </dsp:txXfrm>
    </dsp:sp>
    <dsp:sp modelId="{F93A867E-A056-4C6A-9A6E-15638B2E5C6C}">
      <dsp:nvSpPr>
        <dsp:cNvPr id="0" name=""/>
        <dsp:cNvSpPr/>
      </dsp:nvSpPr>
      <dsp:spPr>
        <a:xfrm>
          <a:off x="6821789" y="2041154"/>
          <a:ext cx="1846811" cy="1108086"/>
        </a:xfrm>
        <a:prstGeom prst="rect">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If required, shed non-critical load,</a:t>
          </a:r>
        </a:p>
      </dsp:txBody>
      <dsp:txXfrm>
        <a:off x="6821789" y="2041154"/>
        <a:ext cx="1846811" cy="1108086"/>
      </dsp:txXfrm>
    </dsp:sp>
    <dsp:sp modelId="{27912D64-79B2-C245-9362-AABA1DF2AF6A}">
      <dsp:nvSpPr>
        <dsp:cNvPr id="0" name=""/>
        <dsp:cNvSpPr/>
      </dsp:nvSpPr>
      <dsp:spPr>
        <a:xfrm>
          <a:off x="930461" y="3147440"/>
          <a:ext cx="9086311" cy="394166"/>
        </a:xfrm>
        <a:custGeom>
          <a:avLst/>
          <a:gdLst/>
          <a:ahLst/>
          <a:cxnLst/>
          <a:rect l="0" t="0" r="0" b="0"/>
          <a:pathLst>
            <a:path>
              <a:moveTo>
                <a:pt x="9086311" y="0"/>
              </a:moveTo>
              <a:lnTo>
                <a:pt x="9086311" y="214183"/>
              </a:lnTo>
              <a:lnTo>
                <a:pt x="0" y="214183"/>
              </a:lnTo>
              <a:lnTo>
                <a:pt x="0" y="394166"/>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5246211" y="3342400"/>
        <a:ext cx="454811" cy="4247"/>
      </dsp:txXfrm>
    </dsp:sp>
    <dsp:sp modelId="{DDF43BAA-8BE0-ED40-8CBC-95CFF82E91DB}">
      <dsp:nvSpPr>
        <dsp:cNvPr id="0" name=""/>
        <dsp:cNvSpPr/>
      </dsp:nvSpPr>
      <dsp:spPr>
        <a:xfrm>
          <a:off x="9093367" y="2041154"/>
          <a:ext cx="1846811" cy="1108086"/>
        </a:xfrm>
        <a:prstGeom prst="rect">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Record data operating hourly data</a:t>
          </a:r>
        </a:p>
      </dsp:txBody>
      <dsp:txXfrm>
        <a:off x="9093367" y="2041154"/>
        <a:ext cx="1846811" cy="1108086"/>
      </dsp:txXfrm>
    </dsp:sp>
    <dsp:sp modelId="{9D0E2EFC-2459-4D8D-AE70-ED6441A00900}">
      <dsp:nvSpPr>
        <dsp:cNvPr id="0" name=""/>
        <dsp:cNvSpPr/>
      </dsp:nvSpPr>
      <dsp:spPr>
        <a:xfrm>
          <a:off x="1852067" y="4082330"/>
          <a:ext cx="394166" cy="91440"/>
        </a:xfrm>
        <a:custGeom>
          <a:avLst/>
          <a:gdLst/>
          <a:ahLst/>
          <a:cxnLst/>
          <a:rect l="0" t="0" r="0" b="0"/>
          <a:pathLst>
            <a:path>
              <a:moveTo>
                <a:pt x="0" y="45720"/>
              </a:moveTo>
              <a:lnTo>
                <a:pt x="394166"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38531" y="4125927"/>
        <a:ext cx="21238" cy="4247"/>
      </dsp:txXfrm>
    </dsp:sp>
    <dsp:sp modelId="{651C7EA3-1A29-4DE1-BA77-D6A4B710C27A}">
      <dsp:nvSpPr>
        <dsp:cNvPr id="0" name=""/>
        <dsp:cNvSpPr/>
      </dsp:nvSpPr>
      <dsp:spPr>
        <a:xfrm>
          <a:off x="7055" y="3574007"/>
          <a:ext cx="1846811" cy="1108086"/>
        </a:xfrm>
        <a:prstGeom prst="rect">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Repeat for each hour in day, in month, in years (12)</a:t>
          </a:r>
        </a:p>
      </dsp:txBody>
      <dsp:txXfrm>
        <a:off x="7055" y="3574007"/>
        <a:ext cx="1846811" cy="1108086"/>
      </dsp:txXfrm>
    </dsp:sp>
    <dsp:sp modelId="{E517BC81-98C8-0D43-A550-2D34FE94018C}">
      <dsp:nvSpPr>
        <dsp:cNvPr id="0" name=""/>
        <dsp:cNvSpPr/>
      </dsp:nvSpPr>
      <dsp:spPr>
        <a:xfrm>
          <a:off x="4123645" y="4082330"/>
          <a:ext cx="394166" cy="91440"/>
        </a:xfrm>
        <a:custGeom>
          <a:avLst/>
          <a:gdLst/>
          <a:ahLst/>
          <a:cxnLst/>
          <a:rect l="0" t="0" r="0" b="0"/>
          <a:pathLst>
            <a:path>
              <a:moveTo>
                <a:pt x="0" y="45720"/>
              </a:moveTo>
              <a:lnTo>
                <a:pt x="394166"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310109" y="4125927"/>
        <a:ext cx="21238" cy="4247"/>
      </dsp:txXfrm>
    </dsp:sp>
    <dsp:sp modelId="{D0583213-FC17-4BA6-90D6-261E4AC33C73}">
      <dsp:nvSpPr>
        <dsp:cNvPr id="0" name=""/>
        <dsp:cNvSpPr/>
      </dsp:nvSpPr>
      <dsp:spPr>
        <a:xfrm>
          <a:off x="2278633" y="3574007"/>
          <a:ext cx="1846811" cy="1108086"/>
        </a:xfrm>
        <a:prstGeom prst="rect">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Aggregate technical and commercial data</a:t>
          </a:r>
        </a:p>
      </dsp:txBody>
      <dsp:txXfrm>
        <a:off x="2278633" y="3574007"/>
        <a:ext cx="1846811" cy="1108086"/>
      </dsp:txXfrm>
    </dsp:sp>
    <dsp:sp modelId="{347DCD0C-2FF3-E04F-845A-20D293E6BC9C}">
      <dsp:nvSpPr>
        <dsp:cNvPr id="0" name=""/>
        <dsp:cNvSpPr/>
      </dsp:nvSpPr>
      <dsp:spPr>
        <a:xfrm>
          <a:off x="6395223" y="4082330"/>
          <a:ext cx="394166" cy="91440"/>
        </a:xfrm>
        <a:custGeom>
          <a:avLst/>
          <a:gdLst/>
          <a:ahLst/>
          <a:cxnLst/>
          <a:rect l="0" t="0" r="0" b="0"/>
          <a:pathLst>
            <a:path>
              <a:moveTo>
                <a:pt x="0" y="45720"/>
              </a:moveTo>
              <a:lnTo>
                <a:pt x="394166"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6581687" y="4125927"/>
        <a:ext cx="21238" cy="4247"/>
      </dsp:txXfrm>
    </dsp:sp>
    <dsp:sp modelId="{8E0AF86E-CEAB-0142-8D39-4E12D2E48027}">
      <dsp:nvSpPr>
        <dsp:cNvPr id="0" name=""/>
        <dsp:cNvSpPr/>
      </dsp:nvSpPr>
      <dsp:spPr>
        <a:xfrm>
          <a:off x="4550211" y="3574007"/>
          <a:ext cx="1846811" cy="1108086"/>
        </a:xfrm>
        <a:prstGeom prst="rect">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Calculate Evaluation Metrics</a:t>
          </a:r>
        </a:p>
      </dsp:txBody>
      <dsp:txXfrm>
        <a:off x="4550211" y="3574007"/>
        <a:ext cx="1846811" cy="1108086"/>
      </dsp:txXfrm>
    </dsp:sp>
    <dsp:sp modelId="{87692273-8DC7-8647-8AB1-9B5971405C37}">
      <dsp:nvSpPr>
        <dsp:cNvPr id="0" name=""/>
        <dsp:cNvSpPr/>
      </dsp:nvSpPr>
      <dsp:spPr>
        <a:xfrm>
          <a:off x="6821789" y="3574007"/>
          <a:ext cx="1846811" cy="1108086"/>
        </a:xfrm>
        <a:prstGeom prst="rect">
          <a:avLst/>
        </a:prstGeom>
        <a:solidFill>
          <a:srgbClr val="FFC000"/>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End</a:t>
          </a:r>
        </a:p>
      </dsp:txBody>
      <dsp:txXfrm>
        <a:off x="6821789" y="3574007"/>
        <a:ext cx="1846811" cy="1108086"/>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D6281A-26E8-41EC-9CF0-41E2DC751A3F}" type="datetimeFigureOut">
              <a:rPr lang="en-US" smtClean="0"/>
              <a:t>5/3/2024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9FBE9B-B0E7-4D83-BA1D-9F78B04AD2E9}" type="slidenum">
              <a:rPr lang="en-US" smtClean="0"/>
              <a:t>‹#›</a:t>
            </a:fld>
            <a:endParaRPr lang="en-US"/>
          </a:p>
        </p:txBody>
      </p:sp>
    </p:spTree>
    <p:extLst>
      <p:ext uri="{BB962C8B-B14F-4D97-AF65-F5344CB8AC3E}">
        <p14:creationId xmlns:p14="http://schemas.microsoft.com/office/powerpoint/2010/main" val="2787335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0F48A9-80A0-4937-9799-785FFDD6231D}" type="slidenum">
              <a:rPr lang="en-US" smtClean="0"/>
              <a:t>18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0F48A9-80A0-4937-9799-785FFDD6231D}" type="slidenum">
              <a:rPr lang="en-US" smtClean="0"/>
              <a:t>19</a:t>
            </a:fld>
            <a:endParaRPr lang="en-US"/>
          </a:p>
        </p:txBody>
      </p:sp>
    </p:spTree>
    <p:extLst>
      <p:ext uri="{BB962C8B-B14F-4D97-AF65-F5344CB8AC3E}">
        <p14:creationId xmlns:p14="http://schemas.microsoft.com/office/powerpoint/2010/main" val="18566025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0F48A9-80A0-4937-9799-785FFDD6231D}" type="slidenum">
              <a:rPr lang="en-US" smtClean="0"/>
              <a:t>20</a:t>
            </a:fld>
            <a:endParaRPr lang="en-US"/>
          </a:p>
        </p:txBody>
      </p:sp>
    </p:spTree>
    <p:extLst>
      <p:ext uri="{BB962C8B-B14F-4D97-AF65-F5344CB8AC3E}">
        <p14:creationId xmlns:p14="http://schemas.microsoft.com/office/powerpoint/2010/main" val="3348103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0F48A9-80A0-4937-9799-785FFDD6231D}" type="slidenum">
              <a:rPr lang="en-US" smtClean="0"/>
              <a:t>21</a:t>
            </a:fld>
            <a:endParaRPr lang="en-US"/>
          </a:p>
        </p:txBody>
      </p:sp>
    </p:spTree>
    <p:extLst>
      <p:ext uri="{BB962C8B-B14F-4D97-AF65-F5344CB8AC3E}">
        <p14:creationId xmlns:p14="http://schemas.microsoft.com/office/powerpoint/2010/main" val="639426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0F48A9-80A0-4937-9799-785FFDD6231D}" type="slidenum">
              <a:rPr lang="en-US" smtClean="0"/>
              <a:t>29</a:t>
            </a:fld>
            <a:endParaRPr lang="en-US"/>
          </a:p>
        </p:txBody>
      </p:sp>
    </p:spTree>
    <p:extLst>
      <p:ext uri="{BB962C8B-B14F-4D97-AF65-F5344CB8AC3E}">
        <p14:creationId xmlns:p14="http://schemas.microsoft.com/office/powerpoint/2010/main" val="33355053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0F48A9-80A0-4937-9799-785FFDD6231D}" type="slidenum">
              <a:rPr lang="en-US" smtClean="0"/>
              <a:t>30</a:t>
            </a:fld>
            <a:endParaRPr lang="en-US"/>
          </a:p>
        </p:txBody>
      </p:sp>
    </p:spTree>
    <p:extLst>
      <p:ext uri="{BB962C8B-B14F-4D97-AF65-F5344CB8AC3E}">
        <p14:creationId xmlns:p14="http://schemas.microsoft.com/office/powerpoint/2010/main" val="1112743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61328-65D3-4384-B2B5-F6FEC6ADAA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3BB0F24-4011-4DED-B697-5766D605E2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942886A-EE6A-42CE-AE89-C7EC2612AF46}"/>
              </a:ext>
            </a:extLst>
          </p:cNvPr>
          <p:cNvSpPr>
            <a:spLocks noGrp="1"/>
          </p:cNvSpPr>
          <p:nvPr>
            <p:ph type="dt" sz="half" idx="10"/>
          </p:nvPr>
        </p:nvSpPr>
        <p:spPr/>
        <p:txBody>
          <a:bodyPr/>
          <a:lstStyle/>
          <a:p>
            <a:fld id="{E9C28301-50EF-41F1-8374-845A999CCC6B}" type="datetimeFigureOut">
              <a:rPr lang="en-US" smtClean="0"/>
              <a:t>5/3/2024</a:t>
            </a:fld>
            <a:endParaRPr lang="en-US"/>
          </a:p>
        </p:txBody>
      </p:sp>
      <p:sp>
        <p:nvSpPr>
          <p:cNvPr id="5" name="Footer Placeholder 4">
            <a:extLst>
              <a:ext uri="{FF2B5EF4-FFF2-40B4-BE49-F238E27FC236}">
                <a16:creationId xmlns:a16="http://schemas.microsoft.com/office/drawing/2014/main" id="{9761BC0B-4DDE-466A-BB86-C5E9A0A43C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186F7B-8F7D-4FA4-9935-A067E03BD82E}"/>
              </a:ext>
            </a:extLst>
          </p:cNvPr>
          <p:cNvSpPr>
            <a:spLocks noGrp="1"/>
          </p:cNvSpPr>
          <p:nvPr>
            <p:ph type="sldNum" sz="quarter" idx="12"/>
          </p:nvPr>
        </p:nvSpPr>
        <p:spPr/>
        <p:txBody>
          <a:bodyPr/>
          <a:lstStyle/>
          <a:p>
            <a:fld id="{5E38E920-9D2A-4204-8D56-1090B7CB7518}" type="slidenum">
              <a:rPr lang="en-US" smtClean="0"/>
              <a:t>‹#›</a:t>
            </a:fld>
            <a:endParaRPr lang="en-US"/>
          </a:p>
        </p:txBody>
      </p:sp>
    </p:spTree>
    <p:extLst>
      <p:ext uri="{BB962C8B-B14F-4D97-AF65-F5344CB8AC3E}">
        <p14:creationId xmlns:p14="http://schemas.microsoft.com/office/powerpoint/2010/main" val="2317294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72EBB-6D16-4672-9971-1FC61457674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B0DD39D-511E-4542-8066-B373EDF1405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F66D3F-E584-48E2-AC2F-30BF23100256}"/>
              </a:ext>
            </a:extLst>
          </p:cNvPr>
          <p:cNvSpPr>
            <a:spLocks noGrp="1"/>
          </p:cNvSpPr>
          <p:nvPr>
            <p:ph type="dt" sz="half" idx="10"/>
          </p:nvPr>
        </p:nvSpPr>
        <p:spPr/>
        <p:txBody>
          <a:bodyPr/>
          <a:lstStyle/>
          <a:p>
            <a:fld id="{E9C28301-50EF-41F1-8374-845A999CCC6B}" type="datetimeFigureOut">
              <a:rPr lang="en-US" smtClean="0"/>
              <a:t>5/3/2024</a:t>
            </a:fld>
            <a:endParaRPr lang="en-US"/>
          </a:p>
        </p:txBody>
      </p:sp>
      <p:sp>
        <p:nvSpPr>
          <p:cNvPr id="5" name="Footer Placeholder 4">
            <a:extLst>
              <a:ext uri="{FF2B5EF4-FFF2-40B4-BE49-F238E27FC236}">
                <a16:creationId xmlns:a16="http://schemas.microsoft.com/office/drawing/2014/main" id="{186DD3AC-3C47-4B50-8E27-3664D97683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DF08CC-29F7-4202-A13B-BC2B934D0F92}"/>
              </a:ext>
            </a:extLst>
          </p:cNvPr>
          <p:cNvSpPr>
            <a:spLocks noGrp="1"/>
          </p:cNvSpPr>
          <p:nvPr>
            <p:ph type="sldNum" sz="quarter" idx="12"/>
          </p:nvPr>
        </p:nvSpPr>
        <p:spPr/>
        <p:txBody>
          <a:bodyPr/>
          <a:lstStyle/>
          <a:p>
            <a:fld id="{5E38E920-9D2A-4204-8D56-1090B7CB7518}" type="slidenum">
              <a:rPr lang="en-US" smtClean="0"/>
              <a:t>‹#›</a:t>
            </a:fld>
            <a:endParaRPr lang="en-US"/>
          </a:p>
        </p:txBody>
      </p:sp>
    </p:spTree>
    <p:extLst>
      <p:ext uri="{BB962C8B-B14F-4D97-AF65-F5344CB8AC3E}">
        <p14:creationId xmlns:p14="http://schemas.microsoft.com/office/powerpoint/2010/main" val="1167263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6335BA-ECA6-4268-8AF7-D40AAB14671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9C66646-4558-44CB-8811-45AF0EE581C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5D869D-0C14-4920-8C74-1461999E323E}"/>
              </a:ext>
            </a:extLst>
          </p:cNvPr>
          <p:cNvSpPr>
            <a:spLocks noGrp="1"/>
          </p:cNvSpPr>
          <p:nvPr>
            <p:ph type="dt" sz="half" idx="10"/>
          </p:nvPr>
        </p:nvSpPr>
        <p:spPr/>
        <p:txBody>
          <a:bodyPr/>
          <a:lstStyle/>
          <a:p>
            <a:fld id="{E9C28301-50EF-41F1-8374-845A999CCC6B}" type="datetimeFigureOut">
              <a:rPr lang="en-US" smtClean="0"/>
              <a:t>5/3/2024</a:t>
            </a:fld>
            <a:endParaRPr lang="en-US"/>
          </a:p>
        </p:txBody>
      </p:sp>
      <p:sp>
        <p:nvSpPr>
          <p:cNvPr id="5" name="Footer Placeholder 4">
            <a:extLst>
              <a:ext uri="{FF2B5EF4-FFF2-40B4-BE49-F238E27FC236}">
                <a16:creationId xmlns:a16="http://schemas.microsoft.com/office/drawing/2014/main" id="{34332DEE-4AB9-4AEB-B228-BFC155F39A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BFD5CC-0D90-4ABA-98F3-8619BC0E8D97}"/>
              </a:ext>
            </a:extLst>
          </p:cNvPr>
          <p:cNvSpPr>
            <a:spLocks noGrp="1"/>
          </p:cNvSpPr>
          <p:nvPr>
            <p:ph type="sldNum" sz="quarter" idx="12"/>
          </p:nvPr>
        </p:nvSpPr>
        <p:spPr/>
        <p:txBody>
          <a:bodyPr/>
          <a:lstStyle/>
          <a:p>
            <a:fld id="{5E38E920-9D2A-4204-8D56-1090B7CB7518}" type="slidenum">
              <a:rPr lang="en-US" smtClean="0"/>
              <a:t>‹#›</a:t>
            </a:fld>
            <a:endParaRPr lang="en-US"/>
          </a:p>
        </p:txBody>
      </p:sp>
    </p:spTree>
    <p:extLst>
      <p:ext uri="{BB962C8B-B14F-4D97-AF65-F5344CB8AC3E}">
        <p14:creationId xmlns:p14="http://schemas.microsoft.com/office/powerpoint/2010/main" val="2629418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B7BAD-C9F5-48C5-888A-08ED6DA016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064A31-6B0B-4574-AF5A-E5A22C53E6E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8E1902-1785-424F-A7FD-BD9F0E8EEC67}"/>
              </a:ext>
            </a:extLst>
          </p:cNvPr>
          <p:cNvSpPr>
            <a:spLocks noGrp="1"/>
          </p:cNvSpPr>
          <p:nvPr>
            <p:ph type="dt" sz="half" idx="10"/>
          </p:nvPr>
        </p:nvSpPr>
        <p:spPr/>
        <p:txBody>
          <a:bodyPr/>
          <a:lstStyle/>
          <a:p>
            <a:fld id="{E9C28301-50EF-41F1-8374-845A999CCC6B}" type="datetimeFigureOut">
              <a:rPr lang="en-US" smtClean="0"/>
              <a:t>5/3/2024</a:t>
            </a:fld>
            <a:endParaRPr lang="en-US"/>
          </a:p>
        </p:txBody>
      </p:sp>
      <p:sp>
        <p:nvSpPr>
          <p:cNvPr id="5" name="Footer Placeholder 4">
            <a:extLst>
              <a:ext uri="{FF2B5EF4-FFF2-40B4-BE49-F238E27FC236}">
                <a16:creationId xmlns:a16="http://schemas.microsoft.com/office/drawing/2014/main" id="{BB406F0C-7A1F-48FB-9618-0534A283AA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5850F2-FD01-4A8E-B815-4E4F5999DB4B}"/>
              </a:ext>
            </a:extLst>
          </p:cNvPr>
          <p:cNvSpPr>
            <a:spLocks noGrp="1"/>
          </p:cNvSpPr>
          <p:nvPr>
            <p:ph type="sldNum" sz="quarter" idx="12"/>
          </p:nvPr>
        </p:nvSpPr>
        <p:spPr/>
        <p:txBody>
          <a:bodyPr/>
          <a:lstStyle/>
          <a:p>
            <a:fld id="{5E38E920-9D2A-4204-8D56-1090B7CB7518}" type="slidenum">
              <a:rPr lang="en-US" smtClean="0"/>
              <a:t>‹#›</a:t>
            </a:fld>
            <a:endParaRPr lang="en-US"/>
          </a:p>
        </p:txBody>
      </p:sp>
    </p:spTree>
    <p:extLst>
      <p:ext uri="{BB962C8B-B14F-4D97-AF65-F5344CB8AC3E}">
        <p14:creationId xmlns:p14="http://schemas.microsoft.com/office/powerpoint/2010/main" val="4273155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3C522-87F1-4987-8956-E4FBD1F679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9E59DA6-AE41-4765-B0ED-2D4AB30FC6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F626420-0159-4474-9CF6-079505AC8BD9}"/>
              </a:ext>
            </a:extLst>
          </p:cNvPr>
          <p:cNvSpPr>
            <a:spLocks noGrp="1"/>
          </p:cNvSpPr>
          <p:nvPr>
            <p:ph type="dt" sz="half" idx="10"/>
          </p:nvPr>
        </p:nvSpPr>
        <p:spPr/>
        <p:txBody>
          <a:bodyPr/>
          <a:lstStyle/>
          <a:p>
            <a:fld id="{E9C28301-50EF-41F1-8374-845A999CCC6B}" type="datetimeFigureOut">
              <a:rPr lang="en-US" smtClean="0"/>
              <a:t>5/3/2024</a:t>
            </a:fld>
            <a:endParaRPr lang="en-US"/>
          </a:p>
        </p:txBody>
      </p:sp>
      <p:sp>
        <p:nvSpPr>
          <p:cNvPr id="5" name="Footer Placeholder 4">
            <a:extLst>
              <a:ext uri="{FF2B5EF4-FFF2-40B4-BE49-F238E27FC236}">
                <a16:creationId xmlns:a16="http://schemas.microsoft.com/office/drawing/2014/main" id="{6BCA3DBB-B7FB-4902-BAC5-9EDE71BAC8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90158B-5E3B-4C88-A78E-E77EA4ADCB67}"/>
              </a:ext>
            </a:extLst>
          </p:cNvPr>
          <p:cNvSpPr>
            <a:spLocks noGrp="1"/>
          </p:cNvSpPr>
          <p:nvPr>
            <p:ph type="sldNum" sz="quarter" idx="12"/>
          </p:nvPr>
        </p:nvSpPr>
        <p:spPr/>
        <p:txBody>
          <a:bodyPr/>
          <a:lstStyle/>
          <a:p>
            <a:fld id="{5E38E920-9D2A-4204-8D56-1090B7CB7518}" type="slidenum">
              <a:rPr lang="en-US" smtClean="0"/>
              <a:t>‹#›</a:t>
            </a:fld>
            <a:endParaRPr lang="en-US"/>
          </a:p>
        </p:txBody>
      </p:sp>
    </p:spTree>
    <p:extLst>
      <p:ext uri="{BB962C8B-B14F-4D97-AF65-F5344CB8AC3E}">
        <p14:creationId xmlns:p14="http://schemas.microsoft.com/office/powerpoint/2010/main" val="1910514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50771-414A-4AF0-97EE-0F784CF4E8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2556A6-57D6-470B-A56C-0857A4A6DDB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9EB83B-A0FB-46EA-8EE2-77480BC6B44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364741-185A-43ED-B851-FC427C679389}"/>
              </a:ext>
            </a:extLst>
          </p:cNvPr>
          <p:cNvSpPr>
            <a:spLocks noGrp="1"/>
          </p:cNvSpPr>
          <p:nvPr>
            <p:ph type="dt" sz="half" idx="10"/>
          </p:nvPr>
        </p:nvSpPr>
        <p:spPr/>
        <p:txBody>
          <a:bodyPr/>
          <a:lstStyle/>
          <a:p>
            <a:fld id="{E9C28301-50EF-41F1-8374-845A999CCC6B}" type="datetimeFigureOut">
              <a:rPr lang="en-US" smtClean="0"/>
              <a:t>5/3/2024</a:t>
            </a:fld>
            <a:endParaRPr lang="en-US"/>
          </a:p>
        </p:txBody>
      </p:sp>
      <p:sp>
        <p:nvSpPr>
          <p:cNvPr id="6" name="Footer Placeholder 5">
            <a:extLst>
              <a:ext uri="{FF2B5EF4-FFF2-40B4-BE49-F238E27FC236}">
                <a16:creationId xmlns:a16="http://schemas.microsoft.com/office/drawing/2014/main" id="{62B7C267-C42F-4A80-9A77-92F90BA64B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A1CE30-D9FE-42E2-BA20-6E18DE6A48BF}"/>
              </a:ext>
            </a:extLst>
          </p:cNvPr>
          <p:cNvSpPr>
            <a:spLocks noGrp="1"/>
          </p:cNvSpPr>
          <p:nvPr>
            <p:ph type="sldNum" sz="quarter" idx="12"/>
          </p:nvPr>
        </p:nvSpPr>
        <p:spPr/>
        <p:txBody>
          <a:bodyPr/>
          <a:lstStyle/>
          <a:p>
            <a:fld id="{5E38E920-9D2A-4204-8D56-1090B7CB7518}" type="slidenum">
              <a:rPr lang="en-US" smtClean="0"/>
              <a:t>‹#›</a:t>
            </a:fld>
            <a:endParaRPr lang="en-US"/>
          </a:p>
        </p:txBody>
      </p:sp>
    </p:spTree>
    <p:extLst>
      <p:ext uri="{BB962C8B-B14F-4D97-AF65-F5344CB8AC3E}">
        <p14:creationId xmlns:p14="http://schemas.microsoft.com/office/powerpoint/2010/main" val="2962904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06036-1FE8-42A5-BC95-916607AAE73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48F299-0F5F-4F22-B0E1-FA47FC3D9A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BB686D0-8E74-4A48-8912-6D17C432F60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0363065-778F-4FFE-BB24-CB5A409E2E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712A137-2FA0-48D1-B2F4-77CEDF5D83F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1AE54E8-B15B-4B09-A588-2AAA5354A87D}"/>
              </a:ext>
            </a:extLst>
          </p:cNvPr>
          <p:cNvSpPr>
            <a:spLocks noGrp="1"/>
          </p:cNvSpPr>
          <p:nvPr>
            <p:ph type="dt" sz="half" idx="10"/>
          </p:nvPr>
        </p:nvSpPr>
        <p:spPr/>
        <p:txBody>
          <a:bodyPr/>
          <a:lstStyle/>
          <a:p>
            <a:fld id="{E9C28301-50EF-41F1-8374-845A999CCC6B}" type="datetimeFigureOut">
              <a:rPr lang="en-US" smtClean="0"/>
              <a:t>5/3/2024</a:t>
            </a:fld>
            <a:endParaRPr lang="en-US"/>
          </a:p>
        </p:txBody>
      </p:sp>
      <p:sp>
        <p:nvSpPr>
          <p:cNvPr id="8" name="Footer Placeholder 7">
            <a:extLst>
              <a:ext uri="{FF2B5EF4-FFF2-40B4-BE49-F238E27FC236}">
                <a16:creationId xmlns:a16="http://schemas.microsoft.com/office/drawing/2014/main" id="{F932FD1C-7040-46A0-9198-FB7BD9BE83D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ECBC14F-8412-46C3-A799-76D725236A8B}"/>
              </a:ext>
            </a:extLst>
          </p:cNvPr>
          <p:cNvSpPr>
            <a:spLocks noGrp="1"/>
          </p:cNvSpPr>
          <p:nvPr>
            <p:ph type="sldNum" sz="quarter" idx="12"/>
          </p:nvPr>
        </p:nvSpPr>
        <p:spPr/>
        <p:txBody>
          <a:bodyPr/>
          <a:lstStyle/>
          <a:p>
            <a:fld id="{5E38E920-9D2A-4204-8D56-1090B7CB7518}" type="slidenum">
              <a:rPr lang="en-US" smtClean="0"/>
              <a:t>‹#›</a:t>
            </a:fld>
            <a:endParaRPr lang="en-US"/>
          </a:p>
        </p:txBody>
      </p:sp>
    </p:spTree>
    <p:extLst>
      <p:ext uri="{BB962C8B-B14F-4D97-AF65-F5344CB8AC3E}">
        <p14:creationId xmlns:p14="http://schemas.microsoft.com/office/powerpoint/2010/main" val="879352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A8D14-3D97-462A-B838-2A51C351ADA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2C0CF8-4E5A-4DCF-8A7E-98CEC07AD5B6}"/>
              </a:ext>
            </a:extLst>
          </p:cNvPr>
          <p:cNvSpPr>
            <a:spLocks noGrp="1"/>
          </p:cNvSpPr>
          <p:nvPr>
            <p:ph type="dt" sz="half" idx="10"/>
          </p:nvPr>
        </p:nvSpPr>
        <p:spPr/>
        <p:txBody>
          <a:bodyPr/>
          <a:lstStyle/>
          <a:p>
            <a:fld id="{E9C28301-50EF-41F1-8374-845A999CCC6B}" type="datetimeFigureOut">
              <a:rPr lang="en-US" smtClean="0"/>
              <a:t>5/3/2024</a:t>
            </a:fld>
            <a:endParaRPr lang="en-US"/>
          </a:p>
        </p:txBody>
      </p:sp>
      <p:sp>
        <p:nvSpPr>
          <p:cNvPr id="4" name="Footer Placeholder 3">
            <a:extLst>
              <a:ext uri="{FF2B5EF4-FFF2-40B4-BE49-F238E27FC236}">
                <a16:creationId xmlns:a16="http://schemas.microsoft.com/office/drawing/2014/main" id="{B84BD535-A393-4AE3-AC6F-EACCD7EFD1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C75B0DB-D6F1-46A0-B4E6-BE247BB34478}"/>
              </a:ext>
            </a:extLst>
          </p:cNvPr>
          <p:cNvSpPr>
            <a:spLocks noGrp="1"/>
          </p:cNvSpPr>
          <p:nvPr>
            <p:ph type="sldNum" sz="quarter" idx="12"/>
          </p:nvPr>
        </p:nvSpPr>
        <p:spPr/>
        <p:txBody>
          <a:bodyPr/>
          <a:lstStyle/>
          <a:p>
            <a:fld id="{5E38E920-9D2A-4204-8D56-1090B7CB7518}" type="slidenum">
              <a:rPr lang="en-US" smtClean="0"/>
              <a:t>‹#›</a:t>
            </a:fld>
            <a:endParaRPr lang="en-US"/>
          </a:p>
        </p:txBody>
      </p:sp>
    </p:spTree>
    <p:extLst>
      <p:ext uri="{BB962C8B-B14F-4D97-AF65-F5344CB8AC3E}">
        <p14:creationId xmlns:p14="http://schemas.microsoft.com/office/powerpoint/2010/main" val="3936359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251F39-4D54-4545-AFAE-F29B8872B0CF}"/>
              </a:ext>
            </a:extLst>
          </p:cNvPr>
          <p:cNvSpPr>
            <a:spLocks noGrp="1"/>
          </p:cNvSpPr>
          <p:nvPr>
            <p:ph type="dt" sz="half" idx="10"/>
          </p:nvPr>
        </p:nvSpPr>
        <p:spPr/>
        <p:txBody>
          <a:bodyPr/>
          <a:lstStyle/>
          <a:p>
            <a:fld id="{E9C28301-50EF-41F1-8374-845A999CCC6B}" type="datetimeFigureOut">
              <a:rPr lang="en-US" smtClean="0"/>
              <a:t>5/3/2024</a:t>
            </a:fld>
            <a:endParaRPr lang="en-US"/>
          </a:p>
        </p:txBody>
      </p:sp>
      <p:sp>
        <p:nvSpPr>
          <p:cNvPr id="3" name="Footer Placeholder 2">
            <a:extLst>
              <a:ext uri="{FF2B5EF4-FFF2-40B4-BE49-F238E27FC236}">
                <a16:creationId xmlns:a16="http://schemas.microsoft.com/office/drawing/2014/main" id="{242BF7A6-A4B2-4707-97F5-9E22D3ACB43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194B499-143C-4B06-A458-7964F240F8F0}"/>
              </a:ext>
            </a:extLst>
          </p:cNvPr>
          <p:cNvSpPr>
            <a:spLocks noGrp="1"/>
          </p:cNvSpPr>
          <p:nvPr>
            <p:ph type="sldNum" sz="quarter" idx="12"/>
          </p:nvPr>
        </p:nvSpPr>
        <p:spPr/>
        <p:txBody>
          <a:bodyPr/>
          <a:lstStyle/>
          <a:p>
            <a:fld id="{5E38E920-9D2A-4204-8D56-1090B7CB7518}" type="slidenum">
              <a:rPr lang="en-US" smtClean="0"/>
              <a:t>‹#›</a:t>
            </a:fld>
            <a:endParaRPr lang="en-US"/>
          </a:p>
        </p:txBody>
      </p:sp>
    </p:spTree>
    <p:extLst>
      <p:ext uri="{BB962C8B-B14F-4D97-AF65-F5344CB8AC3E}">
        <p14:creationId xmlns:p14="http://schemas.microsoft.com/office/powerpoint/2010/main" val="646061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B7FAE-74F8-4DE3-B28F-78D1826812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B19AA18-89A4-4B6E-8CC7-3F46AE722D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279A01D-DAFB-43D9-9414-862DE1946E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1EE06EE-E2E5-41A5-977E-558CA9B8B721}"/>
              </a:ext>
            </a:extLst>
          </p:cNvPr>
          <p:cNvSpPr>
            <a:spLocks noGrp="1"/>
          </p:cNvSpPr>
          <p:nvPr>
            <p:ph type="dt" sz="half" idx="10"/>
          </p:nvPr>
        </p:nvSpPr>
        <p:spPr/>
        <p:txBody>
          <a:bodyPr/>
          <a:lstStyle/>
          <a:p>
            <a:fld id="{E9C28301-50EF-41F1-8374-845A999CCC6B}" type="datetimeFigureOut">
              <a:rPr lang="en-US" smtClean="0"/>
              <a:t>5/3/2024</a:t>
            </a:fld>
            <a:endParaRPr lang="en-US"/>
          </a:p>
        </p:txBody>
      </p:sp>
      <p:sp>
        <p:nvSpPr>
          <p:cNvPr id="6" name="Footer Placeholder 5">
            <a:extLst>
              <a:ext uri="{FF2B5EF4-FFF2-40B4-BE49-F238E27FC236}">
                <a16:creationId xmlns:a16="http://schemas.microsoft.com/office/drawing/2014/main" id="{4CB4F4AB-9978-45D2-8047-9578F571F4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182A8B-5D97-46D3-ADDF-EBFA5F85C247}"/>
              </a:ext>
            </a:extLst>
          </p:cNvPr>
          <p:cNvSpPr>
            <a:spLocks noGrp="1"/>
          </p:cNvSpPr>
          <p:nvPr>
            <p:ph type="sldNum" sz="quarter" idx="12"/>
          </p:nvPr>
        </p:nvSpPr>
        <p:spPr/>
        <p:txBody>
          <a:bodyPr/>
          <a:lstStyle/>
          <a:p>
            <a:fld id="{5E38E920-9D2A-4204-8D56-1090B7CB7518}" type="slidenum">
              <a:rPr lang="en-US" smtClean="0"/>
              <a:t>‹#›</a:t>
            </a:fld>
            <a:endParaRPr lang="en-US"/>
          </a:p>
        </p:txBody>
      </p:sp>
    </p:spTree>
    <p:extLst>
      <p:ext uri="{BB962C8B-B14F-4D97-AF65-F5344CB8AC3E}">
        <p14:creationId xmlns:p14="http://schemas.microsoft.com/office/powerpoint/2010/main" val="395934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0E447-D0CF-43D7-8405-7C9A913747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D6EA4AC-2388-4B41-8FE9-DA3A784D09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12A79A5-6254-4067-AEC9-4ACC8A3767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2913A53-09B3-43D7-A1A9-1A40A9E8CEA9}"/>
              </a:ext>
            </a:extLst>
          </p:cNvPr>
          <p:cNvSpPr>
            <a:spLocks noGrp="1"/>
          </p:cNvSpPr>
          <p:nvPr>
            <p:ph type="dt" sz="half" idx="10"/>
          </p:nvPr>
        </p:nvSpPr>
        <p:spPr/>
        <p:txBody>
          <a:bodyPr/>
          <a:lstStyle/>
          <a:p>
            <a:fld id="{E9C28301-50EF-41F1-8374-845A999CCC6B}" type="datetimeFigureOut">
              <a:rPr lang="en-US" smtClean="0"/>
              <a:t>5/3/2024</a:t>
            </a:fld>
            <a:endParaRPr lang="en-US"/>
          </a:p>
        </p:txBody>
      </p:sp>
      <p:sp>
        <p:nvSpPr>
          <p:cNvPr id="6" name="Footer Placeholder 5">
            <a:extLst>
              <a:ext uri="{FF2B5EF4-FFF2-40B4-BE49-F238E27FC236}">
                <a16:creationId xmlns:a16="http://schemas.microsoft.com/office/drawing/2014/main" id="{85CE73D1-4EA0-493D-B6FD-C75036E46E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AF7D5D-FDE1-498B-AE08-BC427BAA3D3C}"/>
              </a:ext>
            </a:extLst>
          </p:cNvPr>
          <p:cNvSpPr>
            <a:spLocks noGrp="1"/>
          </p:cNvSpPr>
          <p:nvPr>
            <p:ph type="sldNum" sz="quarter" idx="12"/>
          </p:nvPr>
        </p:nvSpPr>
        <p:spPr/>
        <p:txBody>
          <a:bodyPr/>
          <a:lstStyle/>
          <a:p>
            <a:fld id="{5E38E920-9D2A-4204-8D56-1090B7CB7518}" type="slidenum">
              <a:rPr lang="en-US" smtClean="0"/>
              <a:t>‹#›</a:t>
            </a:fld>
            <a:endParaRPr lang="en-US"/>
          </a:p>
        </p:txBody>
      </p:sp>
    </p:spTree>
    <p:extLst>
      <p:ext uri="{BB962C8B-B14F-4D97-AF65-F5344CB8AC3E}">
        <p14:creationId xmlns:p14="http://schemas.microsoft.com/office/powerpoint/2010/main" val="2766383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AE0758-AD9B-4B04-810E-0290432025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3AD3B1-7923-4DD4-A3FE-A14A3303A2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5C1546-D1C9-414D-AC12-9E31CD8A6E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C28301-50EF-41F1-8374-845A999CCC6B}" type="datetimeFigureOut">
              <a:rPr lang="en-US" smtClean="0"/>
              <a:t>5/3/2024</a:t>
            </a:fld>
            <a:endParaRPr lang="en-US"/>
          </a:p>
        </p:txBody>
      </p:sp>
      <p:sp>
        <p:nvSpPr>
          <p:cNvPr id="5" name="Footer Placeholder 4">
            <a:extLst>
              <a:ext uri="{FF2B5EF4-FFF2-40B4-BE49-F238E27FC236}">
                <a16:creationId xmlns:a16="http://schemas.microsoft.com/office/drawing/2014/main" id="{56009FED-9EEF-4557-B9A6-E2FE21C490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A15783A-8613-437E-9BAD-A0CD81782E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38E920-9D2A-4204-8D56-1090B7CB7518}" type="slidenum">
              <a:rPr lang="en-US" smtClean="0"/>
              <a:t>‹#›</a:t>
            </a:fld>
            <a:endParaRPr lang="en-US"/>
          </a:p>
        </p:txBody>
      </p:sp>
    </p:spTree>
    <p:extLst>
      <p:ext uri="{BB962C8B-B14F-4D97-AF65-F5344CB8AC3E}">
        <p14:creationId xmlns:p14="http://schemas.microsoft.com/office/powerpoint/2010/main" val="17537917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EADCAF8-8823-4E89-8612-21029831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9">
            <a:extLst>
              <a:ext uri="{FF2B5EF4-FFF2-40B4-BE49-F238E27FC236}">
                <a16:creationId xmlns:a16="http://schemas.microsoft.com/office/drawing/2014/main" id="{28CA07B2-0819-4B62-9425-7A52BBDD70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nvGrpSpPr>
          <p:cNvPr id="27" name="Group 11">
            <a:extLst>
              <a:ext uri="{FF2B5EF4-FFF2-40B4-BE49-F238E27FC236}">
                <a16:creationId xmlns:a16="http://schemas.microsoft.com/office/drawing/2014/main" id="{DA02BEE4-A5D4-40AF-882D-49D34B086F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p:grpSpPr>
        <p:sp>
          <p:nvSpPr>
            <p:cNvPr id="13" name="Freeform: Shape 12">
              <a:extLst>
                <a:ext uri="{FF2B5EF4-FFF2-40B4-BE49-F238E27FC236}">
                  <a16:creationId xmlns:a16="http://schemas.microsoft.com/office/drawing/2014/main" id="{0F5843EB-154F-4459-8954-BB1DF64BBD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Shape 13">
              <a:extLst>
                <a:ext uri="{FF2B5EF4-FFF2-40B4-BE49-F238E27FC236}">
                  <a16:creationId xmlns:a16="http://schemas.microsoft.com/office/drawing/2014/main" id="{75905135-55D9-431B-8D5A-4C5C92B1F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9B732812-A0BB-4324-B390-DFEF26C109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Shape 15">
              <a:extLst>
                <a:ext uri="{FF2B5EF4-FFF2-40B4-BE49-F238E27FC236}">
                  <a16:creationId xmlns:a16="http://schemas.microsoft.com/office/drawing/2014/main" id="{01FEC055-6F76-4E20-BC93-76C2F58EAF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D74CD21D-122E-4F3D-82AF-F4A37C278A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5A7FF51F-3820-41BE-8690-7E758ECFA7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gradFill>
              <a:gsLst>
                <a:gs pos="813">
                  <a:schemeClr val="bg1">
                    <a:alpha val="41000"/>
                  </a:schemeClr>
                </a:gs>
                <a:gs pos="20000">
                  <a:schemeClr val="accent5">
                    <a:lumMod val="85000"/>
                    <a:alpha val="56000"/>
                  </a:schemeClr>
                </a:gs>
                <a:gs pos="44000">
                  <a:schemeClr val="accent6">
                    <a:lumMod val="40000"/>
                    <a:lumOff val="60000"/>
                    <a:alpha val="57000"/>
                  </a:schemeClr>
                </a:gs>
                <a:gs pos="100000">
                  <a:schemeClr val="bg1">
                    <a:alpha val="59000"/>
                  </a:schemeClr>
                </a:gs>
                <a:gs pos="74000">
                  <a:schemeClr val="accent1">
                    <a:lumMod val="91000"/>
                    <a:lumOff val="9000"/>
                    <a:alpha val="34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85EAD889-EA4D-485F-BA9C-F6473A432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itle 1">
            <a:extLst>
              <a:ext uri="{FF2B5EF4-FFF2-40B4-BE49-F238E27FC236}">
                <a16:creationId xmlns:a16="http://schemas.microsoft.com/office/drawing/2014/main" id="{865D1181-EC2E-43E7-BECC-4BF2194E7923}"/>
              </a:ext>
            </a:extLst>
          </p:cNvPr>
          <p:cNvSpPr>
            <a:spLocks noGrp="1"/>
          </p:cNvSpPr>
          <p:nvPr>
            <p:ph type="ctrTitle"/>
          </p:nvPr>
        </p:nvSpPr>
        <p:spPr>
          <a:xfrm>
            <a:off x="1086481" y="1793056"/>
            <a:ext cx="10018731" cy="2616591"/>
          </a:xfrm>
        </p:spPr>
        <p:txBody>
          <a:bodyPr>
            <a:normAutofit/>
          </a:bodyPr>
          <a:lstStyle/>
          <a:p>
            <a:r>
              <a:rPr lang="en-US" sz="5400" b="1" dirty="0">
                <a:solidFill>
                  <a:srgbClr val="002060"/>
                </a:solidFill>
              </a:rPr>
              <a:t>Sindh Engro Coal Mining Company</a:t>
            </a:r>
            <a:br>
              <a:rPr lang="en-US" sz="4800" b="1" dirty="0">
                <a:solidFill>
                  <a:srgbClr val="002060"/>
                </a:solidFill>
              </a:rPr>
            </a:br>
            <a:br>
              <a:rPr lang="en-US" sz="2000" b="1" dirty="0">
                <a:solidFill>
                  <a:srgbClr val="002060"/>
                </a:solidFill>
              </a:rPr>
            </a:br>
            <a:r>
              <a:rPr lang="en-US" sz="4400" b="1" dirty="0">
                <a:solidFill>
                  <a:schemeClr val="accent1">
                    <a:lumMod val="75000"/>
                  </a:schemeClr>
                </a:solidFill>
              </a:rPr>
              <a:t>Thar Block II Open Pit Lignite Mine</a:t>
            </a:r>
            <a:br>
              <a:rPr lang="en-US" sz="4400" b="1" dirty="0">
                <a:solidFill>
                  <a:schemeClr val="accent1">
                    <a:lumMod val="75000"/>
                  </a:schemeClr>
                </a:solidFill>
              </a:rPr>
            </a:br>
            <a:r>
              <a:rPr lang="en-US" sz="5400" b="1" dirty="0">
                <a:solidFill>
                  <a:srgbClr val="002060"/>
                </a:solidFill>
              </a:rPr>
              <a:t>Power Sourcing Economic Modeling</a:t>
            </a:r>
          </a:p>
        </p:txBody>
      </p:sp>
      <p:pic>
        <p:nvPicPr>
          <p:cNvPr id="16" name="Picture 15"/>
          <p:cNvPicPr>
            <a:picLocks noChangeAspect="1"/>
          </p:cNvPicPr>
          <p:nvPr/>
        </p:nvPicPr>
        <p:blipFill rotWithShape="1">
          <a:blip r:embed="rId2" cstate="print">
            <a:extLst>
              <a:ext uri="{28A0092B-C50C-407E-A947-70E740481C1C}">
                <a14:useLocalDpi xmlns:a14="http://schemas.microsoft.com/office/drawing/2010/main" val="0"/>
              </a:ext>
            </a:extLst>
          </a:blip>
          <a:srcRect l="12651" t="21159" r="12052" b="20703"/>
          <a:stretch/>
        </p:blipFill>
        <p:spPr>
          <a:xfrm>
            <a:off x="4836169" y="4767447"/>
            <a:ext cx="2712145" cy="950495"/>
          </a:xfrm>
          <a:prstGeom prst="rect">
            <a:avLst/>
          </a:prstGeom>
        </p:spPr>
      </p:pic>
      <p:sp>
        <p:nvSpPr>
          <p:cNvPr id="3" name="TextBox 2">
            <a:extLst>
              <a:ext uri="{FF2B5EF4-FFF2-40B4-BE49-F238E27FC236}">
                <a16:creationId xmlns:a16="http://schemas.microsoft.com/office/drawing/2014/main" id="{48515570-0E36-329A-8270-BC99E5685B0F}"/>
              </a:ext>
            </a:extLst>
          </p:cNvPr>
          <p:cNvSpPr txBox="1"/>
          <p:nvPr/>
        </p:nvSpPr>
        <p:spPr>
          <a:xfrm>
            <a:off x="10285335" y="6304003"/>
            <a:ext cx="1925516" cy="369332"/>
          </a:xfrm>
          <a:prstGeom prst="rect">
            <a:avLst/>
          </a:prstGeom>
          <a:noFill/>
        </p:spPr>
        <p:txBody>
          <a:bodyPr wrap="square" rtlCol="0">
            <a:spAutoFit/>
          </a:bodyPr>
          <a:lstStyle/>
          <a:p>
            <a:r>
              <a:rPr lang="en-US" dirty="0"/>
              <a:t>V4.0 | 02-05-24</a:t>
            </a:r>
          </a:p>
        </p:txBody>
      </p:sp>
    </p:spTree>
    <p:extLst>
      <p:ext uri="{BB962C8B-B14F-4D97-AF65-F5344CB8AC3E}">
        <p14:creationId xmlns:p14="http://schemas.microsoft.com/office/powerpoint/2010/main" val="16414720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3A25D70-4A55-4F72-B9C5-A69CDBF4D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4957100-6D8B-4161-9F2F-C0A949EC8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2" name="Rectangle 11">
            <a:extLst>
              <a:ext uri="{FF2B5EF4-FFF2-40B4-BE49-F238E27FC236}">
                <a16:creationId xmlns:a16="http://schemas.microsoft.com/office/drawing/2014/main" id="{0BD8B065-EE51-4AE2-A94C-86249998FD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BF1A28-A978-4115-9AE8-38E8AFBB8A6C}"/>
              </a:ext>
            </a:extLst>
          </p:cNvPr>
          <p:cNvSpPr>
            <a:spLocks noGrp="1"/>
          </p:cNvSpPr>
          <p:nvPr>
            <p:ph type="ctrTitle"/>
          </p:nvPr>
        </p:nvSpPr>
        <p:spPr>
          <a:xfrm>
            <a:off x="3062347" y="2585085"/>
            <a:ext cx="6066999" cy="1218515"/>
          </a:xfrm>
        </p:spPr>
        <p:txBody>
          <a:bodyPr anchor="ctr">
            <a:noAutofit/>
          </a:bodyPr>
          <a:lstStyle/>
          <a:p>
            <a:r>
              <a:rPr lang="en-US" dirty="0">
                <a:solidFill>
                  <a:schemeClr val="tx2"/>
                </a:solidFill>
              </a:rPr>
              <a:t>Details of Power Sources</a:t>
            </a:r>
          </a:p>
        </p:txBody>
      </p:sp>
      <p:sp>
        <p:nvSpPr>
          <p:cNvPr id="3" name="Subtitle 2">
            <a:extLst>
              <a:ext uri="{FF2B5EF4-FFF2-40B4-BE49-F238E27FC236}">
                <a16:creationId xmlns:a16="http://schemas.microsoft.com/office/drawing/2014/main" id="{1F7E8556-B21A-4DE2-94B0-7A674F8BA733}"/>
              </a:ext>
            </a:extLst>
          </p:cNvPr>
          <p:cNvSpPr>
            <a:spLocks noGrp="1"/>
          </p:cNvSpPr>
          <p:nvPr>
            <p:ph type="subTitle" idx="1"/>
          </p:nvPr>
        </p:nvSpPr>
        <p:spPr>
          <a:xfrm>
            <a:off x="1255923" y="3808792"/>
            <a:ext cx="9485523" cy="730157"/>
          </a:xfrm>
        </p:spPr>
        <p:txBody>
          <a:bodyPr>
            <a:normAutofit/>
          </a:bodyPr>
          <a:lstStyle/>
          <a:p>
            <a:r>
              <a:rPr lang="en-US" sz="2800" dirty="0">
                <a:solidFill>
                  <a:schemeClr val="tx2"/>
                </a:solidFill>
              </a:rPr>
              <a:t> </a:t>
            </a:r>
          </a:p>
        </p:txBody>
      </p:sp>
      <p:grpSp>
        <p:nvGrpSpPr>
          <p:cNvPr id="14" name="Group 13">
            <a:extLst>
              <a:ext uri="{FF2B5EF4-FFF2-40B4-BE49-F238E27FC236}">
                <a16:creationId xmlns:a16="http://schemas.microsoft.com/office/drawing/2014/main" id="{18999293-B054-4B57-A26F-D04C2BB113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43336"/>
            <a:ext cx="5163047" cy="2657478"/>
            <a:chOff x="6867015" y="-1"/>
            <a:chExt cx="5324985" cy="3251912"/>
          </a:xfrm>
          <a:solidFill>
            <a:schemeClr val="bg1">
              <a:alpha val="30000"/>
            </a:schemeClr>
          </a:solidFill>
        </p:grpSpPr>
        <p:sp>
          <p:nvSpPr>
            <p:cNvPr id="15" name="Freeform: Shape 14">
              <a:extLst>
                <a:ext uri="{FF2B5EF4-FFF2-40B4-BE49-F238E27FC236}">
                  <a16:creationId xmlns:a16="http://schemas.microsoft.com/office/drawing/2014/main" id="{5E505D8A-F41A-450D-A648-E77DF6B8D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2BD6DCE-6A81-4F34-9958-67B578EA16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5C462BE8-CD72-48CF-8A7B-C716D2B99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1C2CDB70-40F1-4D00-8F17-A532E732E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761945C4-D997-42F3-B59A-984CF00667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21" name="Freeform: Shape 20">
              <a:extLst>
                <a:ext uri="{FF2B5EF4-FFF2-40B4-BE49-F238E27FC236}">
                  <a16:creationId xmlns:a16="http://schemas.microsoft.com/office/drawing/2014/main" id="{4651FE4A-9487-43BE-A388-13453574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F44B0EF3-9992-4B95-8A43-6206B3FC3F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041B1C1F-C2FE-4C47-9D74-ADB9B53F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1048177B-A49E-4E24-9007-07A0EDD6A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40706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0BFB2913-54EE-DFD1-C427-529E938B945A}"/>
              </a:ext>
            </a:extLst>
          </p:cNvPr>
          <p:cNvSpPr>
            <a:spLocks noGrp="1"/>
          </p:cNvSpPr>
          <p:nvPr>
            <p:ph type="title"/>
          </p:nvPr>
        </p:nvSpPr>
        <p:spPr>
          <a:xfrm>
            <a:off x="838200" y="234590"/>
            <a:ext cx="10515600" cy="940466"/>
          </a:xfrm>
        </p:spPr>
        <p:txBody>
          <a:bodyPr vert="horz" lIns="91440" tIns="45720" rIns="91440" bIns="45720" rtlCol="0" anchor="ctr">
            <a:normAutofit/>
          </a:bodyPr>
          <a:lstStyle/>
          <a:p>
            <a:r>
              <a:rPr lang="en-US" sz="5400" b="1" dirty="0">
                <a:solidFill>
                  <a:srgbClr val="44546A"/>
                </a:solidFill>
              </a:rPr>
              <a:t>Source Details </a:t>
            </a:r>
            <a:r>
              <a:rPr lang="en-US" sz="3200" b="1" dirty="0">
                <a:solidFill>
                  <a:srgbClr val="44546A"/>
                </a:solidFill>
              </a:rPr>
              <a:t>(PPA Sources)</a:t>
            </a:r>
            <a:endParaRPr lang="en-US" sz="5400" b="1" dirty="0">
              <a:solidFill>
                <a:srgbClr val="44546A"/>
              </a:solidFill>
            </a:endParaRPr>
          </a:p>
        </p:txBody>
      </p:sp>
      <p:pic>
        <p:nvPicPr>
          <p:cNvPr id="6" name="Picture 5">
            <a:extLst>
              <a:ext uri="{FF2B5EF4-FFF2-40B4-BE49-F238E27FC236}">
                <a16:creationId xmlns:a16="http://schemas.microsoft.com/office/drawing/2014/main" id="{823D5F6B-E70F-7FFF-8DFD-BAE8035127B9}"/>
              </a:ext>
            </a:extLst>
          </p:cNvPr>
          <p:cNvPicPr>
            <a:picLocks noChangeAspect="1"/>
          </p:cNvPicPr>
          <p:nvPr/>
        </p:nvPicPr>
        <p:blipFill>
          <a:blip r:embed="rId2"/>
          <a:stretch>
            <a:fillRect/>
          </a:stretch>
        </p:blipFill>
        <p:spPr>
          <a:xfrm>
            <a:off x="998537" y="1175056"/>
            <a:ext cx="10189756" cy="4882844"/>
          </a:xfrm>
          <a:prstGeom prst="rect">
            <a:avLst/>
          </a:prstGeom>
        </p:spPr>
      </p:pic>
    </p:spTree>
    <p:extLst>
      <p:ext uri="{BB962C8B-B14F-4D97-AF65-F5344CB8AC3E}">
        <p14:creationId xmlns:p14="http://schemas.microsoft.com/office/powerpoint/2010/main" val="1039577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69F125E-2ED5-0BB7-4A14-1636C8B44C98}"/>
              </a:ext>
            </a:extLst>
          </p:cNvPr>
          <p:cNvSpPr txBox="1">
            <a:spLocks/>
          </p:cNvSpPr>
          <p:nvPr/>
        </p:nvSpPr>
        <p:spPr>
          <a:xfrm>
            <a:off x="838200" y="234590"/>
            <a:ext cx="10515600" cy="9404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dirty="0">
                <a:solidFill>
                  <a:srgbClr val="44546A"/>
                </a:solidFill>
              </a:rPr>
              <a:t>Source Details </a:t>
            </a:r>
            <a:r>
              <a:rPr lang="en-US" sz="3200" b="1" dirty="0">
                <a:solidFill>
                  <a:srgbClr val="44546A"/>
                </a:solidFill>
              </a:rPr>
              <a:t>(Captive Source)</a:t>
            </a:r>
            <a:endParaRPr lang="en-US" sz="5400" b="1" dirty="0">
              <a:solidFill>
                <a:srgbClr val="44546A"/>
              </a:solidFill>
            </a:endParaRPr>
          </a:p>
        </p:txBody>
      </p:sp>
      <p:pic>
        <p:nvPicPr>
          <p:cNvPr id="4" name="Picture 3">
            <a:extLst>
              <a:ext uri="{FF2B5EF4-FFF2-40B4-BE49-F238E27FC236}">
                <a16:creationId xmlns:a16="http://schemas.microsoft.com/office/drawing/2014/main" id="{E2C0F1B0-0935-49B9-4732-55B5435A8E5E}"/>
              </a:ext>
            </a:extLst>
          </p:cNvPr>
          <p:cNvPicPr>
            <a:picLocks noChangeAspect="1"/>
          </p:cNvPicPr>
          <p:nvPr/>
        </p:nvPicPr>
        <p:blipFill>
          <a:blip r:embed="rId2"/>
          <a:stretch>
            <a:fillRect/>
          </a:stretch>
        </p:blipFill>
        <p:spPr>
          <a:xfrm>
            <a:off x="3104578" y="1175056"/>
            <a:ext cx="5381054" cy="5346188"/>
          </a:xfrm>
          <a:prstGeom prst="rect">
            <a:avLst/>
          </a:prstGeom>
        </p:spPr>
      </p:pic>
    </p:spTree>
    <p:extLst>
      <p:ext uri="{BB962C8B-B14F-4D97-AF65-F5344CB8AC3E}">
        <p14:creationId xmlns:p14="http://schemas.microsoft.com/office/powerpoint/2010/main" val="10907397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7E2C0-4244-4DA5-9F4B-3A06D35A6E48}"/>
              </a:ext>
            </a:extLst>
          </p:cNvPr>
          <p:cNvSpPr>
            <a:spLocks noGrp="1"/>
          </p:cNvSpPr>
          <p:nvPr>
            <p:ph type="title"/>
          </p:nvPr>
        </p:nvSpPr>
        <p:spPr>
          <a:xfrm>
            <a:off x="422563" y="193573"/>
            <a:ext cx="10515600" cy="940466"/>
          </a:xfrm>
        </p:spPr>
        <p:txBody>
          <a:bodyPr vert="horz" lIns="91440" tIns="45720" rIns="91440" bIns="45720" rtlCol="0" anchor="ctr">
            <a:normAutofit/>
          </a:bodyPr>
          <a:lstStyle/>
          <a:p>
            <a:r>
              <a:rPr lang="en-US" sz="5400" b="1" dirty="0">
                <a:solidFill>
                  <a:srgbClr val="44546A"/>
                </a:solidFill>
              </a:rPr>
              <a:t>PV Generation Trend</a:t>
            </a:r>
          </a:p>
        </p:txBody>
      </p:sp>
      <p:pic>
        <p:nvPicPr>
          <p:cNvPr id="5" name="Picture 4">
            <a:extLst>
              <a:ext uri="{FF2B5EF4-FFF2-40B4-BE49-F238E27FC236}">
                <a16:creationId xmlns:a16="http://schemas.microsoft.com/office/drawing/2014/main" id="{D78D282C-318C-68DB-8FDE-060F665EB8E9}"/>
              </a:ext>
            </a:extLst>
          </p:cNvPr>
          <p:cNvPicPr>
            <a:picLocks noChangeAspect="1"/>
          </p:cNvPicPr>
          <p:nvPr/>
        </p:nvPicPr>
        <p:blipFill rotWithShape="1">
          <a:blip r:embed="rId2"/>
          <a:srcRect r="446"/>
          <a:stretch/>
        </p:blipFill>
        <p:spPr>
          <a:xfrm>
            <a:off x="422563" y="1356531"/>
            <a:ext cx="7737764" cy="4837663"/>
          </a:xfrm>
          <a:prstGeom prst="rect">
            <a:avLst/>
          </a:prstGeom>
        </p:spPr>
      </p:pic>
      <p:sp>
        <p:nvSpPr>
          <p:cNvPr id="6" name="Line Callout 2 5">
            <a:extLst>
              <a:ext uri="{FF2B5EF4-FFF2-40B4-BE49-F238E27FC236}">
                <a16:creationId xmlns:a16="http://schemas.microsoft.com/office/drawing/2014/main" id="{4BB2CF1E-7996-F4BC-624D-AED51F6D02AB}"/>
              </a:ext>
            </a:extLst>
          </p:cNvPr>
          <p:cNvSpPr/>
          <p:nvPr/>
        </p:nvSpPr>
        <p:spPr>
          <a:xfrm>
            <a:off x="8756073" y="1356531"/>
            <a:ext cx="2895600" cy="3376834"/>
          </a:xfrm>
          <a:prstGeom prst="borderCallout2">
            <a:avLst>
              <a:gd name="adj1" fmla="val 8455"/>
              <a:gd name="adj2" fmla="val -199"/>
              <a:gd name="adj3" fmla="val 8455"/>
              <a:gd name="adj4" fmla="val -31500"/>
              <a:gd name="adj5" fmla="val 52555"/>
              <a:gd name="adj6" fmla="val -125974"/>
            </a:avLst>
          </a:prstGeom>
          <a:ln>
            <a:solidFill>
              <a:schemeClr val="accent2"/>
            </a:solidFill>
            <a:headEnd type="none" w="med" len="med"/>
            <a:tailEnd type="arrow" w="med" len="med"/>
          </a:ln>
        </p:spPr>
        <p:style>
          <a:lnRef idx="2">
            <a:schemeClr val="accent6"/>
          </a:lnRef>
          <a:fillRef idx="1">
            <a:schemeClr val="lt1"/>
          </a:fillRef>
          <a:effectRef idx="0">
            <a:schemeClr val="accent6"/>
          </a:effectRef>
          <a:fontRef idx="minor">
            <a:schemeClr val="dk1"/>
          </a:fontRef>
        </p:style>
        <p:txBody>
          <a:bodyPr rtlCol="0" anchor="t" anchorCtr="0"/>
          <a:lstStyle/>
          <a:p>
            <a:r>
              <a:rPr lang="en-US" dirty="0"/>
              <a:t>Solar output from the existing 5MW plant remains low throughout the year.</a:t>
            </a:r>
          </a:p>
          <a:p>
            <a:endParaRPr lang="en-US" dirty="0"/>
          </a:p>
          <a:p>
            <a:r>
              <a:rPr lang="en-US" dirty="0"/>
              <a:t>However, during highly cloudy conditions in June-August, the average output drops under 200kW per MWp, which severely impacts PV and BESS sizing for options utilizing these sources.</a:t>
            </a:r>
          </a:p>
        </p:txBody>
      </p:sp>
      <p:sp>
        <p:nvSpPr>
          <p:cNvPr id="7" name="Left Brace 6">
            <a:extLst>
              <a:ext uri="{FF2B5EF4-FFF2-40B4-BE49-F238E27FC236}">
                <a16:creationId xmlns:a16="http://schemas.microsoft.com/office/drawing/2014/main" id="{984449EA-F576-F0E3-9D13-9384D4F9A7E3}"/>
              </a:ext>
            </a:extLst>
          </p:cNvPr>
          <p:cNvSpPr/>
          <p:nvPr/>
        </p:nvSpPr>
        <p:spPr>
          <a:xfrm rot="5400000">
            <a:off x="4747951" y="2612170"/>
            <a:ext cx="292880" cy="1571943"/>
          </a:xfrm>
          <a:prstGeom prst="leftBrace">
            <a:avLst>
              <a:gd name="adj1" fmla="val 29629"/>
              <a:gd name="adj2" fmla="val 50000"/>
            </a:avLst>
          </a:prstGeom>
          <a:ln w="12700">
            <a:solidFill>
              <a:schemeClr val="accent2"/>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137682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3A25D70-4A55-4F72-B9C5-A69CDBF4D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4957100-6D8B-4161-9F2F-C0A949EC8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2" name="Rectangle 11">
            <a:extLst>
              <a:ext uri="{FF2B5EF4-FFF2-40B4-BE49-F238E27FC236}">
                <a16:creationId xmlns:a16="http://schemas.microsoft.com/office/drawing/2014/main" id="{0BD8B065-EE51-4AE2-A94C-86249998FD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BF1A28-A978-4115-9AE8-38E8AFBB8A6C}"/>
              </a:ext>
            </a:extLst>
          </p:cNvPr>
          <p:cNvSpPr>
            <a:spLocks noGrp="1"/>
          </p:cNvSpPr>
          <p:nvPr>
            <p:ph type="ctrTitle"/>
          </p:nvPr>
        </p:nvSpPr>
        <p:spPr>
          <a:xfrm>
            <a:off x="2299489" y="2819742"/>
            <a:ext cx="7398389" cy="1218515"/>
          </a:xfrm>
        </p:spPr>
        <p:txBody>
          <a:bodyPr anchor="ctr">
            <a:noAutofit/>
          </a:bodyPr>
          <a:lstStyle/>
          <a:p>
            <a:r>
              <a:rPr lang="en-US" dirty="0">
                <a:solidFill>
                  <a:schemeClr val="tx2"/>
                </a:solidFill>
              </a:rPr>
              <a:t>Modeling Algorithm, Evaluation and Results</a:t>
            </a:r>
          </a:p>
        </p:txBody>
      </p:sp>
      <p:sp>
        <p:nvSpPr>
          <p:cNvPr id="3" name="Subtitle 2">
            <a:extLst>
              <a:ext uri="{FF2B5EF4-FFF2-40B4-BE49-F238E27FC236}">
                <a16:creationId xmlns:a16="http://schemas.microsoft.com/office/drawing/2014/main" id="{1F7E8556-B21A-4DE2-94B0-7A674F8BA733}"/>
              </a:ext>
            </a:extLst>
          </p:cNvPr>
          <p:cNvSpPr>
            <a:spLocks noGrp="1"/>
          </p:cNvSpPr>
          <p:nvPr>
            <p:ph type="subTitle" idx="1"/>
          </p:nvPr>
        </p:nvSpPr>
        <p:spPr>
          <a:xfrm>
            <a:off x="1255923" y="3808792"/>
            <a:ext cx="9485523" cy="730157"/>
          </a:xfrm>
        </p:spPr>
        <p:txBody>
          <a:bodyPr>
            <a:normAutofit/>
          </a:bodyPr>
          <a:lstStyle/>
          <a:p>
            <a:r>
              <a:rPr lang="en-US" sz="2800" dirty="0">
                <a:solidFill>
                  <a:schemeClr val="tx2"/>
                </a:solidFill>
              </a:rPr>
              <a:t> </a:t>
            </a:r>
          </a:p>
        </p:txBody>
      </p:sp>
      <p:grpSp>
        <p:nvGrpSpPr>
          <p:cNvPr id="14" name="Group 13">
            <a:extLst>
              <a:ext uri="{FF2B5EF4-FFF2-40B4-BE49-F238E27FC236}">
                <a16:creationId xmlns:a16="http://schemas.microsoft.com/office/drawing/2014/main" id="{18999293-B054-4B57-A26F-D04C2BB113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43336"/>
            <a:ext cx="5163047" cy="2657478"/>
            <a:chOff x="6867015" y="-1"/>
            <a:chExt cx="5324985" cy="3251912"/>
          </a:xfrm>
          <a:solidFill>
            <a:schemeClr val="bg1">
              <a:alpha val="30000"/>
            </a:schemeClr>
          </a:solidFill>
        </p:grpSpPr>
        <p:sp>
          <p:nvSpPr>
            <p:cNvPr id="15" name="Freeform: Shape 14">
              <a:extLst>
                <a:ext uri="{FF2B5EF4-FFF2-40B4-BE49-F238E27FC236}">
                  <a16:creationId xmlns:a16="http://schemas.microsoft.com/office/drawing/2014/main" id="{5E505D8A-F41A-450D-A648-E77DF6B8D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2BD6DCE-6A81-4F34-9958-67B578EA16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5C462BE8-CD72-48CF-8A7B-C716D2B99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1C2CDB70-40F1-4D00-8F17-A532E732E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761945C4-D997-42F3-B59A-984CF00667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21" name="Freeform: Shape 20">
              <a:extLst>
                <a:ext uri="{FF2B5EF4-FFF2-40B4-BE49-F238E27FC236}">
                  <a16:creationId xmlns:a16="http://schemas.microsoft.com/office/drawing/2014/main" id="{4651FE4A-9487-43BE-A388-13453574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F44B0EF3-9992-4B95-8A43-6206B3FC3F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041B1C1F-C2FE-4C47-9D74-ADB9B53F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1048177B-A49E-4E24-9007-07A0EDD6A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7860814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7E2C0-4244-4DA5-9F4B-3A06D35A6E48}"/>
              </a:ext>
            </a:extLst>
          </p:cNvPr>
          <p:cNvSpPr>
            <a:spLocks noGrp="1"/>
          </p:cNvSpPr>
          <p:nvPr>
            <p:ph type="title"/>
          </p:nvPr>
        </p:nvSpPr>
        <p:spPr>
          <a:xfrm>
            <a:off x="838200" y="234590"/>
            <a:ext cx="10515600" cy="940466"/>
          </a:xfrm>
        </p:spPr>
        <p:txBody>
          <a:bodyPr vert="horz" lIns="91440" tIns="45720" rIns="91440" bIns="45720" rtlCol="0" anchor="ctr">
            <a:normAutofit/>
          </a:bodyPr>
          <a:lstStyle/>
          <a:p>
            <a:r>
              <a:rPr lang="en-US" sz="5400" b="1" dirty="0">
                <a:solidFill>
                  <a:srgbClr val="44546A"/>
                </a:solidFill>
              </a:rPr>
              <a:t>Model Algorithm/ Approach</a:t>
            </a:r>
          </a:p>
        </p:txBody>
      </p:sp>
      <p:graphicFrame>
        <p:nvGraphicFramePr>
          <p:cNvPr id="3" name="Diagram 2">
            <a:extLst>
              <a:ext uri="{FF2B5EF4-FFF2-40B4-BE49-F238E27FC236}">
                <a16:creationId xmlns:a16="http://schemas.microsoft.com/office/drawing/2014/main" id="{C3416D40-D35B-F296-CD64-B434B6B5F412}"/>
              </a:ext>
            </a:extLst>
          </p:cNvPr>
          <p:cNvGraphicFramePr/>
          <p:nvPr>
            <p:extLst>
              <p:ext uri="{D42A27DB-BD31-4B8C-83A1-F6EECF244321}">
                <p14:modId xmlns:p14="http://schemas.microsoft.com/office/powerpoint/2010/main" val="1135065941"/>
              </p:ext>
            </p:extLst>
          </p:nvPr>
        </p:nvGraphicFramePr>
        <p:xfrm>
          <a:off x="838200" y="1175056"/>
          <a:ext cx="10947235" cy="51903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983298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7E2C0-4244-4DA5-9F4B-3A06D35A6E48}"/>
              </a:ext>
            </a:extLst>
          </p:cNvPr>
          <p:cNvSpPr>
            <a:spLocks noGrp="1"/>
          </p:cNvSpPr>
          <p:nvPr>
            <p:ph type="title"/>
          </p:nvPr>
        </p:nvSpPr>
        <p:spPr>
          <a:xfrm>
            <a:off x="838200" y="234590"/>
            <a:ext cx="10515600" cy="940466"/>
          </a:xfrm>
        </p:spPr>
        <p:txBody>
          <a:bodyPr vert="horz" lIns="91440" tIns="45720" rIns="91440" bIns="45720" rtlCol="0" anchor="ctr">
            <a:normAutofit/>
          </a:bodyPr>
          <a:lstStyle/>
          <a:p>
            <a:r>
              <a:rPr lang="en-US" sz="5400" b="1" dirty="0">
                <a:solidFill>
                  <a:srgbClr val="44546A"/>
                </a:solidFill>
              </a:rPr>
              <a:t>Scenario Evaluation Metrics</a:t>
            </a:r>
          </a:p>
        </p:txBody>
      </p:sp>
      <p:sp>
        <p:nvSpPr>
          <p:cNvPr id="3" name="Content Placeholder 3">
            <a:extLst>
              <a:ext uri="{FF2B5EF4-FFF2-40B4-BE49-F238E27FC236}">
                <a16:creationId xmlns:a16="http://schemas.microsoft.com/office/drawing/2014/main" id="{10816101-05B1-0DC8-986B-0F7F024B37D4}"/>
              </a:ext>
            </a:extLst>
          </p:cNvPr>
          <p:cNvSpPr>
            <a:spLocks noGrp="1"/>
          </p:cNvSpPr>
          <p:nvPr>
            <p:ph idx="1"/>
          </p:nvPr>
        </p:nvSpPr>
        <p:spPr>
          <a:xfrm>
            <a:off x="966788" y="1175056"/>
            <a:ext cx="10387012" cy="5593492"/>
          </a:xfrm>
        </p:spPr>
        <p:txBody>
          <a:bodyPr>
            <a:normAutofit lnSpcReduction="10000"/>
          </a:bodyPr>
          <a:lstStyle/>
          <a:p>
            <a:pPr marL="0" indent="0">
              <a:lnSpc>
                <a:spcPct val="100000"/>
              </a:lnSpc>
              <a:spcBef>
                <a:spcPts val="400"/>
              </a:spcBef>
              <a:spcAft>
                <a:spcPts val="200"/>
              </a:spcAft>
              <a:buNone/>
            </a:pPr>
            <a:r>
              <a:rPr lang="en-US" dirty="0">
                <a:solidFill>
                  <a:schemeClr val="tx1">
                    <a:lumMod val="75000"/>
                    <a:lumOff val="25000"/>
                  </a:schemeClr>
                </a:solidFill>
              </a:rPr>
              <a:t>1. </a:t>
            </a:r>
            <a:r>
              <a:rPr lang="en-US" b="1" dirty="0">
                <a:solidFill>
                  <a:schemeClr val="tx1">
                    <a:lumMod val="75000"/>
                    <a:lumOff val="25000"/>
                  </a:schemeClr>
                </a:solidFill>
              </a:rPr>
              <a:t>Energy Fulfilment Ratio </a:t>
            </a:r>
            <a:r>
              <a:rPr lang="en-US" dirty="0">
                <a:solidFill>
                  <a:schemeClr val="tx1">
                    <a:lumMod val="75000"/>
                    <a:lumOff val="25000"/>
                  </a:schemeClr>
                </a:solidFill>
              </a:rPr>
              <a:t>(%):</a:t>
            </a:r>
          </a:p>
          <a:p>
            <a:pPr lvl="1">
              <a:lnSpc>
                <a:spcPct val="100000"/>
              </a:lnSpc>
              <a:spcBef>
                <a:spcPts val="400"/>
              </a:spcBef>
              <a:spcAft>
                <a:spcPts val="200"/>
              </a:spcAft>
            </a:pPr>
            <a:r>
              <a:rPr lang="en-US" sz="2400" dirty="0">
                <a:solidFill>
                  <a:schemeClr val="tx1">
                    <a:lumMod val="75000"/>
                    <a:lumOff val="25000"/>
                  </a:schemeClr>
                </a:solidFill>
              </a:rPr>
              <a:t>Calculated for each year and as a single metric</a:t>
            </a:r>
          </a:p>
          <a:p>
            <a:pPr lvl="1">
              <a:lnSpc>
                <a:spcPct val="100000"/>
              </a:lnSpc>
              <a:spcBef>
                <a:spcPts val="400"/>
              </a:spcBef>
              <a:spcAft>
                <a:spcPts val="200"/>
              </a:spcAft>
            </a:pPr>
            <a:r>
              <a:rPr lang="en-US" sz="2400" dirty="0">
                <a:solidFill>
                  <a:schemeClr val="tx1">
                    <a:lumMod val="75000"/>
                    <a:lumOff val="25000"/>
                  </a:schemeClr>
                </a:solidFill>
              </a:rPr>
              <a:t>Number of hours in which power sources meet energy requirements without load shedding / total number of hours</a:t>
            </a:r>
          </a:p>
          <a:p>
            <a:pPr lvl="1">
              <a:lnSpc>
                <a:spcPct val="100000"/>
              </a:lnSpc>
              <a:spcBef>
                <a:spcPts val="400"/>
              </a:spcBef>
              <a:spcAft>
                <a:spcPts val="200"/>
              </a:spcAft>
            </a:pPr>
            <a:r>
              <a:rPr lang="en-US" sz="2400" dirty="0">
                <a:solidFill>
                  <a:schemeClr val="tx1">
                    <a:lumMod val="75000"/>
                    <a:lumOff val="25000"/>
                  </a:schemeClr>
                </a:solidFill>
              </a:rPr>
              <a:t>Must be </a:t>
            </a:r>
            <a:r>
              <a:rPr lang="en-US" dirty="0">
                <a:solidFill>
                  <a:schemeClr val="tx1">
                    <a:lumMod val="75000"/>
                    <a:lumOff val="25000"/>
                  </a:schemeClr>
                </a:solidFill>
              </a:rPr>
              <a:t>99-100% for scenario to be viable</a:t>
            </a:r>
          </a:p>
          <a:p>
            <a:pPr lvl="1">
              <a:lnSpc>
                <a:spcPct val="100000"/>
              </a:lnSpc>
              <a:spcBef>
                <a:spcPts val="400"/>
              </a:spcBef>
              <a:spcAft>
                <a:spcPts val="200"/>
              </a:spcAft>
            </a:pPr>
            <a:endParaRPr lang="en-US" sz="600" dirty="0">
              <a:solidFill>
                <a:schemeClr val="tx1">
                  <a:lumMod val="75000"/>
                  <a:lumOff val="25000"/>
                </a:schemeClr>
              </a:solidFill>
            </a:endParaRPr>
          </a:p>
          <a:p>
            <a:pPr marL="0" indent="0">
              <a:lnSpc>
                <a:spcPct val="100000"/>
              </a:lnSpc>
              <a:spcBef>
                <a:spcPts val="400"/>
              </a:spcBef>
              <a:spcAft>
                <a:spcPts val="200"/>
              </a:spcAft>
              <a:buNone/>
            </a:pPr>
            <a:r>
              <a:rPr lang="en-US" sz="2800" dirty="0">
                <a:solidFill>
                  <a:schemeClr val="tx1">
                    <a:lumMod val="75000"/>
                    <a:lumOff val="25000"/>
                  </a:schemeClr>
                </a:solidFill>
              </a:rPr>
              <a:t>2. </a:t>
            </a:r>
            <a:r>
              <a:rPr lang="en-US" sz="2800" b="1" dirty="0">
                <a:solidFill>
                  <a:schemeClr val="tx1">
                    <a:lumMod val="75000"/>
                    <a:lumOff val="25000"/>
                  </a:schemeClr>
                </a:solidFill>
              </a:rPr>
              <a:t>Critical Load Interruptions </a:t>
            </a:r>
            <a:r>
              <a:rPr lang="en-US" sz="2800" dirty="0">
                <a:solidFill>
                  <a:schemeClr val="tx1">
                    <a:lumMod val="75000"/>
                    <a:lumOff val="25000"/>
                  </a:schemeClr>
                </a:solidFill>
              </a:rPr>
              <a:t>(No.):</a:t>
            </a:r>
          </a:p>
          <a:p>
            <a:pPr lvl="1">
              <a:lnSpc>
                <a:spcPct val="100000"/>
              </a:lnSpc>
              <a:spcBef>
                <a:spcPts val="400"/>
              </a:spcBef>
              <a:spcAft>
                <a:spcPts val="200"/>
              </a:spcAft>
            </a:pPr>
            <a:r>
              <a:rPr lang="en-US" sz="2400" dirty="0">
                <a:solidFill>
                  <a:schemeClr val="tx1">
                    <a:lumMod val="75000"/>
                    <a:lumOff val="25000"/>
                  </a:schemeClr>
                </a:solidFill>
              </a:rPr>
              <a:t>Calculated for each year and as a single metric</a:t>
            </a:r>
          </a:p>
          <a:p>
            <a:pPr lvl="1">
              <a:lnSpc>
                <a:spcPct val="100000"/>
              </a:lnSpc>
              <a:spcBef>
                <a:spcPts val="400"/>
              </a:spcBef>
              <a:spcAft>
                <a:spcPts val="200"/>
              </a:spcAft>
            </a:pPr>
            <a:r>
              <a:rPr lang="en-US" sz="2400" dirty="0">
                <a:solidFill>
                  <a:schemeClr val="tx1">
                    <a:lumMod val="75000"/>
                    <a:lumOff val="25000"/>
                  </a:schemeClr>
                </a:solidFill>
              </a:rPr>
              <a:t>Number of times critical load is interrupted due to source failures (and inadequate spinning reserve) despite non-critical load shedding</a:t>
            </a:r>
          </a:p>
          <a:p>
            <a:pPr marL="457200" lvl="1" indent="0">
              <a:lnSpc>
                <a:spcPct val="100000"/>
              </a:lnSpc>
              <a:spcBef>
                <a:spcPts val="400"/>
              </a:spcBef>
              <a:spcAft>
                <a:spcPts val="200"/>
              </a:spcAft>
              <a:buNone/>
            </a:pPr>
            <a:endParaRPr lang="en-US" sz="600" dirty="0"/>
          </a:p>
          <a:p>
            <a:pPr marL="0" indent="0">
              <a:lnSpc>
                <a:spcPct val="100000"/>
              </a:lnSpc>
              <a:spcBef>
                <a:spcPts val="400"/>
              </a:spcBef>
              <a:spcAft>
                <a:spcPts val="200"/>
              </a:spcAft>
              <a:buNone/>
            </a:pPr>
            <a:r>
              <a:rPr lang="en-US" sz="2800" dirty="0">
                <a:solidFill>
                  <a:schemeClr val="tx1">
                    <a:lumMod val="75000"/>
                    <a:lumOff val="25000"/>
                  </a:schemeClr>
                </a:solidFill>
              </a:rPr>
              <a:t>3. </a:t>
            </a:r>
            <a:r>
              <a:rPr lang="en-US" sz="2800" b="1" dirty="0">
                <a:solidFill>
                  <a:schemeClr val="tx1">
                    <a:lumMod val="75000"/>
                    <a:lumOff val="25000"/>
                  </a:schemeClr>
                </a:solidFill>
              </a:rPr>
              <a:t>Load Shedding Events</a:t>
            </a:r>
            <a:r>
              <a:rPr lang="en-US" sz="2800" dirty="0">
                <a:solidFill>
                  <a:schemeClr val="tx1">
                    <a:lumMod val="75000"/>
                    <a:lumOff val="25000"/>
                  </a:schemeClr>
                </a:solidFill>
              </a:rPr>
              <a:t>(No.):</a:t>
            </a:r>
          </a:p>
          <a:p>
            <a:pPr lvl="1">
              <a:lnSpc>
                <a:spcPct val="100000"/>
              </a:lnSpc>
              <a:spcBef>
                <a:spcPts val="400"/>
              </a:spcBef>
              <a:spcAft>
                <a:spcPts val="200"/>
              </a:spcAft>
            </a:pPr>
            <a:r>
              <a:rPr lang="en-US" sz="2400" dirty="0">
                <a:solidFill>
                  <a:schemeClr val="tx1">
                    <a:lumMod val="75000"/>
                    <a:lumOff val="25000"/>
                  </a:schemeClr>
                </a:solidFill>
              </a:rPr>
              <a:t>Non-critical loads are shed if sources cannot meet critical load requirements. While this is not modeled to result in financial loss, it is a sustainability consideration</a:t>
            </a:r>
            <a:endParaRPr lang="en-US" sz="2400" dirty="0"/>
          </a:p>
          <a:p>
            <a:pPr lvl="1"/>
            <a:endParaRPr lang="en-US" sz="2400" dirty="0"/>
          </a:p>
          <a:p>
            <a:pPr lvl="1"/>
            <a:endParaRPr lang="en-US" sz="2400" dirty="0"/>
          </a:p>
        </p:txBody>
      </p:sp>
    </p:spTree>
    <p:extLst>
      <p:ext uri="{BB962C8B-B14F-4D97-AF65-F5344CB8AC3E}">
        <p14:creationId xmlns:p14="http://schemas.microsoft.com/office/powerpoint/2010/main" val="17223416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7E2C0-4244-4DA5-9F4B-3A06D35A6E48}"/>
              </a:ext>
            </a:extLst>
          </p:cNvPr>
          <p:cNvSpPr>
            <a:spLocks noGrp="1"/>
          </p:cNvSpPr>
          <p:nvPr>
            <p:ph type="title"/>
          </p:nvPr>
        </p:nvSpPr>
        <p:spPr>
          <a:xfrm>
            <a:off x="838200" y="234590"/>
            <a:ext cx="10515600" cy="940466"/>
          </a:xfrm>
        </p:spPr>
        <p:txBody>
          <a:bodyPr vert="horz" lIns="91440" tIns="45720" rIns="91440" bIns="45720" rtlCol="0" anchor="ctr">
            <a:normAutofit/>
          </a:bodyPr>
          <a:lstStyle/>
          <a:p>
            <a:r>
              <a:rPr lang="en-US" sz="5400" b="1" dirty="0">
                <a:solidFill>
                  <a:srgbClr val="44546A"/>
                </a:solidFill>
              </a:rPr>
              <a:t>Scenario Evaluation Metrics </a:t>
            </a:r>
            <a:r>
              <a:rPr lang="en-US" sz="3200" b="1" dirty="0">
                <a:solidFill>
                  <a:srgbClr val="44546A"/>
                </a:solidFill>
              </a:rPr>
              <a:t>(continued)</a:t>
            </a:r>
            <a:r>
              <a:rPr lang="en-US" sz="4800" b="1" dirty="0">
                <a:solidFill>
                  <a:srgbClr val="44546A"/>
                </a:solidFill>
              </a:rPr>
              <a:t> </a:t>
            </a:r>
            <a:endParaRPr lang="en-US" sz="5400" b="1" dirty="0">
              <a:solidFill>
                <a:srgbClr val="44546A"/>
              </a:solidFill>
            </a:endParaRPr>
          </a:p>
        </p:txBody>
      </p:sp>
      <p:sp>
        <p:nvSpPr>
          <p:cNvPr id="3" name="Content Placeholder 3">
            <a:extLst>
              <a:ext uri="{FF2B5EF4-FFF2-40B4-BE49-F238E27FC236}">
                <a16:creationId xmlns:a16="http://schemas.microsoft.com/office/drawing/2014/main" id="{10816101-05B1-0DC8-986B-0F7F024B37D4}"/>
              </a:ext>
            </a:extLst>
          </p:cNvPr>
          <p:cNvSpPr>
            <a:spLocks noGrp="1"/>
          </p:cNvSpPr>
          <p:nvPr>
            <p:ph idx="1"/>
          </p:nvPr>
        </p:nvSpPr>
        <p:spPr>
          <a:xfrm>
            <a:off x="966787" y="1249736"/>
            <a:ext cx="10731569" cy="5373674"/>
          </a:xfrm>
        </p:spPr>
        <p:txBody>
          <a:bodyPr>
            <a:normAutofit/>
          </a:bodyPr>
          <a:lstStyle/>
          <a:p>
            <a:pPr marL="0" indent="0">
              <a:lnSpc>
                <a:spcPct val="100000"/>
              </a:lnSpc>
              <a:spcBef>
                <a:spcPts val="400"/>
              </a:spcBef>
              <a:spcAft>
                <a:spcPts val="200"/>
              </a:spcAft>
              <a:buNone/>
            </a:pPr>
            <a:r>
              <a:rPr lang="en-US" sz="2800" dirty="0">
                <a:solidFill>
                  <a:schemeClr val="tx1">
                    <a:lumMod val="75000"/>
                    <a:lumOff val="25000"/>
                  </a:schemeClr>
                </a:solidFill>
              </a:rPr>
              <a:t>4. Average </a:t>
            </a:r>
            <a:r>
              <a:rPr lang="en-US" b="1" dirty="0">
                <a:solidFill>
                  <a:schemeClr val="tx1">
                    <a:lumMod val="75000"/>
                    <a:lumOff val="25000"/>
                  </a:schemeClr>
                </a:solidFill>
              </a:rPr>
              <a:t>Unit Cost (AUC) in </a:t>
            </a:r>
            <a:r>
              <a:rPr lang="en-US" dirty="0">
                <a:solidFill>
                  <a:schemeClr val="tx1">
                    <a:lumMod val="75000"/>
                    <a:lumOff val="25000"/>
                  </a:schemeClr>
                </a:solidFill>
              </a:rPr>
              <a:t>PKR/ kWh</a:t>
            </a:r>
            <a:r>
              <a:rPr lang="en-US" sz="2800" dirty="0">
                <a:solidFill>
                  <a:schemeClr val="tx1">
                    <a:lumMod val="75000"/>
                    <a:lumOff val="25000"/>
                  </a:schemeClr>
                </a:solidFill>
              </a:rPr>
              <a:t>:</a:t>
            </a:r>
          </a:p>
          <a:p>
            <a:pPr marL="0" indent="0">
              <a:lnSpc>
                <a:spcPct val="100000"/>
              </a:lnSpc>
              <a:spcBef>
                <a:spcPts val="400"/>
              </a:spcBef>
              <a:spcAft>
                <a:spcPts val="200"/>
              </a:spcAft>
              <a:buNone/>
            </a:pPr>
            <a:endParaRPr lang="en-US" sz="2800" dirty="0">
              <a:solidFill>
                <a:schemeClr val="tx1">
                  <a:lumMod val="75000"/>
                  <a:lumOff val="25000"/>
                </a:schemeClr>
              </a:solidFill>
            </a:endParaRPr>
          </a:p>
          <a:p>
            <a:pPr marL="457200" lvl="1" indent="0">
              <a:buNone/>
            </a:pPr>
            <a:endParaRPr lang="en-US" sz="2400" dirty="0"/>
          </a:p>
          <a:p>
            <a:pPr lvl="1"/>
            <a:endParaRPr lang="en-US" sz="2400" dirty="0"/>
          </a:p>
        </p:txBody>
      </p:sp>
      <p:pic>
        <p:nvPicPr>
          <p:cNvPr id="6" name="Picture 5">
            <a:extLst>
              <a:ext uri="{FF2B5EF4-FFF2-40B4-BE49-F238E27FC236}">
                <a16:creationId xmlns:a16="http://schemas.microsoft.com/office/drawing/2014/main" id="{BC9EB677-2392-FA61-412E-6D368D1A2887}"/>
              </a:ext>
            </a:extLst>
          </p:cNvPr>
          <p:cNvPicPr>
            <a:picLocks noChangeAspect="1"/>
          </p:cNvPicPr>
          <p:nvPr/>
        </p:nvPicPr>
        <p:blipFill>
          <a:blip r:embed="rId2"/>
          <a:stretch>
            <a:fillRect/>
          </a:stretch>
        </p:blipFill>
        <p:spPr>
          <a:xfrm>
            <a:off x="5010484" y="1985994"/>
            <a:ext cx="6502400" cy="1130300"/>
          </a:xfrm>
          <a:prstGeom prst="rect">
            <a:avLst/>
          </a:prstGeom>
        </p:spPr>
      </p:pic>
      <p:pic>
        <p:nvPicPr>
          <p:cNvPr id="7" name="Picture 6">
            <a:extLst>
              <a:ext uri="{FF2B5EF4-FFF2-40B4-BE49-F238E27FC236}">
                <a16:creationId xmlns:a16="http://schemas.microsoft.com/office/drawing/2014/main" id="{566391C1-103F-3C1C-CA46-BF3CC21C7D23}"/>
              </a:ext>
            </a:extLst>
          </p:cNvPr>
          <p:cNvPicPr>
            <a:picLocks noChangeAspect="1"/>
          </p:cNvPicPr>
          <p:nvPr/>
        </p:nvPicPr>
        <p:blipFill>
          <a:blip r:embed="rId3"/>
          <a:stretch>
            <a:fillRect/>
          </a:stretch>
        </p:blipFill>
        <p:spPr>
          <a:xfrm>
            <a:off x="966787" y="3305274"/>
            <a:ext cx="8257673" cy="2862094"/>
          </a:xfrm>
          <a:prstGeom prst="rect">
            <a:avLst/>
          </a:prstGeom>
        </p:spPr>
      </p:pic>
      <p:pic>
        <p:nvPicPr>
          <p:cNvPr id="8" name="Picture 7">
            <a:extLst>
              <a:ext uri="{FF2B5EF4-FFF2-40B4-BE49-F238E27FC236}">
                <a16:creationId xmlns:a16="http://schemas.microsoft.com/office/drawing/2014/main" id="{FF67898E-EAD9-F967-0D93-59A819C54499}"/>
              </a:ext>
            </a:extLst>
          </p:cNvPr>
          <p:cNvPicPr>
            <a:picLocks noChangeAspect="1"/>
          </p:cNvPicPr>
          <p:nvPr/>
        </p:nvPicPr>
        <p:blipFill>
          <a:blip r:embed="rId4"/>
          <a:stretch>
            <a:fillRect/>
          </a:stretch>
        </p:blipFill>
        <p:spPr>
          <a:xfrm>
            <a:off x="1064127" y="1985994"/>
            <a:ext cx="3302000" cy="1244600"/>
          </a:xfrm>
          <a:prstGeom prst="rect">
            <a:avLst/>
          </a:prstGeom>
        </p:spPr>
      </p:pic>
    </p:spTree>
    <p:extLst>
      <p:ext uri="{BB962C8B-B14F-4D97-AF65-F5344CB8AC3E}">
        <p14:creationId xmlns:p14="http://schemas.microsoft.com/office/powerpoint/2010/main" val="13342919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18775" y="358499"/>
            <a:ext cx="5822365" cy="646331"/>
          </a:xfrm>
          <a:prstGeom prst="rect">
            <a:avLst/>
          </a:prstGeom>
          <a:noFill/>
        </p:spPr>
        <p:txBody>
          <a:bodyPr wrap="square" lIns="91440" tIns="45720" rIns="91440" bIns="45720">
            <a:spAutoFit/>
          </a:bodyPr>
          <a:lstStyle/>
          <a:p>
            <a:r>
              <a:rPr lang="en-US" sz="3600" b="1" cap="none" spc="0" dirty="0">
                <a:ln w="0"/>
                <a:solidFill>
                  <a:srgbClr val="44546A"/>
                </a:solidFill>
                <a:effectLst>
                  <a:outerShdw blurRad="38100" dist="19050" dir="2700000" algn="tl" rotWithShape="0">
                    <a:schemeClr val="dk1">
                      <a:alpha val="40000"/>
                    </a:schemeClr>
                  </a:outerShdw>
                </a:effectLst>
                <a:latin typeface="+mj-lt"/>
              </a:rPr>
              <a:t>Scenarios being Modeled</a:t>
            </a:r>
          </a:p>
        </p:txBody>
      </p:sp>
      <p:sp>
        <p:nvSpPr>
          <p:cNvPr id="5" name="Content Placeholder 3">
            <a:extLst>
              <a:ext uri="{FF2B5EF4-FFF2-40B4-BE49-F238E27FC236}">
                <a16:creationId xmlns:a16="http://schemas.microsoft.com/office/drawing/2014/main" id="{F1AB17C4-1AC5-C125-0B9C-01DC77FCA754}"/>
              </a:ext>
            </a:extLst>
          </p:cNvPr>
          <p:cNvSpPr txBox="1">
            <a:spLocks/>
          </p:cNvSpPr>
          <p:nvPr/>
        </p:nvSpPr>
        <p:spPr>
          <a:xfrm>
            <a:off x="966788" y="1175056"/>
            <a:ext cx="10387012" cy="559349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spcBef>
                <a:spcPts val="400"/>
              </a:spcBef>
              <a:spcAft>
                <a:spcPts val="200"/>
              </a:spcAft>
            </a:pPr>
            <a:r>
              <a:rPr lang="en-US" sz="2800" b="1" dirty="0">
                <a:solidFill>
                  <a:schemeClr val="tx1">
                    <a:lumMod val="75000"/>
                    <a:lumOff val="25000"/>
                  </a:schemeClr>
                </a:solidFill>
              </a:rPr>
              <a:t>1. Scenario 1</a:t>
            </a:r>
          </a:p>
          <a:p>
            <a:pPr marL="800100" lvl="1" indent="-342900" algn="l">
              <a:lnSpc>
                <a:spcPct val="100000"/>
              </a:lnSpc>
              <a:spcBef>
                <a:spcPts val="400"/>
              </a:spcBef>
              <a:spcAft>
                <a:spcPts val="200"/>
              </a:spcAft>
              <a:buFont typeface="Arial" panose="020B0604020202020204" pitchFamily="34" charset="0"/>
              <a:buChar char="•"/>
            </a:pPr>
            <a:r>
              <a:rPr lang="en-US" sz="2400" dirty="0">
                <a:solidFill>
                  <a:schemeClr val="tx1">
                    <a:lumMod val="75000"/>
                    <a:lumOff val="25000"/>
                  </a:schemeClr>
                </a:solidFill>
              </a:rPr>
              <a:t>Retains existing 5MW Solar PV PPA, 6 x 1.5 MW Diesel Generators</a:t>
            </a:r>
          </a:p>
          <a:p>
            <a:pPr marL="800100" lvl="1" indent="-342900" algn="l">
              <a:lnSpc>
                <a:spcPct val="100000"/>
              </a:lnSpc>
              <a:spcBef>
                <a:spcPts val="400"/>
              </a:spcBef>
              <a:spcAft>
                <a:spcPts val="200"/>
              </a:spcAft>
              <a:buFont typeface="Arial" panose="020B0604020202020204" pitchFamily="34" charset="0"/>
              <a:buChar char="•"/>
            </a:pPr>
            <a:r>
              <a:rPr lang="en-US" sz="2400" dirty="0">
                <a:solidFill>
                  <a:schemeClr val="tx1">
                    <a:lumMod val="75000"/>
                    <a:lumOff val="25000"/>
                  </a:schemeClr>
                </a:solidFill>
              </a:rPr>
              <a:t>Add 35MW Solar PV + 130 MWh BESS as Build-Own-Operate PPA on take-or-pay pricing. This config which has been recommended by a vendor and priced $0.13/ kWh for a 15-year term.</a:t>
            </a:r>
            <a:endParaRPr lang="en-US" dirty="0">
              <a:solidFill>
                <a:schemeClr val="tx1">
                  <a:lumMod val="75000"/>
                  <a:lumOff val="25000"/>
                </a:schemeClr>
              </a:solidFill>
            </a:endParaRPr>
          </a:p>
          <a:p>
            <a:pPr lvl="1" algn="l">
              <a:lnSpc>
                <a:spcPct val="100000"/>
              </a:lnSpc>
              <a:spcBef>
                <a:spcPts val="400"/>
              </a:spcBef>
              <a:spcAft>
                <a:spcPts val="200"/>
              </a:spcAft>
            </a:pPr>
            <a:endParaRPr lang="en-US" sz="600" dirty="0">
              <a:solidFill>
                <a:schemeClr val="tx1">
                  <a:lumMod val="75000"/>
                  <a:lumOff val="25000"/>
                </a:schemeClr>
              </a:solidFill>
            </a:endParaRPr>
          </a:p>
          <a:p>
            <a:pPr algn="l">
              <a:lnSpc>
                <a:spcPct val="100000"/>
              </a:lnSpc>
              <a:spcBef>
                <a:spcPts val="400"/>
              </a:spcBef>
              <a:spcAft>
                <a:spcPts val="200"/>
              </a:spcAft>
            </a:pPr>
            <a:r>
              <a:rPr lang="en-US" sz="2800" dirty="0">
                <a:solidFill>
                  <a:schemeClr val="tx1">
                    <a:lumMod val="75000"/>
                    <a:lumOff val="25000"/>
                  </a:schemeClr>
                </a:solidFill>
              </a:rPr>
              <a:t>2. </a:t>
            </a:r>
            <a:r>
              <a:rPr lang="en-US" sz="2800" b="1" dirty="0">
                <a:solidFill>
                  <a:schemeClr val="tx1">
                    <a:lumMod val="75000"/>
                    <a:lumOff val="25000"/>
                  </a:schemeClr>
                </a:solidFill>
              </a:rPr>
              <a:t>Scenario 2</a:t>
            </a:r>
            <a:endParaRPr lang="en-US" sz="2800" dirty="0">
              <a:solidFill>
                <a:schemeClr val="tx1">
                  <a:lumMod val="75000"/>
                  <a:lumOff val="25000"/>
                </a:schemeClr>
              </a:solidFill>
            </a:endParaRPr>
          </a:p>
          <a:p>
            <a:pPr marL="800100" lvl="1" indent="-342900" algn="l">
              <a:lnSpc>
                <a:spcPct val="100000"/>
              </a:lnSpc>
              <a:spcBef>
                <a:spcPts val="400"/>
              </a:spcBef>
              <a:spcAft>
                <a:spcPts val="200"/>
              </a:spcAft>
              <a:buFont typeface="Arial" panose="020B0604020202020204" pitchFamily="34" charset="0"/>
              <a:buChar char="•"/>
            </a:pPr>
            <a:r>
              <a:rPr lang="en-US" sz="2400" dirty="0">
                <a:solidFill>
                  <a:schemeClr val="tx1">
                    <a:lumMod val="75000"/>
                    <a:lumOff val="25000"/>
                  </a:schemeClr>
                </a:solidFill>
              </a:rPr>
              <a:t>Retains existing 5MW Solar PV PPA, 6 x 1.5 MW Diesel Generators</a:t>
            </a:r>
          </a:p>
          <a:p>
            <a:pPr marL="800100" lvl="1" indent="-342900" algn="l">
              <a:lnSpc>
                <a:spcPct val="100000"/>
              </a:lnSpc>
              <a:spcBef>
                <a:spcPts val="400"/>
              </a:spcBef>
              <a:spcAft>
                <a:spcPts val="200"/>
              </a:spcAft>
              <a:buFont typeface="Arial" panose="020B0604020202020204" pitchFamily="34" charset="0"/>
              <a:buChar char="•"/>
            </a:pPr>
            <a:r>
              <a:rPr lang="en-US" sz="2400" dirty="0">
                <a:solidFill>
                  <a:schemeClr val="tx1">
                    <a:lumMod val="75000"/>
                    <a:lumOff val="25000"/>
                  </a:schemeClr>
                </a:solidFill>
              </a:rPr>
              <a:t>Corrects problems with Scenario 1’s new PV + BESS PPA configuration.</a:t>
            </a:r>
            <a:endParaRPr lang="en-US" sz="2000" dirty="0">
              <a:solidFill>
                <a:schemeClr val="tx1">
                  <a:lumMod val="75000"/>
                  <a:lumOff val="25000"/>
                </a:schemeClr>
              </a:solidFill>
            </a:endParaRPr>
          </a:p>
          <a:p>
            <a:pPr lvl="1" algn="l">
              <a:lnSpc>
                <a:spcPct val="100000"/>
              </a:lnSpc>
              <a:spcBef>
                <a:spcPts val="400"/>
              </a:spcBef>
              <a:spcAft>
                <a:spcPts val="200"/>
              </a:spcAft>
            </a:pPr>
            <a:endParaRPr lang="en-US" sz="600" dirty="0"/>
          </a:p>
          <a:p>
            <a:pPr algn="l">
              <a:lnSpc>
                <a:spcPct val="100000"/>
              </a:lnSpc>
              <a:spcBef>
                <a:spcPts val="400"/>
              </a:spcBef>
              <a:spcAft>
                <a:spcPts val="200"/>
              </a:spcAft>
            </a:pPr>
            <a:r>
              <a:rPr lang="en-US" sz="2800" dirty="0">
                <a:solidFill>
                  <a:schemeClr val="tx1">
                    <a:lumMod val="75000"/>
                    <a:lumOff val="25000"/>
                  </a:schemeClr>
                </a:solidFill>
              </a:rPr>
              <a:t>3. </a:t>
            </a:r>
            <a:r>
              <a:rPr lang="en-US" sz="2800" b="1" dirty="0">
                <a:solidFill>
                  <a:schemeClr val="tx1">
                    <a:lumMod val="75000"/>
                    <a:lumOff val="25000"/>
                  </a:schemeClr>
                </a:solidFill>
              </a:rPr>
              <a:t>Scenario 3</a:t>
            </a:r>
            <a:endParaRPr lang="en-US" sz="2800" dirty="0">
              <a:solidFill>
                <a:schemeClr val="tx1">
                  <a:lumMod val="75000"/>
                  <a:lumOff val="25000"/>
                </a:schemeClr>
              </a:solidFill>
            </a:endParaRPr>
          </a:p>
          <a:p>
            <a:pPr marL="800100" lvl="1" indent="-342900" algn="l">
              <a:lnSpc>
                <a:spcPct val="100000"/>
              </a:lnSpc>
              <a:spcBef>
                <a:spcPts val="400"/>
              </a:spcBef>
              <a:spcAft>
                <a:spcPts val="200"/>
              </a:spcAft>
              <a:buFont typeface="Arial" panose="020B0604020202020204" pitchFamily="34" charset="0"/>
              <a:buChar char="•"/>
            </a:pPr>
            <a:r>
              <a:rPr lang="en-US" sz="2400" dirty="0">
                <a:solidFill>
                  <a:schemeClr val="tx1">
                    <a:lumMod val="75000"/>
                    <a:lumOff val="25000"/>
                  </a:schemeClr>
                </a:solidFill>
              </a:rPr>
              <a:t>Retains existing 5MW Solar PV PPA, 6 x 1.5 MW Diesel Generators</a:t>
            </a:r>
          </a:p>
          <a:p>
            <a:pPr marL="800100" lvl="1" indent="-342900" algn="l">
              <a:lnSpc>
                <a:spcPct val="100000"/>
              </a:lnSpc>
              <a:spcBef>
                <a:spcPts val="400"/>
              </a:spcBef>
              <a:spcAft>
                <a:spcPts val="200"/>
              </a:spcAft>
              <a:buFont typeface="Arial" panose="020B0604020202020204" pitchFamily="34" charset="0"/>
              <a:buChar char="•"/>
            </a:pPr>
            <a:r>
              <a:rPr lang="en-US" sz="2400" dirty="0">
                <a:solidFill>
                  <a:schemeClr val="tx1">
                    <a:lumMod val="75000"/>
                    <a:lumOff val="25000"/>
                  </a:schemeClr>
                </a:solidFill>
              </a:rPr>
              <a:t>Provides a phased installation of new PV + BESS PPA to optimize costs</a:t>
            </a:r>
            <a:endParaRPr lang="en-US" sz="2400" dirty="0"/>
          </a:p>
          <a:p>
            <a:pPr lvl="1" algn="l"/>
            <a:endParaRPr lang="en-US"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18776" y="358499"/>
            <a:ext cx="6521612" cy="646331"/>
          </a:xfrm>
          <a:prstGeom prst="rect">
            <a:avLst/>
          </a:prstGeom>
          <a:noFill/>
        </p:spPr>
        <p:txBody>
          <a:bodyPr wrap="square" lIns="91440" tIns="45720" rIns="91440" bIns="45720">
            <a:spAutoFit/>
          </a:bodyPr>
          <a:lstStyle/>
          <a:p>
            <a:r>
              <a:rPr lang="en-US" sz="3600" b="1" cap="none" spc="0" dirty="0">
                <a:ln w="0"/>
                <a:solidFill>
                  <a:srgbClr val="44546A"/>
                </a:solidFill>
                <a:effectLst>
                  <a:outerShdw blurRad="38100" dist="19050" dir="2700000" algn="tl" rotWithShape="0">
                    <a:schemeClr val="dk1">
                      <a:alpha val="40000"/>
                    </a:schemeClr>
                  </a:outerShdw>
                </a:effectLst>
                <a:latin typeface="+mj-lt"/>
              </a:rPr>
              <a:t>Summarized Modeling Outcomes</a:t>
            </a:r>
          </a:p>
        </p:txBody>
      </p:sp>
      <p:pic>
        <p:nvPicPr>
          <p:cNvPr id="3" name="Picture 2">
            <a:extLst>
              <a:ext uri="{FF2B5EF4-FFF2-40B4-BE49-F238E27FC236}">
                <a16:creationId xmlns:a16="http://schemas.microsoft.com/office/drawing/2014/main" id="{D62E7AB9-BCC4-8146-F8F8-DA41017F9A25}"/>
              </a:ext>
            </a:extLst>
          </p:cNvPr>
          <p:cNvPicPr>
            <a:picLocks noChangeAspect="1"/>
          </p:cNvPicPr>
          <p:nvPr/>
        </p:nvPicPr>
        <p:blipFill>
          <a:blip r:embed="rId3"/>
          <a:stretch>
            <a:fillRect/>
          </a:stretch>
        </p:blipFill>
        <p:spPr>
          <a:xfrm>
            <a:off x="618776" y="1290637"/>
            <a:ext cx="10835452" cy="3878263"/>
          </a:xfrm>
          <a:prstGeom prst="rect">
            <a:avLst/>
          </a:prstGeom>
        </p:spPr>
      </p:pic>
    </p:spTree>
    <p:extLst>
      <p:ext uri="{BB962C8B-B14F-4D97-AF65-F5344CB8AC3E}">
        <p14:creationId xmlns:p14="http://schemas.microsoft.com/office/powerpoint/2010/main" val="2939187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3A25D70-4A55-4F72-B9C5-A69CDBF4D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4957100-6D8B-4161-9F2F-C0A949EC8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2" name="Rectangle 11">
            <a:extLst>
              <a:ext uri="{FF2B5EF4-FFF2-40B4-BE49-F238E27FC236}">
                <a16:creationId xmlns:a16="http://schemas.microsoft.com/office/drawing/2014/main" id="{0BD8B065-EE51-4AE2-A94C-86249998FD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BF1A28-A978-4115-9AE8-38E8AFBB8A6C}"/>
              </a:ext>
            </a:extLst>
          </p:cNvPr>
          <p:cNvSpPr>
            <a:spLocks noGrp="1"/>
          </p:cNvSpPr>
          <p:nvPr>
            <p:ph type="ctrTitle"/>
          </p:nvPr>
        </p:nvSpPr>
        <p:spPr>
          <a:xfrm>
            <a:off x="3062347" y="2585085"/>
            <a:ext cx="6066999" cy="1218515"/>
          </a:xfrm>
        </p:spPr>
        <p:txBody>
          <a:bodyPr anchor="ctr">
            <a:noAutofit/>
          </a:bodyPr>
          <a:lstStyle/>
          <a:p>
            <a:r>
              <a:rPr lang="en-US" dirty="0">
                <a:solidFill>
                  <a:schemeClr val="tx2"/>
                </a:solidFill>
              </a:rPr>
              <a:t>Baseline Site, Load and Energy Data</a:t>
            </a:r>
          </a:p>
        </p:txBody>
      </p:sp>
      <p:sp>
        <p:nvSpPr>
          <p:cNvPr id="3" name="Subtitle 2">
            <a:extLst>
              <a:ext uri="{FF2B5EF4-FFF2-40B4-BE49-F238E27FC236}">
                <a16:creationId xmlns:a16="http://schemas.microsoft.com/office/drawing/2014/main" id="{1F7E8556-B21A-4DE2-94B0-7A674F8BA733}"/>
              </a:ext>
            </a:extLst>
          </p:cNvPr>
          <p:cNvSpPr>
            <a:spLocks noGrp="1"/>
          </p:cNvSpPr>
          <p:nvPr>
            <p:ph type="subTitle" idx="1"/>
          </p:nvPr>
        </p:nvSpPr>
        <p:spPr>
          <a:xfrm>
            <a:off x="1255923" y="3808792"/>
            <a:ext cx="9485523" cy="730157"/>
          </a:xfrm>
        </p:spPr>
        <p:txBody>
          <a:bodyPr>
            <a:normAutofit/>
          </a:bodyPr>
          <a:lstStyle/>
          <a:p>
            <a:r>
              <a:rPr lang="en-US" sz="2800" dirty="0">
                <a:solidFill>
                  <a:schemeClr val="tx2"/>
                </a:solidFill>
              </a:rPr>
              <a:t> </a:t>
            </a:r>
          </a:p>
        </p:txBody>
      </p:sp>
      <p:grpSp>
        <p:nvGrpSpPr>
          <p:cNvPr id="14" name="Group 13">
            <a:extLst>
              <a:ext uri="{FF2B5EF4-FFF2-40B4-BE49-F238E27FC236}">
                <a16:creationId xmlns:a16="http://schemas.microsoft.com/office/drawing/2014/main" id="{18999293-B054-4B57-A26F-D04C2BB113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43336"/>
            <a:ext cx="5163047" cy="2657478"/>
            <a:chOff x="6867015" y="-1"/>
            <a:chExt cx="5324985" cy="3251912"/>
          </a:xfrm>
          <a:solidFill>
            <a:schemeClr val="bg1">
              <a:alpha val="30000"/>
            </a:schemeClr>
          </a:solidFill>
        </p:grpSpPr>
        <p:sp>
          <p:nvSpPr>
            <p:cNvPr id="15" name="Freeform: Shape 14">
              <a:extLst>
                <a:ext uri="{FF2B5EF4-FFF2-40B4-BE49-F238E27FC236}">
                  <a16:creationId xmlns:a16="http://schemas.microsoft.com/office/drawing/2014/main" id="{5E505D8A-F41A-450D-A648-E77DF6B8D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2BD6DCE-6A81-4F34-9958-67B578EA16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5C462BE8-CD72-48CF-8A7B-C716D2B99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1C2CDB70-40F1-4D00-8F17-A532E732E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761945C4-D997-42F3-B59A-984CF00667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21" name="Freeform: Shape 20">
              <a:extLst>
                <a:ext uri="{FF2B5EF4-FFF2-40B4-BE49-F238E27FC236}">
                  <a16:creationId xmlns:a16="http://schemas.microsoft.com/office/drawing/2014/main" id="{4651FE4A-9487-43BE-A388-13453574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F44B0EF3-9992-4B95-8A43-6206B3FC3F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041B1C1F-C2FE-4C47-9D74-ADB9B53F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1048177B-A49E-4E24-9007-07A0EDD6A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2689762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18775" y="358499"/>
            <a:ext cx="9910271" cy="646331"/>
          </a:xfrm>
          <a:prstGeom prst="rect">
            <a:avLst/>
          </a:prstGeom>
          <a:noFill/>
        </p:spPr>
        <p:txBody>
          <a:bodyPr wrap="square" lIns="91440" tIns="45720" rIns="91440" bIns="45720">
            <a:spAutoFit/>
          </a:bodyPr>
          <a:lstStyle/>
          <a:p>
            <a:r>
              <a:rPr lang="en-US" sz="3600" b="1" cap="none" spc="0" dirty="0">
                <a:ln w="0"/>
                <a:solidFill>
                  <a:srgbClr val="44546A"/>
                </a:solidFill>
                <a:effectLst>
                  <a:outerShdw blurRad="38100" dist="19050" dir="2700000" algn="tl" rotWithShape="0">
                    <a:schemeClr val="dk1">
                      <a:alpha val="40000"/>
                    </a:schemeClr>
                  </a:outerShdw>
                </a:effectLst>
                <a:latin typeface="+mj-lt"/>
              </a:rPr>
              <a:t>Summarized Modeling Outcomes </a:t>
            </a:r>
            <a:r>
              <a:rPr lang="en-US" sz="3200" dirty="0">
                <a:solidFill>
                  <a:srgbClr val="44546A"/>
                </a:solidFill>
              </a:rPr>
              <a:t>(continued)</a:t>
            </a:r>
            <a:r>
              <a:rPr lang="en-US" sz="3600" b="1" cap="none" spc="0" dirty="0">
                <a:ln w="0"/>
                <a:solidFill>
                  <a:srgbClr val="44546A"/>
                </a:solidFill>
                <a:effectLst>
                  <a:outerShdw blurRad="38100" dist="19050" dir="2700000" algn="tl" rotWithShape="0">
                    <a:schemeClr val="dk1">
                      <a:alpha val="40000"/>
                    </a:schemeClr>
                  </a:outerShdw>
                </a:effectLst>
                <a:latin typeface="+mj-lt"/>
              </a:rPr>
              <a:t> </a:t>
            </a:r>
          </a:p>
        </p:txBody>
      </p:sp>
      <p:pic>
        <p:nvPicPr>
          <p:cNvPr id="3" name="Picture 2">
            <a:extLst>
              <a:ext uri="{FF2B5EF4-FFF2-40B4-BE49-F238E27FC236}">
                <a16:creationId xmlns:a16="http://schemas.microsoft.com/office/drawing/2014/main" id="{13D591BE-96A9-DD29-1C59-93BD378658E1}"/>
              </a:ext>
            </a:extLst>
          </p:cNvPr>
          <p:cNvPicPr>
            <a:picLocks noChangeAspect="1"/>
          </p:cNvPicPr>
          <p:nvPr/>
        </p:nvPicPr>
        <p:blipFill>
          <a:blip r:embed="rId3"/>
          <a:stretch>
            <a:fillRect/>
          </a:stretch>
        </p:blipFill>
        <p:spPr>
          <a:xfrm>
            <a:off x="618776" y="1409980"/>
            <a:ext cx="11279978" cy="3197879"/>
          </a:xfrm>
          <a:prstGeom prst="rect">
            <a:avLst/>
          </a:prstGeom>
        </p:spPr>
      </p:pic>
    </p:spTree>
    <p:extLst>
      <p:ext uri="{BB962C8B-B14F-4D97-AF65-F5344CB8AC3E}">
        <p14:creationId xmlns:p14="http://schemas.microsoft.com/office/powerpoint/2010/main" val="11471850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1993BB8-EDDB-2C7D-C93C-BDF74C9C8669}"/>
              </a:ext>
            </a:extLst>
          </p:cNvPr>
          <p:cNvPicPr>
            <a:picLocks noChangeAspect="1"/>
          </p:cNvPicPr>
          <p:nvPr/>
        </p:nvPicPr>
        <p:blipFill>
          <a:blip r:embed="rId3"/>
          <a:stretch>
            <a:fillRect/>
          </a:stretch>
        </p:blipFill>
        <p:spPr>
          <a:xfrm>
            <a:off x="618776" y="1250577"/>
            <a:ext cx="11061847" cy="3536576"/>
          </a:xfrm>
          <a:prstGeom prst="rect">
            <a:avLst/>
          </a:prstGeom>
        </p:spPr>
      </p:pic>
      <p:sp>
        <p:nvSpPr>
          <p:cNvPr id="6" name="Rectangle 5">
            <a:extLst>
              <a:ext uri="{FF2B5EF4-FFF2-40B4-BE49-F238E27FC236}">
                <a16:creationId xmlns:a16="http://schemas.microsoft.com/office/drawing/2014/main" id="{56911D82-EBC5-9488-9F20-617C1C5CF7DF}"/>
              </a:ext>
            </a:extLst>
          </p:cNvPr>
          <p:cNvSpPr/>
          <p:nvPr/>
        </p:nvSpPr>
        <p:spPr>
          <a:xfrm>
            <a:off x="618775" y="358499"/>
            <a:ext cx="9910271" cy="646331"/>
          </a:xfrm>
          <a:prstGeom prst="rect">
            <a:avLst/>
          </a:prstGeom>
          <a:noFill/>
        </p:spPr>
        <p:txBody>
          <a:bodyPr wrap="square" lIns="91440" tIns="45720" rIns="91440" bIns="45720">
            <a:spAutoFit/>
          </a:bodyPr>
          <a:lstStyle/>
          <a:p>
            <a:r>
              <a:rPr lang="en-US" sz="3600" b="1" cap="none" spc="0" dirty="0">
                <a:ln w="0"/>
                <a:solidFill>
                  <a:srgbClr val="44546A"/>
                </a:solidFill>
                <a:effectLst>
                  <a:outerShdw blurRad="38100" dist="19050" dir="2700000" algn="tl" rotWithShape="0">
                    <a:schemeClr val="dk1">
                      <a:alpha val="40000"/>
                    </a:schemeClr>
                  </a:outerShdw>
                </a:effectLst>
                <a:latin typeface="+mj-lt"/>
              </a:rPr>
              <a:t>Summarized Modeling Outcomes </a:t>
            </a:r>
            <a:r>
              <a:rPr lang="en-US" sz="3200" dirty="0">
                <a:solidFill>
                  <a:srgbClr val="44546A"/>
                </a:solidFill>
              </a:rPr>
              <a:t>(continued)</a:t>
            </a:r>
            <a:r>
              <a:rPr lang="en-US" sz="3600" b="1" cap="none" spc="0" dirty="0">
                <a:ln w="0"/>
                <a:solidFill>
                  <a:srgbClr val="44546A"/>
                </a:solidFill>
                <a:effectLst>
                  <a:outerShdw blurRad="38100" dist="19050" dir="2700000" algn="tl" rotWithShape="0">
                    <a:schemeClr val="dk1">
                      <a:alpha val="40000"/>
                    </a:schemeClr>
                  </a:outerShdw>
                </a:effectLst>
                <a:latin typeface="+mj-lt"/>
              </a:rPr>
              <a:t> </a:t>
            </a:r>
          </a:p>
        </p:txBody>
      </p:sp>
    </p:spTree>
    <p:extLst>
      <p:ext uri="{BB962C8B-B14F-4D97-AF65-F5344CB8AC3E}">
        <p14:creationId xmlns:p14="http://schemas.microsoft.com/office/powerpoint/2010/main" val="35705885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B19791E-7559-E149-CC7A-4A3B0F837C0C}"/>
              </a:ext>
            </a:extLst>
          </p:cNvPr>
          <p:cNvSpPr/>
          <p:nvPr/>
        </p:nvSpPr>
        <p:spPr>
          <a:xfrm>
            <a:off x="263176" y="485499"/>
            <a:ext cx="7273250" cy="646331"/>
          </a:xfrm>
          <a:prstGeom prst="rect">
            <a:avLst/>
          </a:prstGeom>
          <a:noFill/>
        </p:spPr>
        <p:txBody>
          <a:bodyPr wrap="square" lIns="91440" tIns="45720" rIns="91440" bIns="45720">
            <a:spAutoFit/>
          </a:bodyPr>
          <a:lstStyle/>
          <a:p>
            <a:r>
              <a:rPr lang="en-US" sz="3600" b="1" cap="none" spc="0" dirty="0">
                <a:ln w="0"/>
                <a:solidFill>
                  <a:srgbClr val="44546A"/>
                </a:solidFill>
                <a:effectLst>
                  <a:outerShdw blurRad="38100" dist="19050" dir="2700000" algn="tl" rotWithShape="0">
                    <a:schemeClr val="dk1">
                      <a:alpha val="40000"/>
                    </a:schemeClr>
                  </a:outerShdw>
                </a:effectLst>
                <a:latin typeface="+mj-lt"/>
              </a:rPr>
              <a:t>Scenario 1: Configuration</a:t>
            </a:r>
          </a:p>
        </p:txBody>
      </p:sp>
      <p:graphicFrame>
        <p:nvGraphicFramePr>
          <p:cNvPr id="14" name="Table 13">
            <a:extLst>
              <a:ext uri="{FF2B5EF4-FFF2-40B4-BE49-F238E27FC236}">
                <a16:creationId xmlns:a16="http://schemas.microsoft.com/office/drawing/2014/main" id="{826A32F1-E7DE-4771-2D77-085AC45B8FE4}"/>
              </a:ext>
            </a:extLst>
          </p:cNvPr>
          <p:cNvGraphicFramePr>
            <a:graphicFrameLocks noGrp="1"/>
          </p:cNvGraphicFramePr>
          <p:nvPr>
            <p:extLst>
              <p:ext uri="{D42A27DB-BD31-4B8C-83A1-F6EECF244321}">
                <p14:modId xmlns:p14="http://schemas.microsoft.com/office/powerpoint/2010/main" val="2394998569"/>
              </p:ext>
            </p:extLst>
          </p:nvPr>
        </p:nvGraphicFramePr>
        <p:xfrm>
          <a:off x="1689100" y="1532466"/>
          <a:ext cx="8077200" cy="4023360"/>
        </p:xfrm>
        <a:graphic>
          <a:graphicData uri="http://schemas.openxmlformats.org/drawingml/2006/table">
            <a:tbl>
              <a:tblPr firstRow="1" bandRow="1">
                <a:tableStyleId>{5C22544A-7EE6-4342-B048-85BDC9FD1C3A}</a:tableStyleId>
              </a:tblPr>
              <a:tblGrid>
                <a:gridCol w="2777067">
                  <a:extLst>
                    <a:ext uri="{9D8B030D-6E8A-4147-A177-3AD203B41FA5}">
                      <a16:colId xmlns:a16="http://schemas.microsoft.com/office/drawing/2014/main" val="3970483884"/>
                    </a:ext>
                  </a:extLst>
                </a:gridCol>
                <a:gridCol w="3585633">
                  <a:extLst>
                    <a:ext uri="{9D8B030D-6E8A-4147-A177-3AD203B41FA5}">
                      <a16:colId xmlns:a16="http://schemas.microsoft.com/office/drawing/2014/main" val="2222360701"/>
                    </a:ext>
                  </a:extLst>
                </a:gridCol>
                <a:gridCol w="1714500">
                  <a:extLst>
                    <a:ext uri="{9D8B030D-6E8A-4147-A177-3AD203B41FA5}">
                      <a16:colId xmlns:a16="http://schemas.microsoft.com/office/drawing/2014/main" val="246716077"/>
                    </a:ext>
                  </a:extLst>
                </a:gridCol>
              </a:tblGrid>
              <a:tr h="510822">
                <a:tc>
                  <a:txBody>
                    <a:bodyPr/>
                    <a:lstStyle/>
                    <a:p>
                      <a:pPr lvl="0"/>
                      <a:r>
                        <a:rPr lang="en-US" dirty="0"/>
                        <a:t>Source</a:t>
                      </a:r>
                    </a:p>
                  </a:txBody>
                  <a:tcPr/>
                </a:tc>
                <a:tc>
                  <a:txBody>
                    <a:bodyPr/>
                    <a:lstStyle/>
                    <a:p>
                      <a:r>
                        <a:rPr lang="en-US" dirty="0"/>
                        <a:t>Configuration/ Role</a:t>
                      </a:r>
                    </a:p>
                  </a:txBody>
                  <a:tcPr/>
                </a:tc>
                <a:tc>
                  <a:txBody>
                    <a:bodyPr/>
                    <a:lstStyle/>
                    <a:p>
                      <a:pPr algn="ctr"/>
                      <a:r>
                        <a:rPr lang="en-US" dirty="0"/>
                        <a:t>Priority in Meeting Demand</a:t>
                      </a:r>
                    </a:p>
                  </a:txBody>
                  <a:tcPr/>
                </a:tc>
                <a:extLst>
                  <a:ext uri="{0D108BD9-81ED-4DB2-BD59-A6C34878D82A}">
                    <a16:rowId xmlns:a16="http://schemas.microsoft.com/office/drawing/2014/main" val="386839934"/>
                  </a:ext>
                </a:extLst>
              </a:tr>
              <a:tr h="510822">
                <a:tc>
                  <a:txBody>
                    <a:bodyPr/>
                    <a:lstStyle/>
                    <a:p>
                      <a:pPr lvl="0"/>
                      <a:r>
                        <a:rPr lang="en-US" dirty="0"/>
                        <a:t>Existing 5MW Solar PPA</a:t>
                      </a:r>
                    </a:p>
                  </a:txBody>
                  <a:tcPr anchor="ctr"/>
                </a:tc>
                <a:tc>
                  <a:txBody>
                    <a:bodyPr/>
                    <a:lstStyle/>
                    <a:p>
                      <a:r>
                        <a:rPr lang="en-US" dirty="0"/>
                        <a:t>Operates from Year 1 to 12 as primary source</a:t>
                      </a:r>
                    </a:p>
                  </a:txBody>
                  <a:tcPr anchor="ctr"/>
                </a:tc>
                <a:tc>
                  <a:txBody>
                    <a:bodyPr/>
                    <a:lstStyle/>
                    <a:p>
                      <a:pPr algn="ctr"/>
                      <a:r>
                        <a:rPr lang="en-US" sz="2400" dirty="0"/>
                        <a:t>1</a:t>
                      </a:r>
                    </a:p>
                  </a:txBody>
                  <a:tcPr anchor="ctr"/>
                </a:tc>
                <a:extLst>
                  <a:ext uri="{0D108BD9-81ED-4DB2-BD59-A6C34878D82A}">
                    <a16:rowId xmlns:a16="http://schemas.microsoft.com/office/drawing/2014/main" val="3327692913"/>
                  </a:ext>
                </a:extLst>
              </a:tr>
              <a:tr h="634154">
                <a:tc>
                  <a:txBody>
                    <a:bodyPr/>
                    <a:lstStyle/>
                    <a:p>
                      <a:pPr lvl="0"/>
                      <a:r>
                        <a:rPr lang="en-US" dirty="0"/>
                        <a:t>Existing Diesel Generators</a:t>
                      </a:r>
                    </a:p>
                  </a:txBody>
                  <a:tcPr anchor="ctr"/>
                </a:tc>
                <a:tc>
                  <a:txBody>
                    <a:bodyPr/>
                    <a:lstStyle/>
                    <a:p>
                      <a:r>
                        <a:rPr lang="en-US" dirty="0"/>
                        <a:t>6 x 1.5 MW operate from Year 1 to 12 as backup source</a:t>
                      </a:r>
                    </a:p>
                  </a:txBody>
                  <a:tcPr anchor="ctr"/>
                </a:tc>
                <a:tc>
                  <a:txBody>
                    <a:bodyPr/>
                    <a:lstStyle/>
                    <a:p>
                      <a:pPr algn="ctr"/>
                      <a:r>
                        <a:rPr lang="en-US" sz="2400" dirty="0"/>
                        <a:t>3</a:t>
                      </a:r>
                    </a:p>
                  </a:txBody>
                  <a:tcPr anchor="ctr"/>
                </a:tc>
                <a:extLst>
                  <a:ext uri="{0D108BD9-81ED-4DB2-BD59-A6C34878D82A}">
                    <a16:rowId xmlns:a16="http://schemas.microsoft.com/office/drawing/2014/main" val="2140261716"/>
                  </a:ext>
                </a:extLst>
              </a:tr>
              <a:tr h="647700">
                <a:tc>
                  <a:txBody>
                    <a:bodyPr/>
                    <a:lstStyle/>
                    <a:p>
                      <a:pPr lvl="0"/>
                      <a:r>
                        <a:rPr lang="en-US" dirty="0"/>
                        <a:t>New Solar PPA</a:t>
                      </a:r>
                    </a:p>
                  </a:txBody>
                  <a:tcPr anchor="ctr"/>
                </a:tc>
                <a:tc>
                  <a:txBody>
                    <a:bodyPr/>
                    <a:lstStyle/>
                    <a:p>
                      <a:r>
                        <a:rPr lang="en-US" dirty="0"/>
                        <a:t>35 MW added in Year 1, to operate till Year 12 and beyond, as primary source</a:t>
                      </a:r>
                    </a:p>
                  </a:txBody>
                  <a:tcPr anchor="ctr"/>
                </a:tc>
                <a:tc>
                  <a:txBody>
                    <a:bodyPr/>
                    <a:lstStyle/>
                    <a:p>
                      <a:pPr algn="ctr"/>
                      <a:r>
                        <a:rPr lang="en-US" sz="2400" dirty="0"/>
                        <a:t>1</a:t>
                      </a:r>
                    </a:p>
                  </a:txBody>
                  <a:tcPr anchor="ctr"/>
                </a:tc>
                <a:extLst>
                  <a:ext uri="{0D108BD9-81ED-4DB2-BD59-A6C34878D82A}">
                    <a16:rowId xmlns:a16="http://schemas.microsoft.com/office/drawing/2014/main" val="3250094683"/>
                  </a:ext>
                </a:extLst>
              </a:tr>
              <a:tr h="647700">
                <a:tc>
                  <a:txBody>
                    <a:bodyPr/>
                    <a:lstStyle/>
                    <a:p>
                      <a:pPr lvl="0"/>
                      <a:r>
                        <a:rPr lang="en-US" dirty="0"/>
                        <a:t>New BESS PPA</a:t>
                      </a:r>
                    </a:p>
                  </a:txBody>
                  <a:tcPr anchor="ctr"/>
                </a:tc>
                <a:tc>
                  <a:txBody>
                    <a:bodyPr/>
                    <a:lstStyle/>
                    <a:p>
                      <a:r>
                        <a:rPr lang="en-US" dirty="0"/>
                        <a:t>130 MWh added in Year 1 to operate till Year 12. First to respond to sudden and transient changes.</a:t>
                      </a:r>
                    </a:p>
                  </a:txBody>
                  <a:tcPr anchor="ctr"/>
                </a:tc>
                <a:tc>
                  <a:txBody>
                    <a:bodyPr/>
                    <a:lstStyle/>
                    <a:p>
                      <a:pPr algn="ctr"/>
                      <a:r>
                        <a:rPr lang="en-US" sz="2400" dirty="0"/>
                        <a:t>2</a:t>
                      </a:r>
                    </a:p>
                  </a:txBody>
                  <a:tcPr anchor="ctr"/>
                </a:tc>
                <a:extLst>
                  <a:ext uri="{0D108BD9-81ED-4DB2-BD59-A6C34878D82A}">
                    <a16:rowId xmlns:a16="http://schemas.microsoft.com/office/drawing/2014/main" val="386059280"/>
                  </a:ext>
                </a:extLst>
              </a:tr>
            </a:tbl>
          </a:graphicData>
        </a:graphic>
      </p:graphicFrame>
    </p:spTree>
    <p:extLst>
      <p:ext uri="{BB962C8B-B14F-4D97-AF65-F5344CB8AC3E}">
        <p14:creationId xmlns:p14="http://schemas.microsoft.com/office/powerpoint/2010/main" val="31718014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6BAC3AD-5D7C-E463-B99C-38AEB05896E1}"/>
              </a:ext>
            </a:extLst>
          </p:cNvPr>
          <p:cNvPicPr>
            <a:picLocks noChangeAspect="1"/>
          </p:cNvPicPr>
          <p:nvPr/>
        </p:nvPicPr>
        <p:blipFill>
          <a:blip r:embed="rId2"/>
          <a:stretch>
            <a:fillRect/>
          </a:stretch>
        </p:blipFill>
        <p:spPr>
          <a:xfrm>
            <a:off x="368487" y="1544172"/>
            <a:ext cx="8620125" cy="4191000"/>
          </a:xfrm>
          <a:prstGeom prst="rect">
            <a:avLst/>
          </a:prstGeom>
        </p:spPr>
      </p:pic>
      <p:sp>
        <p:nvSpPr>
          <p:cNvPr id="8" name="Rectangle 7">
            <a:extLst>
              <a:ext uri="{FF2B5EF4-FFF2-40B4-BE49-F238E27FC236}">
                <a16:creationId xmlns:a16="http://schemas.microsoft.com/office/drawing/2014/main" id="{3B19791E-7559-E149-CC7A-4A3B0F837C0C}"/>
              </a:ext>
            </a:extLst>
          </p:cNvPr>
          <p:cNvSpPr/>
          <p:nvPr/>
        </p:nvSpPr>
        <p:spPr>
          <a:xfrm>
            <a:off x="368487" y="476497"/>
            <a:ext cx="7273250" cy="646331"/>
          </a:xfrm>
          <a:prstGeom prst="rect">
            <a:avLst/>
          </a:prstGeom>
          <a:noFill/>
        </p:spPr>
        <p:txBody>
          <a:bodyPr wrap="square" lIns="91440" tIns="45720" rIns="91440" bIns="45720">
            <a:spAutoFit/>
          </a:bodyPr>
          <a:lstStyle/>
          <a:p>
            <a:r>
              <a:rPr lang="en-US" sz="3600" b="1" cap="none" spc="0" dirty="0">
                <a:ln w="0"/>
                <a:solidFill>
                  <a:srgbClr val="44546A"/>
                </a:solidFill>
                <a:effectLst>
                  <a:outerShdw blurRad="38100" dist="19050" dir="2700000" algn="tl" rotWithShape="0">
                    <a:schemeClr val="dk1">
                      <a:alpha val="40000"/>
                    </a:schemeClr>
                  </a:outerShdw>
                </a:effectLst>
                <a:latin typeface="+mj-lt"/>
              </a:rPr>
              <a:t>Scenario 1: Outcomes Summary</a:t>
            </a:r>
          </a:p>
        </p:txBody>
      </p:sp>
      <p:sp>
        <p:nvSpPr>
          <p:cNvPr id="11" name="TextBox 10">
            <a:extLst>
              <a:ext uri="{FF2B5EF4-FFF2-40B4-BE49-F238E27FC236}">
                <a16:creationId xmlns:a16="http://schemas.microsoft.com/office/drawing/2014/main" id="{4E8298CA-C516-E735-DA20-BE1A45F50CA4}"/>
              </a:ext>
            </a:extLst>
          </p:cNvPr>
          <p:cNvSpPr txBox="1"/>
          <p:nvPr/>
        </p:nvSpPr>
        <p:spPr>
          <a:xfrm>
            <a:off x="9090212" y="1544172"/>
            <a:ext cx="2838612" cy="4201150"/>
          </a:xfrm>
          <a:prstGeom prst="rect">
            <a:avLst/>
          </a:prstGeom>
          <a:noFill/>
          <a:ln>
            <a:solidFill>
              <a:schemeClr val="accent2"/>
            </a:solidFill>
          </a:ln>
        </p:spPr>
        <p:txBody>
          <a:bodyPr wrap="square" rtlCol="0">
            <a:spAutoFit/>
          </a:bodyPr>
          <a:lstStyle/>
          <a:p>
            <a:pPr marL="285750" indent="-285750">
              <a:spcAft>
                <a:spcPts val="600"/>
              </a:spcAft>
              <a:buFontTx/>
              <a:buChar char="-"/>
            </a:pPr>
            <a:r>
              <a:rPr lang="en-US" dirty="0"/>
              <a:t>High Unit costs</a:t>
            </a:r>
          </a:p>
          <a:p>
            <a:pPr marL="285750" indent="-285750">
              <a:spcAft>
                <a:spcPts val="600"/>
              </a:spcAft>
              <a:buFontTx/>
              <a:buChar char="-"/>
            </a:pPr>
            <a:r>
              <a:rPr lang="en-US" dirty="0"/>
              <a:t>High number of critical load interruptions especially in Years 7 to 12.</a:t>
            </a:r>
          </a:p>
          <a:p>
            <a:pPr marL="285750" indent="-285750">
              <a:spcAft>
                <a:spcPts val="600"/>
              </a:spcAft>
              <a:buFontTx/>
              <a:buChar char="-"/>
            </a:pPr>
            <a:r>
              <a:rPr lang="en-US" dirty="0"/>
              <a:t>Years 6 to 11 have less than 100% energy fulfilment ratio, which means inadequacy of power sources leading to critical load shedding and production losses</a:t>
            </a:r>
          </a:p>
          <a:p>
            <a:pPr marL="285750" indent="-285750">
              <a:spcAft>
                <a:spcPts val="600"/>
              </a:spcAft>
              <a:buFontTx/>
              <a:buChar char="-"/>
            </a:pPr>
            <a:r>
              <a:rPr lang="en-US" dirty="0"/>
              <a:t>High incidence of non-critical load shedding</a:t>
            </a:r>
          </a:p>
        </p:txBody>
      </p:sp>
    </p:spTree>
    <p:extLst>
      <p:ext uri="{BB962C8B-B14F-4D97-AF65-F5344CB8AC3E}">
        <p14:creationId xmlns:p14="http://schemas.microsoft.com/office/powerpoint/2010/main" val="14717025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B19791E-7559-E149-CC7A-4A3B0F837C0C}"/>
              </a:ext>
            </a:extLst>
          </p:cNvPr>
          <p:cNvSpPr/>
          <p:nvPr/>
        </p:nvSpPr>
        <p:spPr>
          <a:xfrm>
            <a:off x="402876" y="472799"/>
            <a:ext cx="8827036" cy="646331"/>
          </a:xfrm>
          <a:prstGeom prst="rect">
            <a:avLst/>
          </a:prstGeom>
          <a:noFill/>
        </p:spPr>
        <p:txBody>
          <a:bodyPr wrap="square" lIns="91440" tIns="45720" rIns="91440" bIns="45720">
            <a:spAutoFit/>
          </a:bodyPr>
          <a:lstStyle/>
          <a:p>
            <a:r>
              <a:rPr lang="en-US" sz="3600" b="1" cap="none" spc="0" dirty="0">
                <a:ln w="0"/>
                <a:solidFill>
                  <a:srgbClr val="44546A"/>
                </a:solidFill>
                <a:effectLst>
                  <a:outerShdw blurRad="38100" dist="19050" dir="2700000" algn="tl" rotWithShape="0">
                    <a:schemeClr val="dk1">
                      <a:alpha val="40000"/>
                    </a:schemeClr>
                  </a:outerShdw>
                </a:effectLst>
                <a:latin typeface="+mj-lt"/>
              </a:rPr>
              <a:t>Scenario 1: Source and Year wise breakdown</a:t>
            </a:r>
          </a:p>
        </p:txBody>
      </p:sp>
      <p:sp>
        <p:nvSpPr>
          <p:cNvPr id="11" name="TextBox 10">
            <a:extLst>
              <a:ext uri="{FF2B5EF4-FFF2-40B4-BE49-F238E27FC236}">
                <a16:creationId xmlns:a16="http://schemas.microsoft.com/office/drawing/2014/main" id="{4E8298CA-C516-E735-DA20-BE1A45F50CA4}"/>
              </a:ext>
            </a:extLst>
          </p:cNvPr>
          <p:cNvSpPr txBox="1"/>
          <p:nvPr/>
        </p:nvSpPr>
        <p:spPr>
          <a:xfrm>
            <a:off x="5869029" y="4280831"/>
            <a:ext cx="5704300" cy="1908215"/>
          </a:xfrm>
          <a:prstGeom prst="rect">
            <a:avLst/>
          </a:prstGeom>
          <a:noFill/>
          <a:ln>
            <a:solidFill>
              <a:schemeClr val="accent2"/>
            </a:solidFill>
          </a:ln>
        </p:spPr>
        <p:txBody>
          <a:bodyPr wrap="square" rtlCol="0">
            <a:spAutoFit/>
          </a:bodyPr>
          <a:lstStyle/>
          <a:p>
            <a:pPr marL="285750" indent="-285750">
              <a:spcAft>
                <a:spcPts val="600"/>
              </a:spcAft>
              <a:buFontTx/>
              <a:buChar char="-"/>
            </a:pPr>
            <a:r>
              <a:rPr lang="en-US" dirty="0"/>
              <a:t>Almost 32% of the energy required to feed the demand and charge BESS is provided by diesel generators. </a:t>
            </a:r>
          </a:p>
          <a:p>
            <a:pPr marL="285750" indent="-285750">
              <a:spcAft>
                <a:spcPts val="600"/>
              </a:spcAft>
              <a:buFontTx/>
              <a:buChar char="-"/>
            </a:pPr>
            <a:r>
              <a:rPr lang="en-US" dirty="0"/>
              <a:t>This is the key reason behind high overall and unit costs in this scenario.</a:t>
            </a:r>
          </a:p>
          <a:p>
            <a:pPr marL="285750" indent="-285750">
              <a:spcAft>
                <a:spcPts val="600"/>
              </a:spcAft>
              <a:buFontTx/>
              <a:buChar char="-"/>
            </a:pPr>
            <a:r>
              <a:rPr lang="en-US" b="1" dirty="0"/>
              <a:t>Clearly a better ratio of Solar power to BESS storage needs to be established, which is achieved in Sc 2 </a:t>
            </a:r>
          </a:p>
        </p:txBody>
      </p:sp>
      <p:pic>
        <p:nvPicPr>
          <p:cNvPr id="3" name="Picture 2">
            <a:extLst>
              <a:ext uri="{FF2B5EF4-FFF2-40B4-BE49-F238E27FC236}">
                <a16:creationId xmlns:a16="http://schemas.microsoft.com/office/drawing/2014/main" id="{DEA20B77-8C39-7FAD-2FA8-58B960710284}"/>
              </a:ext>
            </a:extLst>
          </p:cNvPr>
          <p:cNvPicPr>
            <a:picLocks noChangeAspect="1"/>
          </p:cNvPicPr>
          <p:nvPr/>
        </p:nvPicPr>
        <p:blipFill>
          <a:blip r:embed="rId2"/>
          <a:stretch>
            <a:fillRect/>
          </a:stretch>
        </p:blipFill>
        <p:spPr>
          <a:xfrm>
            <a:off x="491776" y="1372160"/>
            <a:ext cx="5223224" cy="4001278"/>
          </a:xfrm>
          <a:prstGeom prst="rect">
            <a:avLst/>
          </a:prstGeom>
        </p:spPr>
      </p:pic>
      <p:pic>
        <p:nvPicPr>
          <p:cNvPr id="9" name="Picture 8">
            <a:extLst>
              <a:ext uri="{FF2B5EF4-FFF2-40B4-BE49-F238E27FC236}">
                <a16:creationId xmlns:a16="http://schemas.microsoft.com/office/drawing/2014/main" id="{C443E937-5DCE-C61F-D0A2-E7D2A530145A}"/>
              </a:ext>
            </a:extLst>
          </p:cNvPr>
          <p:cNvPicPr>
            <a:picLocks noChangeAspect="1"/>
          </p:cNvPicPr>
          <p:nvPr/>
        </p:nvPicPr>
        <p:blipFill>
          <a:blip r:embed="rId3"/>
          <a:stretch>
            <a:fillRect/>
          </a:stretch>
        </p:blipFill>
        <p:spPr>
          <a:xfrm>
            <a:off x="5869029" y="1372160"/>
            <a:ext cx="5704300" cy="2846819"/>
          </a:xfrm>
          <a:prstGeom prst="rect">
            <a:avLst/>
          </a:prstGeom>
        </p:spPr>
      </p:pic>
    </p:spTree>
    <p:extLst>
      <p:ext uri="{BB962C8B-B14F-4D97-AF65-F5344CB8AC3E}">
        <p14:creationId xmlns:p14="http://schemas.microsoft.com/office/powerpoint/2010/main" val="3544936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B19791E-7559-E149-CC7A-4A3B0F837C0C}"/>
              </a:ext>
            </a:extLst>
          </p:cNvPr>
          <p:cNvSpPr/>
          <p:nvPr/>
        </p:nvSpPr>
        <p:spPr>
          <a:xfrm>
            <a:off x="339376" y="485499"/>
            <a:ext cx="7273250" cy="646331"/>
          </a:xfrm>
          <a:prstGeom prst="rect">
            <a:avLst/>
          </a:prstGeom>
          <a:noFill/>
        </p:spPr>
        <p:txBody>
          <a:bodyPr wrap="square" lIns="91440" tIns="45720" rIns="91440" bIns="45720">
            <a:spAutoFit/>
          </a:bodyPr>
          <a:lstStyle/>
          <a:p>
            <a:r>
              <a:rPr lang="en-US" sz="3600" b="1" cap="none" spc="0" dirty="0">
                <a:ln w="0"/>
                <a:solidFill>
                  <a:srgbClr val="44546A"/>
                </a:solidFill>
                <a:effectLst>
                  <a:outerShdw blurRad="38100" dist="19050" dir="2700000" algn="tl" rotWithShape="0">
                    <a:schemeClr val="dk1">
                      <a:alpha val="40000"/>
                    </a:schemeClr>
                  </a:outerShdw>
                </a:effectLst>
                <a:latin typeface="+mj-lt"/>
              </a:rPr>
              <a:t>Scenario </a:t>
            </a:r>
            <a:r>
              <a:rPr lang="en-US" sz="3600" b="1" dirty="0">
                <a:ln w="0"/>
                <a:solidFill>
                  <a:srgbClr val="44546A"/>
                </a:solidFill>
                <a:effectLst>
                  <a:outerShdw blurRad="38100" dist="19050" dir="2700000" algn="tl" rotWithShape="0">
                    <a:schemeClr val="dk1">
                      <a:alpha val="40000"/>
                    </a:schemeClr>
                  </a:outerShdw>
                </a:effectLst>
                <a:latin typeface="+mj-lt"/>
              </a:rPr>
              <a:t>2</a:t>
            </a:r>
            <a:r>
              <a:rPr lang="en-US" sz="3600" b="1" cap="none" spc="0" dirty="0">
                <a:ln w="0"/>
                <a:solidFill>
                  <a:srgbClr val="44546A"/>
                </a:solidFill>
                <a:effectLst>
                  <a:outerShdw blurRad="38100" dist="19050" dir="2700000" algn="tl" rotWithShape="0">
                    <a:schemeClr val="dk1">
                      <a:alpha val="40000"/>
                    </a:schemeClr>
                  </a:outerShdw>
                </a:effectLst>
                <a:latin typeface="+mj-lt"/>
              </a:rPr>
              <a:t>: Configuration</a:t>
            </a:r>
          </a:p>
        </p:txBody>
      </p:sp>
      <p:graphicFrame>
        <p:nvGraphicFramePr>
          <p:cNvPr id="4" name="Table 3">
            <a:extLst>
              <a:ext uri="{FF2B5EF4-FFF2-40B4-BE49-F238E27FC236}">
                <a16:creationId xmlns:a16="http://schemas.microsoft.com/office/drawing/2014/main" id="{4D10EE2A-787F-7494-5A47-B2C352ED3BEF}"/>
              </a:ext>
            </a:extLst>
          </p:cNvPr>
          <p:cNvGraphicFramePr>
            <a:graphicFrameLocks noGrp="1"/>
          </p:cNvGraphicFramePr>
          <p:nvPr>
            <p:extLst>
              <p:ext uri="{D42A27DB-BD31-4B8C-83A1-F6EECF244321}">
                <p14:modId xmlns:p14="http://schemas.microsoft.com/office/powerpoint/2010/main" val="812887990"/>
              </p:ext>
            </p:extLst>
          </p:nvPr>
        </p:nvGraphicFramePr>
        <p:xfrm>
          <a:off x="2057400" y="1595120"/>
          <a:ext cx="8077200" cy="4023360"/>
        </p:xfrm>
        <a:graphic>
          <a:graphicData uri="http://schemas.openxmlformats.org/drawingml/2006/table">
            <a:tbl>
              <a:tblPr firstRow="1" bandRow="1">
                <a:tableStyleId>{5C22544A-7EE6-4342-B048-85BDC9FD1C3A}</a:tableStyleId>
              </a:tblPr>
              <a:tblGrid>
                <a:gridCol w="2777067">
                  <a:extLst>
                    <a:ext uri="{9D8B030D-6E8A-4147-A177-3AD203B41FA5}">
                      <a16:colId xmlns:a16="http://schemas.microsoft.com/office/drawing/2014/main" val="3970483884"/>
                    </a:ext>
                  </a:extLst>
                </a:gridCol>
                <a:gridCol w="3585633">
                  <a:extLst>
                    <a:ext uri="{9D8B030D-6E8A-4147-A177-3AD203B41FA5}">
                      <a16:colId xmlns:a16="http://schemas.microsoft.com/office/drawing/2014/main" val="2222360701"/>
                    </a:ext>
                  </a:extLst>
                </a:gridCol>
                <a:gridCol w="1714500">
                  <a:extLst>
                    <a:ext uri="{9D8B030D-6E8A-4147-A177-3AD203B41FA5}">
                      <a16:colId xmlns:a16="http://schemas.microsoft.com/office/drawing/2014/main" val="246716077"/>
                    </a:ext>
                  </a:extLst>
                </a:gridCol>
              </a:tblGrid>
              <a:tr h="510822">
                <a:tc>
                  <a:txBody>
                    <a:bodyPr/>
                    <a:lstStyle/>
                    <a:p>
                      <a:pPr lvl="0"/>
                      <a:r>
                        <a:rPr lang="en-US" dirty="0"/>
                        <a:t>Source</a:t>
                      </a:r>
                    </a:p>
                  </a:txBody>
                  <a:tcPr/>
                </a:tc>
                <a:tc>
                  <a:txBody>
                    <a:bodyPr/>
                    <a:lstStyle/>
                    <a:p>
                      <a:r>
                        <a:rPr lang="en-US" dirty="0"/>
                        <a:t>Configuration/ Role</a:t>
                      </a:r>
                    </a:p>
                  </a:txBody>
                  <a:tcPr/>
                </a:tc>
                <a:tc>
                  <a:txBody>
                    <a:bodyPr/>
                    <a:lstStyle/>
                    <a:p>
                      <a:pPr algn="ctr"/>
                      <a:r>
                        <a:rPr lang="en-US" dirty="0"/>
                        <a:t>Priority in Meeting Demand</a:t>
                      </a:r>
                    </a:p>
                  </a:txBody>
                  <a:tcPr/>
                </a:tc>
                <a:extLst>
                  <a:ext uri="{0D108BD9-81ED-4DB2-BD59-A6C34878D82A}">
                    <a16:rowId xmlns:a16="http://schemas.microsoft.com/office/drawing/2014/main" val="386839934"/>
                  </a:ext>
                </a:extLst>
              </a:tr>
              <a:tr h="510822">
                <a:tc>
                  <a:txBody>
                    <a:bodyPr/>
                    <a:lstStyle/>
                    <a:p>
                      <a:pPr lvl="0"/>
                      <a:r>
                        <a:rPr lang="en-US" dirty="0"/>
                        <a:t>Existing 5MW Solar PPA</a:t>
                      </a:r>
                    </a:p>
                  </a:txBody>
                  <a:tcPr anchor="ctr"/>
                </a:tc>
                <a:tc>
                  <a:txBody>
                    <a:bodyPr/>
                    <a:lstStyle/>
                    <a:p>
                      <a:r>
                        <a:rPr lang="en-US" dirty="0"/>
                        <a:t>Operates from Year 1 to 12 as primary source</a:t>
                      </a:r>
                    </a:p>
                  </a:txBody>
                  <a:tcPr anchor="ctr"/>
                </a:tc>
                <a:tc>
                  <a:txBody>
                    <a:bodyPr/>
                    <a:lstStyle/>
                    <a:p>
                      <a:pPr algn="ctr"/>
                      <a:r>
                        <a:rPr lang="en-US" sz="2400" dirty="0"/>
                        <a:t>1</a:t>
                      </a:r>
                    </a:p>
                  </a:txBody>
                  <a:tcPr anchor="ctr"/>
                </a:tc>
                <a:extLst>
                  <a:ext uri="{0D108BD9-81ED-4DB2-BD59-A6C34878D82A}">
                    <a16:rowId xmlns:a16="http://schemas.microsoft.com/office/drawing/2014/main" val="3327692913"/>
                  </a:ext>
                </a:extLst>
              </a:tr>
              <a:tr h="634154">
                <a:tc>
                  <a:txBody>
                    <a:bodyPr/>
                    <a:lstStyle/>
                    <a:p>
                      <a:pPr lvl="0"/>
                      <a:r>
                        <a:rPr lang="en-US" dirty="0"/>
                        <a:t>Existing Diesel Generators</a:t>
                      </a:r>
                    </a:p>
                  </a:txBody>
                  <a:tcPr anchor="ctr"/>
                </a:tc>
                <a:tc>
                  <a:txBody>
                    <a:bodyPr/>
                    <a:lstStyle/>
                    <a:p>
                      <a:r>
                        <a:rPr lang="en-US" dirty="0"/>
                        <a:t>6 x 1.5 MW operate from Year 1 to 12 as backup source</a:t>
                      </a:r>
                    </a:p>
                  </a:txBody>
                  <a:tcPr anchor="ctr"/>
                </a:tc>
                <a:tc>
                  <a:txBody>
                    <a:bodyPr/>
                    <a:lstStyle/>
                    <a:p>
                      <a:pPr algn="ctr"/>
                      <a:r>
                        <a:rPr lang="en-US" sz="2400" dirty="0"/>
                        <a:t>3</a:t>
                      </a:r>
                    </a:p>
                  </a:txBody>
                  <a:tcPr anchor="ctr"/>
                </a:tc>
                <a:extLst>
                  <a:ext uri="{0D108BD9-81ED-4DB2-BD59-A6C34878D82A}">
                    <a16:rowId xmlns:a16="http://schemas.microsoft.com/office/drawing/2014/main" val="2140261716"/>
                  </a:ext>
                </a:extLst>
              </a:tr>
              <a:tr h="647700">
                <a:tc>
                  <a:txBody>
                    <a:bodyPr/>
                    <a:lstStyle/>
                    <a:p>
                      <a:pPr lvl="0"/>
                      <a:r>
                        <a:rPr lang="en-US" dirty="0"/>
                        <a:t>New Solar PPA</a:t>
                      </a:r>
                    </a:p>
                  </a:txBody>
                  <a:tcPr anchor="ctr"/>
                </a:tc>
                <a:tc>
                  <a:txBody>
                    <a:bodyPr/>
                    <a:lstStyle/>
                    <a:p>
                      <a:r>
                        <a:rPr lang="en-US" dirty="0"/>
                        <a:t>55 MW added in Year 1, to operate till Year 12 and beyond, as primary source</a:t>
                      </a:r>
                    </a:p>
                  </a:txBody>
                  <a:tcPr anchor="ctr"/>
                </a:tc>
                <a:tc>
                  <a:txBody>
                    <a:bodyPr/>
                    <a:lstStyle/>
                    <a:p>
                      <a:pPr algn="ctr"/>
                      <a:r>
                        <a:rPr lang="en-US" sz="2400" dirty="0"/>
                        <a:t>1</a:t>
                      </a:r>
                    </a:p>
                  </a:txBody>
                  <a:tcPr anchor="ctr"/>
                </a:tc>
                <a:extLst>
                  <a:ext uri="{0D108BD9-81ED-4DB2-BD59-A6C34878D82A}">
                    <a16:rowId xmlns:a16="http://schemas.microsoft.com/office/drawing/2014/main" val="3250094683"/>
                  </a:ext>
                </a:extLst>
              </a:tr>
              <a:tr h="647700">
                <a:tc>
                  <a:txBody>
                    <a:bodyPr/>
                    <a:lstStyle/>
                    <a:p>
                      <a:pPr lvl="0"/>
                      <a:r>
                        <a:rPr lang="en-US" dirty="0"/>
                        <a:t>New BESS PPA</a:t>
                      </a:r>
                    </a:p>
                  </a:txBody>
                  <a:tcPr anchor="ctr"/>
                </a:tc>
                <a:tc>
                  <a:txBody>
                    <a:bodyPr/>
                    <a:lstStyle/>
                    <a:p>
                      <a:r>
                        <a:rPr lang="en-US" dirty="0"/>
                        <a:t>95 MWh added in Year 1 to operate till Year 12. First to respond to sudden and transient changes.</a:t>
                      </a:r>
                    </a:p>
                  </a:txBody>
                  <a:tcPr anchor="ctr"/>
                </a:tc>
                <a:tc>
                  <a:txBody>
                    <a:bodyPr/>
                    <a:lstStyle/>
                    <a:p>
                      <a:pPr algn="ctr"/>
                      <a:r>
                        <a:rPr lang="en-US" sz="2400" dirty="0"/>
                        <a:t>2</a:t>
                      </a:r>
                    </a:p>
                  </a:txBody>
                  <a:tcPr anchor="ctr"/>
                </a:tc>
                <a:extLst>
                  <a:ext uri="{0D108BD9-81ED-4DB2-BD59-A6C34878D82A}">
                    <a16:rowId xmlns:a16="http://schemas.microsoft.com/office/drawing/2014/main" val="386059280"/>
                  </a:ext>
                </a:extLst>
              </a:tr>
            </a:tbl>
          </a:graphicData>
        </a:graphic>
      </p:graphicFrame>
    </p:spTree>
    <p:extLst>
      <p:ext uri="{BB962C8B-B14F-4D97-AF65-F5344CB8AC3E}">
        <p14:creationId xmlns:p14="http://schemas.microsoft.com/office/powerpoint/2010/main" val="33897176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B19791E-7559-E149-CC7A-4A3B0F837C0C}"/>
              </a:ext>
            </a:extLst>
          </p:cNvPr>
          <p:cNvSpPr/>
          <p:nvPr/>
        </p:nvSpPr>
        <p:spPr>
          <a:xfrm>
            <a:off x="339376" y="485499"/>
            <a:ext cx="7273250" cy="646331"/>
          </a:xfrm>
          <a:prstGeom prst="rect">
            <a:avLst/>
          </a:prstGeom>
          <a:noFill/>
        </p:spPr>
        <p:txBody>
          <a:bodyPr wrap="square" lIns="91440" tIns="45720" rIns="91440" bIns="45720">
            <a:spAutoFit/>
          </a:bodyPr>
          <a:lstStyle/>
          <a:p>
            <a:r>
              <a:rPr lang="en-US" sz="3600" b="1" cap="none" spc="0" dirty="0">
                <a:ln w="0"/>
                <a:solidFill>
                  <a:srgbClr val="44546A"/>
                </a:solidFill>
                <a:effectLst>
                  <a:outerShdw blurRad="38100" dist="19050" dir="2700000" algn="tl" rotWithShape="0">
                    <a:schemeClr val="dk1">
                      <a:alpha val="40000"/>
                    </a:schemeClr>
                  </a:outerShdw>
                </a:effectLst>
                <a:latin typeface="+mj-lt"/>
              </a:rPr>
              <a:t>Scenario </a:t>
            </a:r>
            <a:r>
              <a:rPr lang="en-US" sz="3600" b="1" dirty="0">
                <a:ln w="0"/>
                <a:solidFill>
                  <a:srgbClr val="44546A"/>
                </a:solidFill>
                <a:effectLst>
                  <a:outerShdw blurRad="38100" dist="19050" dir="2700000" algn="tl" rotWithShape="0">
                    <a:schemeClr val="dk1">
                      <a:alpha val="40000"/>
                    </a:schemeClr>
                  </a:outerShdw>
                </a:effectLst>
                <a:latin typeface="+mj-lt"/>
              </a:rPr>
              <a:t>2</a:t>
            </a:r>
            <a:r>
              <a:rPr lang="en-US" sz="3600" b="1" cap="none" spc="0" dirty="0">
                <a:ln w="0"/>
                <a:solidFill>
                  <a:srgbClr val="44546A"/>
                </a:solidFill>
                <a:effectLst>
                  <a:outerShdw blurRad="38100" dist="19050" dir="2700000" algn="tl" rotWithShape="0">
                    <a:schemeClr val="dk1">
                      <a:alpha val="40000"/>
                    </a:schemeClr>
                  </a:outerShdw>
                </a:effectLst>
                <a:latin typeface="+mj-lt"/>
              </a:rPr>
              <a:t>: Summary</a:t>
            </a:r>
          </a:p>
        </p:txBody>
      </p:sp>
      <p:sp>
        <p:nvSpPr>
          <p:cNvPr id="11" name="TextBox 10">
            <a:extLst>
              <a:ext uri="{FF2B5EF4-FFF2-40B4-BE49-F238E27FC236}">
                <a16:creationId xmlns:a16="http://schemas.microsoft.com/office/drawing/2014/main" id="{4E8298CA-C516-E735-DA20-BE1A45F50CA4}"/>
              </a:ext>
            </a:extLst>
          </p:cNvPr>
          <p:cNvSpPr txBox="1"/>
          <p:nvPr/>
        </p:nvSpPr>
        <p:spPr>
          <a:xfrm>
            <a:off x="9047841" y="1544172"/>
            <a:ext cx="2838612" cy="2939266"/>
          </a:xfrm>
          <a:prstGeom prst="rect">
            <a:avLst/>
          </a:prstGeom>
          <a:noFill/>
          <a:ln>
            <a:solidFill>
              <a:schemeClr val="accent2"/>
            </a:solidFill>
          </a:ln>
        </p:spPr>
        <p:txBody>
          <a:bodyPr wrap="square" rtlCol="0">
            <a:spAutoFit/>
          </a:bodyPr>
          <a:lstStyle/>
          <a:p>
            <a:pPr marL="285750" indent="-285750">
              <a:spcAft>
                <a:spcPts val="600"/>
              </a:spcAft>
              <a:buFontTx/>
              <a:buChar char="-"/>
            </a:pPr>
            <a:r>
              <a:rPr lang="en-US" dirty="0"/>
              <a:t>All technical metrics i.e. critical load interruptions, energy fulfilment and load shedding are excellent.</a:t>
            </a:r>
          </a:p>
          <a:p>
            <a:pPr marL="285750" indent="-285750">
              <a:spcAft>
                <a:spcPts val="600"/>
              </a:spcAft>
              <a:buFontTx/>
              <a:buChar char="-"/>
            </a:pPr>
            <a:r>
              <a:rPr lang="en-US" dirty="0"/>
              <a:t>However, the unit costs in early years are high as installing the full capacity from the beginning leads to overcapacity.</a:t>
            </a:r>
          </a:p>
        </p:txBody>
      </p:sp>
      <p:pic>
        <p:nvPicPr>
          <p:cNvPr id="3" name="Picture 2">
            <a:extLst>
              <a:ext uri="{FF2B5EF4-FFF2-40B4-BE49-F238E27FC236}">
                <a16:creationId xmlns:a16="http://schemas.microsoft.com/office/drawing/2014/main" id="{12870D40-C99C-F30F-C1A0-249464D3AD90}"/>
              </a:ext>
            </a:extLst>
          </p:cNvPr>
          <p:cNvPicPr>
            <a:picLocks noChangeAspect="1"/>
          </p:cNvPicPr>
          <p:nvPr/>
        </p:nvPicPr>
        <p:blipFill rotWithShape="1">
          <a:blip r:embed="rId2"/>
          <a:srcRect/>
          <a:stretch/>
        </p:blipFill>
        <p:spPr>
          <a:xfrm>
            <a:off x="432547" y="1544172"/>
            <a:ext cx="8427685" cy="4201150"/>
          </a:xfrm>
          <a:prstGeom prst="rect">
            <a:avLst/>
          </a:prstGeom>
        </p:spPr>
      </p:pic>
    </p:spTree>
    <p:extLst>
      <p:ext uri="{BB962C8B-B14F-4D97-AF65-F5344CB8AC3E}">
        <p14:creationId xmlns:p14="http://schemas.microsoft.com/office/powerpoint/2010/main" val="39210202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B19791E-7559-E149-CC7A-4A3B0F837C0C}"/>
              </a:ext>
            </a:extLst>
          </p:cNvPr>
          <p:cNvSpPr/>
          <p:nvPr/>
        </p:nvSpPr>
        <p:spPr>
          <a:xfrm>
            <a:off x="339376" y="485499"/>
            <a:ext cx="8664924" cy="646331"/>
          </a:xfrm>
          <a:prstGeom prst="rect">
            <a:avLst/>
          </a:prstGeom>
          <a:noFill/>
        </p:spPr>
        <p:txBody>
          <a:bodyPr wrap="square" lIns="91440" tIns="45720" rIns="91440" bIns="45720">
            <a:spAutoFit/>
          </a:bodyPr>
          <a:lstStyle/>
          <a:p>
            <a:r>
              <a:rPr lang="en-US" sz="3600" b="1" cap="none" spc="0" dirty="0">
                <a:ln w="0"/>
                <a:solidFill>
                  <a:srgbClr val="44546A"/>
                </a:solidFill>
                <a:effectLst>
                  <a:outerShdw blurRad="38100" dist="19050" dir="2700000" algn="tl" rotWithShape="0">
                    <a:schemeClr val="dk1">
                      <a:alpha val="40000"/>
                    </a:schemeClr>
                  </a:outerShdw>
                </a:effectLst>
                <a:latin typeface="+mj-lt"/>
              </a:rPr>
              <a:t>Scenario </a:t>
            </a:r>
            <a:r>
              <a:rPr lang="en-US" sz="3600" b="1" dirty="0">
                <a:ln w="0"/>
                <a:solidFill>
                  <a:srgbClr val="44546A"/>
                </a:solidFill>
                <a:effectLst>
                  <a:outerShdw blurRad="38100" dist="19050" dir="2700000" algn="tl" rotWithShape="0">
                    <a:schemeClr val="dk1">
                      <a:alpha val="40000"/>
                    </a:schemeClr>
                  </a:outerShdw>
                </a:effectLst>
                <a:latin typeface="+mj-lt"/>
              </a:rPr>
              <a:t>2: Analysis of Over-capacity  </a:t>
            </a:r>
            <a:endParaRPr lang="en-US" sz="3600" b="1" cap="none" spc="0" dirty="0">
              <a:ln w="0"/>
              <a:solidFill>
                <a:srgbClr val="44546A"/>
              </a:solidFill>
              <a:effectLst>
                <a:outerShdw blurRad="38100" dist="19050" dir="2700000" algn="tl" rotWithShape="0">
                  <a:schemeClr val="dk1">
                    <a:alpha val="40000"/>
                  </a:schemeClr>
                </a:outerShdw>
              </a:effectLst>
              <a:latin typeface="+mj-lt"/>
            </a:endParaRPr>
          </a:p>
        </p:txBody>
      </p:sp>
      <p:sp>
        <p:nvSpPr>
          <p:cNvPr id="11" name="TextBox 10">
            <a:extLst>
              <a:ext uri="{FF2B5EF4-FFF2-40B4-BE49-F238E27FC236}">
                <a16:creationId xmlns:a16="http://schemas.microsoft.com/office/drawing/2014/main" id="{4E8298CA-C516-E735-DA20-BE1A45F50CA4}"/>
              </a:ext>
            </a:extLst>
          </p:cNvPr>
          <p:cNvSpPr txBox="1"/>
          <p:nvPr/>
        </p:nvSpPr>
        <p:spPr>
          <a:xfrm>
            <a:off x="8255000" y="1131829"/>
            <a:ext cx="3597624" cy="5309146"/>
          </a:xfrm>
          <a:prstGeom prst="rect">
            <a:avLst/>
          </a:prstGeom>
          <a:noFill/>
          <a:ln>
            <a:solidFill>
              <a:schemeClr val="accent2"/>
            </a:solidFill>
          </a:ln>
        </p:spPr>
        <p:txBody>
          <a:bodyPr wrap="square" rtlCol="0">
            <a:spAutoFit/>
          </a:bodyPr>
          <a:lstStyle/>
          <a:p>
            <a:pPr marL="285750" indent="-285750">
              <a:spcAft>
                <a:spcPts val="600"/>
              </a:spcAft>
              <a:buFontTx/>
              <a:buChar char="-"/>
            </a:pPr>
            <a:r>
              <a:rPr lang="en-US" dirty="0"/>
              <a:t>Orange lines illustrate the extra capacity due to which the total costs in Years 1 and 2 are 92% of Year 12 cost, due the demand is less than 75%.</a:t>
            </a:r>
          </a:p>
          <a:p>
            <a:pPr marL="285750" indent="-285750">
              <a:spcAft>
                <a:spcPts val="600"/>
              </a:spcAft>
              <a:buFontTx/>
              <a:buChar char="-"/>
            </a:pPr>
            <a:r>
              <a:rPr lang="en-US" dirty="0"/>
              <a:t>We can see that significant difference between energy requirement and costs proportions remain up till year 7.</a:t>
            </a:r>
          </a:p>
          <a:p>
            <a:pPr marL="285750" indent="-285750">
              <a:spcAft>
                <a:spcPts val="600"/>
              </a:spcAft>
              <a:buFontTx/>
              <a:buChar char="-"/>
            </a:pPr>
            <a:r>
              <a:rPr lang="en-US" dirty="0"/>
              <a:t>This indicates the need to install new PV and BESS in a phased manner that aligns with the projected energy demand increase over the years.</a:t>
            </a:r>
          </a:p>
          <a:p>
            <a:pPr marL="285750" indent="-285750">
              <a:spcAft>
                <a:spcPts val="600"/>
              </a:spcAft>
              <a:buFontTx/>
              <a:buChar char="-"/>
            </a:pPr>
            <a:r>
              <a:rPr lang="en-US" b="1" dirty="0"/>
              <a:t>Scenario 3 implements configuration adopted in Scenario 2 but in a phase manner.</a:t>
            </a:r>
          </a:p>
        </p:txBody>
      </p:sp>
      <p:pic>
        <p:nvPicPr>
          <p:cNvPr id="6" name="Picture 5">
            <a:extLst>
              <a:ext uri="{FF2B5EF4-FFF2-40B4-BE49-F238E27FC236}">
                <a16:creationId xmlns:a16="http://schemas.microsoft.com/office/drawing/2014/main" id="{4D540B42-F964-A7F6-47B8-1D91E3935F1C}"/>
              </a:ext>
            </a:extLst>
          </p:cNvPr>
          <p:cNvPicPr>
            <a:picLocks noChangeAspect="1"/>
          </p:cNvPicPr>
          <p:nvPr/>
        </p:nvPicPr>
        <p:blipFill>
          <a:blip r:embed="rId2"/>
          <a:stretch>
            <a:fillRect/>
          </a:stretch>
        </p:blipFill>
        <p:spPr>
          <a:xfrm>
            <a:off x="533399" y="1131829"/>
            <a:ext cx="7375759" cy="5240671"/>
          </a:xfrm>
          <a:prstGeom prst="rect">
            <a:avLst/>
          </a:prstGeom>
        </p:spPr>
      </p:pic>
    </p:spTree>
    <p:extLst>
      <p:ext uri="{BB962C8B-B14F-4D97-AF65-F5344CB8AC3E}">
        <p14:creationId xmlns:p14="http://schemas.microsoft.com/office/powerpoint/2010/main" val="7790394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B19791E-7559-E149-CC7A-4A3B0F837C0C}"/>
              </a:ext>
            </a:extLst>
          </p:cNvPr>
          <p:cNvSpPr/>
          <p:nvPr/>
        </p:nvSpPr>
        <p:spPr>
          <a:xfrm>
            <a:off x="339376" y="485499"/>
            <a:ext cx="7273250" cy="646331"/>
          </a:xfrm>
          <a:prstGeom prst="rect">
            <a:avLst/>
          </a:prstGeom>
          <a:noFill/>
        </p:spPr>
        <p:txBody>
          <a:bodyPr wrap="square" lIns="91440" tIns="45720" rIns="91440" bIns="45720">
            <a:spAutoFit/>
          </a:bodyPr>
          <a:lstStyle/>
          <a:p>
            <a:r>
              <a:rPr lang="en-US" sz="3600" b="1" cap="none" spc="0" dirty="0">
                <a:ln w="0"/>
                <a:solidFill>
                  <a:srgbClr val="44546A"/>
                </a:solidFill>
                <a:effectLst>
                  <a:outerShdw blurRad="38100" dist="19050" dir="2700000" algn="tl" rotWithShape="0">
                    <a:schemeClr val="dk1">
                      <a:alpha val="40000"/>
                    </a:schemeClr>
                  </a:outerShdw>
                </a:effectLst>
                <a:latin typeface="+mj-lt"/>
              </a:rPr>
              <a:t>Scenario 3: Configuration</a:t>
            </a:r>
          </a:p>
        </p:txBody>
      </p:sp>
      <p:graphicFrame>
        <p:nvGraphicFramePr>
          <p:cNvPr id="4" name="Table 3">
            <a:extLst>
              <a:ext uri="{FF2B5EF4-FFF2-40B4-BE49-F238E27FC236}">
                <a16:creationId xmlns:a16="http://schemas.microsoft.com/office/drawing/2014/main" id="{4D10EE2A-787F-7494-5A47-B2C352ED3BEF}"/>
              </a:ext>
            </a:extLst>
          </p:cNvPr>
          <p:cNvGraphicFramePr>
            <a:graphicFrameLocks noGrp="1"/>
          </p:cNvGraphicFramePr>
          <p:nvPr>
            <p:extLst>
              <p:ext uri="{D42A27DB-BD31-4B8C-83A1-F6EECF244321}">
                <p14:modId xmlns:p14="http://schemas.microsoft.com/office/powerpoint/2010/main" val="3940350356"/>
              </p:ext>
            </p:extLst>
          </p:nvPr>
        </p:nvGraphicFramePr>
        <p:xfrm>
          <a:off x="1714500" y="1468120"/>
          <a:ext cx="8077200" cy="4572000"/>
        </p:xfrm>
        <a:graphic>
          <a:graphicData uri="http://schemas.openxmlformats.org/drawingml/2006/table">
            <a:tbl>
              <a:tblPr firstRow="1" bandRow="1">
                <a:tableStyleId>{5C22544A-7EE6-4342-B048-85BDC9FD1C3A}</a:tableStyleId>
              </a:tblPr>
              <a:tblGrid>
                <a:gridCol w="2777067">
                  <a:extLst>
                    <a:ext uri="{9D8B030D-6E8A-4147-A177-3AD203B41FA5}">
                      <a16:colId xmlns:a16="http://schemas.microsoft.com/office/drawing/2014/main" val="3970483884"/>
                    </a:ext>
                  </a:extLst>
                </a:gridCol>
                <a:gridCol w="3585633">
                  <a:extLst>
                    <a:ext uri="{9D8B030D-6E8A-4147-A177-3AD203B41FA5}">
                      <a16:colId xmlns:a16="http://schemas.microsoft.com/office/drawing/2014/main" val="2222360701"/>
                    </a:ext>
                  </a:extLst>
                </a:gridCol>
                <a:gridCol w="1714500">
                  <a:extLst>
                    <a:ext uri="{9D8B030D-6E8A-4147-A177-3AD203B41FA5}">
                      <a16:colId xmlns:a16="http://schemas.microsoft.com/office/drawing/2014/main" val="246716077"/>
                    </a:ext>
                  </a:extLst>
                </a:gridCol>
              </a:tblGrid>
              <a:tr h="510822">
                <a:tc>
                  <a:txBody>
                    <a:bodyPr/>
                    <a:lstStyle/>
                    <a:p>
                      <a:pPr lvl="0"/>
                      <a:r>
                        <a:rPr lang="en-US" dirty="0"/>
                        <a:t>Source</a:t>
                      </a:r>
                    </a:p>
                  </a:txBody>
                  <a:tcPr/>
                </a:tc>
                <a:tc>
                  <a:txBody>
                    <a:bodyPr/>
                    <a:lstStyle/>
                    <a:p>
                      <a:r>
                        <a:rPr lang="en-US" dirty="0"/>
                        <a:t>Configuration/ Role</a:t>
                      </a:r>
                    </a:p>
                  </a:txBody>
                  <a:tcPr/>
                </a:tc>
                <a:tc>
                  <a:txBody>
                    <a:bodyPr/>
                    <a:lstStyle/>
                    <a:p>
                      <a:pPr algn="ctr"/>
                      <a:r>
                        <a:rPr lang="en-US" dirty="0"/>
                        <a:t>Priority in Meeting Demand</a:t>
                      </a:r>
                    </a:p>
                  </a:txBody>
                  <a:tcPr/>
                </a:tc>
                <a:extLst>
                  <a:ext uri="{0D108BD9-81ED-4DB2-BD59-A6C34878D82A}">
                    <a16:rowId xmlns:a16="http://schemas.microsoft.com/office/drawing/2014/main" val="386839934"/>
                  </a:ext>
                </a:extLst>
              </a:tr>
              <a:tr h="510822">
                <a:tc>
                  <a:txBody>
                    <a:bodyPr/>
                    <a:lstStyle/>
                    <a:p>
                      <a:pPr lvl="0"/>
                      <a:r>
                        <a:rPr lang="en-US" dirty="0"/>
                        <a:t>Existing 5MW Solar PPA</a:t>
                      </a:r>
                    </a:p>
                  </a:txBody>
                  <a:tcPr anchor="ctr"/>
                </a:tc>
                <a:tc>
                  <a:txBody>
                    <a:bodyPr/>
                    <a:lstStyle/>
                    <a:p>
                      <a:r>
                        <a:rPr lang="en-US" dirty="0"/>
                        <a:t>Operates from Year 1 to 12 as primary source</a:t>
                      </a:r>
                    </a:p>
                  </a:txBody>
                  <a:tcPr anchor="ctr"/>
                </a:tc>
                <a:tc>
                  <a:txBody>
                    <a:bodyPr/>
                    <a:lstStyle/>
                    <a:p>
                      <a:pPr algn="ctr"/>
                      <a:r>
                        <a:rPr lang="en-US" sz="2400" dirty="0"/>
                        <a:t>1</a:t>
                      </a:r>
                    </a:p>
                  </a:txBody>
                  <a:tcPr anchor="ctr"/>
                </a:tc>
                <a:extLst>
                  <a:ext uri="{0D108BD9-81ED-4DB2-BD59-A6C34878D82A}">
                    <a16:rowId xmlns:a16="http://schemas.microsoft.com/office/drawing/2014/main" val="3327692913"/>
                  </a:ext>
                </a:extLst>
              </a:tr>
              <a:tr h="634154">
                <a:tc>
                  <a:txBody>
                    <a:bodyPr/>
                    <a:lstStyle/>
                    <a:p>
                      <a:pPr lvl="0"/>
                      <a:r>
                        <a:rPr lang="en-US" dirty="0"/>
                        <a:t>Existing Diesel Generators</a:t>
                      </a:r>
                    </a:p>
                  </a:txBody>
                  <a:tcPr anchor="ctr"/>
                </a:tc>
                <a:tc>
                  <a:txBody>
                    <a:bodyPr/>
                    <a:lstStyle/>
                    <a:p>
                      <a:r>
                        <a:rPr lang="en-US" dirty="0"/>
                        <a:t>6 x 1.5 MW operate from Year 1 to 12 as backup source</a:t>
                      </a:r>
                    </a:p>
                  </a:txBody>
                  <a:tcPr anchor="ctr"/>
                </a:tc>
                <a:tc>
                  <a:txBody>
                    <a:bodyPr/>
                    <a:lstStyle/>
                    <a:p>
                      <a:pPr algn="ctr"/>
                      <a:r>
                        <a:rPr lang="en-US" sz="2400" dirty="0"/>
                        <a:t>3</a:t>
                      </a:r>
                    </a:p>
                  </a:txBody>
                  <a:tcPr anchor="ctr"/>
                </a:tc>
                <a:extLst>
                  <a:ext uri="{0D108BD9-81ED-4DB2-BD59-A6C34878D82A}">
                    <a16:rowId xmlns:a16="http://schemas.microsoft.com/office/drawing/2014/main" val="2140261716"/>
                  </a:ext>
                </a:extLst>
              </a:tr>
              <a:tr h="647700">
                <a:tc>
                  <a:txBody>
                    <a:bodyPr/>
                    <a:lstStyle/>
                    <a:p>
                      <a:pPr lvl="0"/>
                      <a:r>
                        <a:rPr lang="en-US" dirty="0"/>
                        <a:t>New Solar PPA</a:t>
                      </a:r>
                    </a:p>
                  </a:txBody>
                  <a:tcPr anchor="ctr"/>
                </a:tc>
                <a:tc>
                  <a:txBody>
                    <a:bodyPr/>
                    <a:lstStyle/>
                    <a:p>
                      <a:r>
                        <a:rPr lang="en-US" dirty="0"/>
                        <a:t>40 MW added in Year 1, then 5MW each in Years 3, 5 and 8. All to operate till Year 12 and beyond as primary source</a:t>
                      </a:r>
                    </a:p>
                  </a:txBody>
                  <a:tcPr anchor="ctr"/>
                </a:tc>
                <a:tc>
                  <a:txBody>
                    <a:bodyPr/>
                    <a:lstStyle/>
                    <a:p>
                      <a:pPr algn="ctr"/>
                      <a:r>
                        <a:rPr lang="en-US" sz="2400" dirty="0"/>
                        <a:t>1</a:t>
                      </a:r>
                    </a:p>
                  </a:txBody>
                  <a:tcPr anchor="ctr"/>
                </a:tc>
                <a:extLst>
                  <a:ext uri="{0D108BD9-81ED-4DB2-BD59-A6C34878D82A}">
                    <a16:rowId xmlns:a16="http://schemas.microsoft.com/office/drawing/2014/main" val="3250094683"/>
                  </a:ext>
                </a:extLst>
              </a:tr>
              <a:tr h="647700">
                <a:tc>
                  <a:txBody>
                    <a:bodyPr/>
                    <a:lstStyle/>
                    <a:p>
                      <a:pPr lvl="0"/>
                      <a:r>
                        <a:rPr lang="en-US" dirty="0"/>
                        <a:t>New BESS PPA</a:t>
                      </a:r>
                    </a:p>
                  </a:txBody>
                  <a:tcPr anchor="ctr"/>
                </a:tc>
                <a:tc>
                  <a:txBody>
                    <a:bodyPr/>
                    <a:lstStyle/>
                    <a:p>
                      <a:r>
                        <a:rPr lang="en-US" dirty="0"/>
                        <a:t>60 MWh added in Year 1, then 5MWh in Year 3; 10MWh in Years 5, 8, 10. All to operate till Year 12 and beyond.</a:t>
                      </a:r>
                    </a:p>
                  </a:txBody>
                  <a:tcPr anchor="ctr"/>
                </a:tc>
                <a:tc>
                  <a:txBody>
                    <a:bodyPr/>
                    <a:lstStyle/>
                    <a:p>
                      <a:pPr algn="ctr"/>
                      <a:r>
                        <a:rPr lang="en-US" sz="2400" dirty="0"/>
                        <a:t>2</a:t>
                      </a:r>
                    </a:p>
                  </a:txBody>
                  <a:tcPr anchor="ctr"/>
                </a:tc>
                <a:extLst>
                  <a:ext uri="{0D108BD9-81ED-4DB2-BD59-A6C34878D82A}">
                    <a16:rowId xmlns:a16="http://schemas.microsoft.com/office/drawing/2014/main" val="386059280"/>
                  </a:ext>
                </a:extLst>
              </a:tr>
            </a:tbl>
          </a:graphicData>
        </a:graphic>
      </p:graphicFrame>
    </p:spTree>
    <p:extLst>
      <p:ext uri="{BB962C8B-B14F-4D97-AF65-F5344CB8AC3E}">
        <p14:creationId xmlns:p14="http://schemas.microsoft.com/office/powerpoint/2010/main" val="41065847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63176" y="485499"/>
            <a:ext cx="7273250" cy="646331"/>
          </a:xfrm>
          <a:prstGeom prst="rect">
            <a:avLst/>
          </a:prstGeom>
          <a:noFill/>
        </p:spPr>
        <p:txBody>
          <a:bodyPr wrap="square" lIns="91440" tIns="45720" rIns="91440" bIns="45720">
            <a:spAutoFit/>
          </a:bodyPr>
          <a:lstStyle/>
          <a:p>
            <a:r>
              <a:rPr lang="en-US" sz="3600" b="1" cap="none" spc="0" dirty="0">
                <a:ln w="0"/>
                <a:solidFill>
                  <a:srgbClr val="44546A"/>
                </a:solidFill>
                <a:effectLst>
                  <a:outerShdw blurRad="38100" dist="19050" dir="2700000" algn="tl" rotWithShape="0">
                    <a:schemeClr val="dk1">
                      <a:alpha val="40000"/>
                    </a:schemeClr>
                  </a:outerShdw>
                </a:effectLst>
                <a:latin typeface="+mj-lt"/>
              </a:rPr>
              <a:t>Scenario 3: Summary</a:t>
            </a:r>
          </a:p>
        </p:txBody>
      </p:sp>
      <p:pic>
        <p:nvPicPr>
          <p:cNvPr id="5" name="Picture 4">
            <a:extLst>
              <a:ext uri="{FF2B5EF4-FFF2-40B4-BE49-F238E27FC236}">
                <a16:creationId xmlns:a16="http://schemas.microsoft.com/office/drawing/2014/main" id="{071C777D-64DF-1C7B-77A1-29F8272DE625}"/>
              </a:ext>
            </a:extLst>
          </p:cNvPr>
          <p:cNvPicPr>
            <a:picLocks noChangeAspect="1"/>
          </p:cNvPicPr>
          <p:nvPr/>
        </p:nvPicPr>
        <p:blipFill>
          <a:blip r:embed="rId3"/>
          <a:stretch>
            <a:fillRect/>
          </a:stretch>
        </p:blipFill>
        <p:spPr>
          <a:xfrm>
            <a:off x="1935162" y="1436745"/>
            <a:ext cx="8112918" cy="4265555"/>
          </a:xfrm>
          <a:prstGeom prst="rect">
            <a:avLst/>
          </a:prstGeom>
        </p:spPr>
      </p:pic>
    </p:spTree>
    <p:extLst>
      <p:ext uri="{BB962C8B-B14F-4D97-AF65-F5344CB8AC3E}">
        <p14:creationId xmlns:p14="http://schemas.microsoft.com/office/powerpoint/2010/main" val="2152358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12651" t="21159" r="61776" b="20703"/>
          <a:stretch/>
        </p:blipFill>
        <p:spPr>
          <a:xfrm>
            <a:off x="11109277" y="114597"/>
            <a:ext cx="951221" cy="981561"/>
          </a:xfrm>
          <a:prstGeom prst="rect">
            <a:avLst/>
          </a:prstGeom>
        </p:spPr>
      </p:pic>
      <p:sp>
        <p:nvSpPr>
          <p:cNvPr id="9" name="Title 1">
            <a:extLst>
              <a:ext uri="{FF2B5EF4-FFF2-40B4-BE49-F238E27FC236}">
                <a16:creationId xmlns:a16="http://schemas.microsoft.com/office/drawing/2014/main" id="{3B6556A0-5D81-7C5E-D3AE-660B3A863943}"/>
              </a:ext>
            </a:extLst>
          </p:cNvPr>
          <p:cNvSpPr>
            <a:spLocks noGrp="1"/>
          </p:cNvSpPr>
          <p:nvPr>
            <p:ph type="title"/>
          </p:nvPr>
        </p:nvSpPr>
        <p:spPr>
          <a:xfrm>
            <a:off x="838200" y="234590"/>
            <a:ext cx="10515600" cy="861568"/>
          </a:xfrm>
        </p:spPr>
        <p:txBody>
          <a:bodyPr vert="horz" lIns="91440" tIns="45720" rIns="91440" bIns="45720" rtlCol="0" anchor="ctr">
            <a:normAutofit/>
          </a:bodyPr>
          <a:lstStyle/>
          <a:p>
            <a:r>
              <a:rPr lang="en-US" sz="5400" b="1" dirty="0">
                <a:solidFill>
                  <a:srgbClr val="44546A"/>
                </a:solidFill>
              </a:rPr>
              <a:t>Load Projection</a:t>
            </a:r>
          </a:p>
        </p:txBody>
      </p:sp>
      <p:graphicFrame>
        <p:nvGraphicFramePr>
          <p:cNvPr id="2" name="Chart 1">
            <a:extLst>
              <a:ext uri="{FF2B5EF4-FFF2-40B4-BE49-F238E27FC236}">
                <a16:creationId xmlns:a16="http://schemas.microsoft.com/office/drawing/2014/main" id="{B945382A-B513-1151-94F1-434C98813EAC}"/>
              </a:ext>
            </a:extLst>
          </p:cNvPr>
          <p:cNvGraphicFramePr>
            <a:graphicFrameLocks/>
          </p:cNvGraphicFramePr>
          <p:nvPr>
            <p:extLst>
              <p:ext uri="{D42A27DB-BD31-4B8C-83A1-F6EECF244321}">
                <p14:modId xmlns:p14="http://schemas.microsoft.com/office/powerpoint/2010/main" val="379220896"/>
              </p:ext>
            </p:extLst>
          </p:nvPr>
        </p:nvGraphicFramePr>
        <p:xfrm>
          <a:off x="1298448" y="1255039"/>
          <a:ext cx="9595104" cy="4456527"/>
        </p:xfrm>
        <a:graphic>
          <a:graphicData uri="http://schemas.openxmlformats.org/drawingml/2006/chart">
            <c:chart xmlns:c="http://schemas.openxmlformats.org/drawingml/2006/chart" xmlns:r="http://schemas.openxmlformats.org/officeDocument/2006/relationships" r:id="rId3"/>
          </a:graphicData>
        </a:graphic>
      </p:graphicFrame>
      <p:sp>
        <p:nvSpPr>
          <p:cNvPr id="3" name="Content Placeholder 3">
            <a:extLst>
              <a:ext uri="{FF2B5EF4-FFF2-40B4-BE49-F238E27FC236}">
                <a16:creationId xmlns:a16="http://schemas.microsoft.com/office/drawing/2014/main" id="{55EA12DF-1B4A-C724-40B2-B05DD1686164}"/>
              </a:ext>
            </a:extLst>
          </p:cNvPr>
          <p:cNvSpPr>
            <a:spLocks noGrp="1"/>
          </p:cNvSpPr>
          <p:nvPr>
            <p:ph idx="1"/>
          </p:nvPr>
        </p:nvSpPr>
        <p:spPr>
          <a:xfrm>
            <a:off x="1298448" y="5870447"/>
            <a:ext cx="9810829" cy="571295"/>
          </a:xfrm>
        </p:spPr>
        <p:txBody>
          <a:bodyPr>
            <a:normAutofit fontScale="92500" lnSpcReduction="10000"/>
          </a:bodyPr>
          <a:lstStyle/>
          <a:p>
            <a:pPr marL="0" indent="0">
              <a:buNone/>
            </a:pPr>
            <a:r>
              <a:rPr lang="en-US" sz="2000" i="1" dirty="0"/>
              <a:t>The above load projection as well as hourly load data was combined to form hourly load projections over 12 years.</a:t>
            </a:r>
          </a:p>
        </p:txBody>
      </p:sp>
    </p:spTree>
    <p:extLst>
      <p:ext uri="{BB962C8B-B14F-4D97-AF65-F5344CB8AC3E}">
        <p14:creationId xmlns:p14="http://schemas.microsoft.com/office/powerpoint/2010/main" val="14817239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28625" y="447399"/>
            <a:ext cx="7273250" cy="646331"/>
          </a:xfrm>
          <a:prstGeom prst="rect">
            <a:avLst/>
          </a:prstGeom>
          <a:noFill/>
        </p:spPr>
        <p:txBody>
          <a:bodyPr wrap="square" lIns="91440" tIns="45720" rIns="91440" bIns="45720">
            <a:spAutoFit/>
          </a:bodyPr>
          <a:lstStyle/>
          <a:p>
            <a:r>
              <a:rPr lang="en-US" sz="3600" b="1" cap="none" spc="0" dirty="0">
                <a:ln w="0"/>
                <a:solidFill>
                  <a:srgbClr val="44546A"/>
                </a:solidFill>
                <a:effectLst>
                  <a:outerShdw blurRad="38100" dist="19050" dir="2700000" algn="tl" rotWithShape="0">
                    <a:schemeClr val="dk1">
                      <a:alpha val="40000"/>
                    </a:schemeClr>
                  </a:outerShdw>
                </a:effectLst>
                <a:latin typeface="+mj-lt"/>
              </a:rPr>
              <a:t>Scenario 3: Summary</a:t>
            </a:r>
          </a:p>
        </p:txBody>
      </p:sp>
      <p:pic>
        <p:nvPicPr>
          <p:cNvPr id="3" name="Picture 2">
            <a:extLst>
              <a:ext uri="{FF2B5EF4-FFF2-40B4-BE49-F238E27FC236}">
                <a16:creationId xmlns:a16="http://schemas.microsoft.com/office/drawing/2014/main" id="{87CB2D19-601F-5D33-72F7-8762C8AC43C7}"/>
              </a:ext>
            </a:extLst>
          </p:cNvPr>
          <p:cNvPicPr>
            <a:picLocks noChangeAspect="1"/>
          </p:cNvPicPr>
          <p:nvPr/>
        </p:nvPicPr>
        <p:blipFill>
          <a:blip r:embed="rId3"/>
          <a:stretch>
            <a:fillRect/>
          </a:stretch>
        </p:blipFill>
        <p:spPr>
          <a:xfrm>
            <a:off x="428625" y="1619250"/>
            <a:ext cx="5695950" cy="3619500"/>
          </a:xfrm>
          <a:prstGeom prst="rect">
            <a:avLst/>
          </a:prstGeom>
        </p:spPr>
      </p:pic>
      <p:pic>
        <p:nvPicPr>
          <p:cNvPr id="8" name="Picture 7">
            <a:extLst>
              <a:ext uri="{FF2B5EF4-FFF2-40B4-BE49-F238E27FC236}">
                <a16:creationId xmlns:a16="http://schemas.microsoft.com/office/drawing/2014/main" id="{BB55E809-AA84-DA50-BD40-75F9C610A7DA}"/>
              </a:ext>
            </a:extLst>
          </p:cNvPr>
          <p:cNvPicPr>
            <a:picLocks noChangeAspect="1"/>
          </p:cNvPicPr>
          <p:nvPr/>
        </p:nvPicPr>
        <p:blipFill>
          <a:blip r:embed="rId4"/>
          <a:stretch>
            <a:fillRect/>
          </a:stretch>
        </p:blipFill>
        <p:spPr>
          <a:xfrm>
            <a:off x="5994400" y="1619250"/>
            <a:ext cx="5768975" cy="3577734"/>
          </a:xfrm>
          <a:prstGeom prst="rect">
            <a:avLst/>
          </a:prstGeom>
        </p:spPr>
      </p:pic>
    </p:spTree>
    <p:extLst>
      <p:ext uri="{BB962C8B-B14F-4D97-AF65-F5344CB8AC3E}">
        <p14:creationId xmlns:p14="http://schemas.microsoft.com/office/powerpoint/2010/main" val="3884888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8DDBB7A-7AA6-14CC-4B39-13F0A7985C14}"/>
              </a:ext>
            </a:extLst>
          </p:cNvPr>
          <p:cNvSpPr/>
          <p:nvPr/>
        </p:nvSpPr>
        <p:spPr>
          <a:xfrm>
            <a:off x="263175" y="485499"/>
            <a:ext cx="10201625" cy="646331"/>
          </a:xfrm>
          <a:prstGeom prst="rect">
            <a:avLst/>
          </a:prstGeom>
          <a:noFill/>
        </p:spPr>
        <p:txBody>
          <a:bodyPr wrap="square" lIns="91440" tIns="45720" rIns="91440" bIns="45720">
            <a:spAutoFit/>
          </a:bodyPr>
          <a:lstStyle/>
          <a:p>
            <a:r>
              <a:rPr lang="en-US" sz="3600" b="1" cap="none" spc="0" dirty="0">
                <a:ln w="0"/>
                <a:solidFill>
                  <a:srgbClr val="44546A"/>
                </a:solidFill>
                <a:effectLst>
                  <a:outerShdw blurRad="38100" dist="19050" dir="2700000" algn="tl" rotWithShape="0">
                    <a:schemeClr val="dk1">
                      <a:alpha val="40000"/>
                    </a:schemeClr>
                  </a:outerShdw>
                </a:effectLst>
                <a:latin typeface="+mj-lt"/>
              </a:rPr>
              <a:t>Scenario 3: Year-wise Source breakdown</a:t>
            </a:r>
          </a:p>
        </p:txBody>
      </p:sp>
      <p:pic>
        <p:nvPicPr>
          <p:cNvPr id="3" name="Picture 2">
            <a:extLst>
              <a:ext uri="{FF2B5EF4-FFF2-40B4-BE49-F238E27FC236}">
                <a16:creationId xmlns:a16="http://schemas.microsoft.com/office/drawing/2014/main" id="{B69263C0-C61D-7F22-F765-84097F6DB0A0}"/>
              </a:ext>
            </a:extLst>
          </p:cNvPr>
          <p:cNvPicPr>
            <a:picLocks noChangeAspect="1"/>
          </p:cNvPicPr>
          <p:nvPr/>
        </p:nvPicPr>
        <p:blipFill>
          <a:blip r:embed="rId2"/>
          <a:stretch>
            <a:fillRect/>
          </a:stretch>
        </p:blipFill>
        <p:spPr>
          <a:xfrm>
            <a:off x="648159" y="1547018"/>
            <a:ext cx="10895682" cy="3763963"/>
          </a:xfrm>
          <a:prstGeom prst="rect">
            <a:avLst/>
          </a:prstGeom>
        </p:spPr>
      </p:pic>
    </p:spTree>
    <p:extLst>
      <p:ext uri="{BB962C8B-B14F-4D97-AF65-F5344CB8AC3E}">
        <p14:creationId xmlns:p14="http://schemas.microsoft.com/office/powerpoint/2010/main" val="29809466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AEA1B16-2A3D-F410-0E08-DD445C312302}"/>
              </a:ext>
            </a:extLst>
          </p:cNvPr>
          <p:cNvSpPr/>
          <p:nvPr/>
        </p:nvSpPr>
        <p:spPr>
          <a:xfrm>
            <a:off x="479076" y="407770"/>
            <a:ext cx="10214324" cy="646331"/>
          </a:xfrm>
          <a:prstGeom prst="rect">
            <a:avLst/>
          </a:prstGeom>
          <a:noFill/>
        </p:spPr>
        <p:txBody>
          <a:bodyPr wrap="square" lIns="91440" tIns="45720" rIns="91440" bIns="45720">
            <a:spAutoFit/>
          </a:bodyPr>
          <a:lstStyle/>
          <a:p>
            <a:r>
              <a:rPr lang="en-US" sz="3600" b="1" cap="none" spc="0" dirty="0">
                <a:ln w="0"/>
                <a:solidFill>
                  <a:srgbClr val="44546A"/>
                </a:solidFill>
                <a:effectLst>
                  <a:outerShdw blurRad="38100" dist="19050" dir="2700000" algn="tl" rotWithShape="0">
                    <a:schemeClr val="dk1">
                      <a:alpha val="40000"/>
                    </a:schemeClr>
                  </a:outerShdw>
                </a:effectLst>
                <a:latin typeface="+mj-lt"/>
              </a:rPr>
              <a:t>Scenario 3: Year-wise Source breakdown</a:t>
            </a:r>
          </a:p>
        </p:txBody>
      </p:sp>
      <p:pic>
        <p:nvPicPr>
          <p:cNvPr id="3" name="Picture 2">
            <a:extLst>
              <a:ext uri="{FF2B5EF4-FFF2-40B4-BE49-F238E27FC236}">
                <a16:creationId xmlns:a16="http://schemas.microsoft.com/office/drawing/2014/main" id="{E7E0CF5E-97C2-326D-9174-F17EE39B7871}"/>
              </a:ext>
            </a:extLst>
          </p:cNvPr>
          <p:cNvPicPr>
            <a:picLocks noChangeAspect="1"/>
          </p:cNvPicPr>
          <p:nvPr/>
        </p:nvPicPr>
        <p:blipFill>
          <a:blip r:embed="rId2"/>
          <a:stretch>
            <a:fillRect/>
          </a:stretch>
        </p:blipFill>
        <p:spPr>
          <a:xfrm>
            <a:off x="674687" y="1228724"/>
            <a:ext cx="10749865" cy="4740275"/>
          </a:xfrm>
          <a:prstGeom prst="rect">
            <a:avLst/>
          </a:prstGeom>
        </p:spPr>
      </p:pic>
    </p:spTree>
    <p:extLst>
      <p:ext uri="{BB962C8B-B14F-4D97-AF65-F5344CB8AC3E}">
        <p14:creationId xmlns:p14="http://schemas.microsoft.com/office/powerpoint/2010/main" val="39483013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12651" t="21159" r="61776" b="20703"/>
          <a:stretch/>
        </p:blipFill>
        <p:spPr>
          <a:xfrm>
            <a:off x="11109277" y="114597"/>
            <a:ext cx="951221" cy="981561"/>
          </a:xfrm>
          <a:prstGeom prst="rect">
            <a:avLst/>
          </a:prstGeom>
        </p:spPr>
      </p:pic>
      <p:sp>
        <p:nvSpPr>
          <p:cNvPr id="9" name="Title 1">
            <a:extLst>
              <a:ext uri="{FF2B5EF4-FFF2-40B4-BE49-F238E27FC236}">
                <a16:creationId xmlns:a16="http://schemas.microsoft.com/office/drawing/2014/main" id="{3B6556A0-5D81-7C5E-D3AE-660B3A863943}"/>
              </a:ext>
            </a:extLst>
          </p:cNvPr>
          <p:cNvSpPr>
            <a:spLocks noGrp="1"/>
          </p:cNvSpPr>
          <p:nvPr>
            <p:ph type="title"/>
          </p:nvPr>
        </p:nvSpPr>
        <p:spPr>
          <a:xfrm>
            <a:off x="838200" y="234590"/>
            <a:ext cx="10515600" cy="940466"/>
          </a:xfrm>
        </p:spPr>
        <p:txBody>
          <a:bodyPr vert="horz" lIns="91440" tIns="45720" rIns="91440" bIns="45720" rtlCol="0" anchor="ctr">
            <a:normAutofit/>
          </a:bodyPr>
          <a:lstStyle/>
          <a:p>
            <a:r>
              <a:rPr lang="en-US" sz="5400" b="1" dirty="0">
                <a:solidFill>
                  <a:srgbClr val="44546A"/>
                </a:solidFill>
              </a:rPr>
              <a:t>Discussion</a:t>
            </a:r>
          </a:p>
        </p:txBody>
      </p:sp>
      <p:sp>
        <p:nvSpPr>
          <p:cNvPr id="2" name="Content Placeholder 3">
            <a:extLst>
              <a:ext uri="{FF2B5EF4-FFF2-40B4-BE49-F238E27FC236}">
                <a16:creationId xmlns:a16="http://schemas.microsoft.com/office/drawing/2014/main" id="{F24BABA5-CFAA-7213-DB0C-411FA132ED2B}"/>
              </a:ext>
            </a:extLst>
          </p:cNvPr>
          <p:cNvSpPr>
            <a:spLocks noGrp="1"/>
          </p:cNvSpPr>
          <p:nvPr>
            <p:ph idx="1"/>
          </p:nvPr>
        </p:nvSpPr>
        <p:spPr>
          <a:xfrm>
            <a:off x="965200" y="1358900"/>
            <a:ext cx="10387012" cy="5082843"/>
          </a:xfrm>
        </p:spPr>
        <p:txBody>
          <a:bodyPr>
            <a:normAutofit lnSpcReduction="10000"/>
          </a:bodyPr>
          <a:lstStyle/>
          <a:p>
            <a:r>
              <a:rPr lang="en-US" sz="2800" dirty="0"/>
              <a:t>Scenario 1 has been created using a vendor-recommendation configuration</a:t>
            </a:r>
          </a:p>
          <a:p>
            <a:r>
              <a:rPr lang="en-US" dirty="0"/>
              <a:t>We see that recommendation configuration is not viable as it fails on all evaluation metrics.</a:t>
            </a:r>
          </a:p>
          <a:p>
            <a:r>
              <a:rPr lang="en-US" dirty="0"/>
              <a:t>Scenario 2 finds a configuration of sources that meet fulfilment, performance and reliability KPIs. However, due to over-capacity in early years, the unit cost of energy produced is high.</a:t>
            </a:r>
          </a:p>
          <a:p>
            <a:r>
              <a:rPr lang="en-US" dirty="0"/>
              <a:t>Scenario-3 optimizes Scenario 2 and provides a phased plan to build the required capacity of solar PV and BESS sources keeping unit costs consistently around $0.2/kWh</a:t>
            </a:r>
          </a:p>
          <a:p>
            <a:r>
              <a:rPr lang="en-US" dirty="0"/>
              <a:t>We recommend SECMC to move towards procurement using the configuration of Scenario-3.</a:t>
            </a:r>
          </a:p>
          <a:p>
            <a:pPr marL="457200" indent="-457200">
              <a:buAutoNum type="arabicPeriod"/>
            </a:pPr>
            <a:endParaRPr lang="en-US" dirty="0"/>
          </a:p>
        </p:txBody>
      </p:sp>
    </p:spTree>
    <p:extLst>
      <p:ext uri="{BB962C8B-B14F-4D97-AF65-F5344CB8AC3E}">
        <p14:creationId xmlns:p14="http://schemas.microsoft.com/office/powerpoint/2010/main" val="5303324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3A25D70-4A55-4F72-B9C5-A69CDBF4D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4957100-6D8B-4161-9F2F-C0A949EC8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2" name="Rectangle 11">
            <a:extLst>
              <a:ext uri="{FF2B5EF4-FFF2-40B4-BE49-F238E27FC236}">
                <a16:creationId xmlns:a16="http://schemas.microsoft.com/office/drawing/2014/main" id="{0BD8B065-EE51-4AE2-A94C-86249998FD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BF1A28-A978-4115-9AE8-38E8AFBB8A6C}"/>
              </a:ext>
            </a:extLst>
          </p:cNvPr>
          <p:cNvSpPr>
            <a:spLocks noGrp="1"/>
          </p:cNvSpPr>
          <p:nvPr>
            <p:ph type="ctrTitle"/>
          </p:nvPr>
        </p:nvSpPr>
        <p:spPr>
          <a:xfrm>
            <a:off x="3690028" y="2057161"/>
            <a:ext cx="4811638" cy="1084062"/>
          </a:xfrm>
        </p:spPr>
        <p:txBody>
          <a:bodyPr anchor="b">
            <a:normAutofit/>
          </a:bodyPr>
          <a:lstStyle/>
          <a:p>
            <a:r>
              <a:rPr lang="en-US" dirty="0">
                <a:solidFill>
                  <a:schemeClr val="tx2"/>
                </a:solidFill>
              </a:rPr>
              <a:t>Thank you!</a:t>
            </a:r>
          </a:p>
        </p:txBody>
      </p:sp>
      <p:sp>
        <p:nvSpPr>
          <p:cNvPr id="3" name="Subtitle 2">
            <a:extLst>
              <a:ext uri="{FF2B5EF4-FFF2-40B4-BE49-F238E27FC236}">
                <a16:creationId xmlns:a16="http://schemas.microsoft.com/office/drawing/2014/main" id="{1F7E8556-B21A-4DE2-94B0-7A674F8BA733}"/>
              </a:ext>
            </a:extLst>
          </p:cNvPr>
          <p:cNvSpPr>
            <a:spLocks noGrp="1"/>
          </p:cNvSpPr>
          <p:nvPr>
            <p:ph type="subTitle" idx="1"/>
          </p:nvPr>
        </p:nvSpPr>
        <p:spPr>
          <a:xfrm>
            <a:off x="2078380" y="3683254"/>
            <a:ext cx="8034934" cy="1372075"/>
          </a:xfrm>
        </p:spPr>
        <p:txBody>
          <a:bodyPr>
            <a:normAutofit/>
          </a:bodyPr>
          <a:lstStyle/>
          <a:p>
            <a:r>
              <a:rPr lang="en-US" sz="2800" dirty="0">
                <a:solidFill>
                  <a:schemeClr val="tx2"/>
                </a:solidFill>
              </a:rPr>
              <a:t> </a:t>
            </a:r>
          </a:p>
        </p:txBody>
      </p:sp>
      <p:grpSp>
        <p:nvGrpSpPr>
          <p:cNvPr id="14" name="Group 13">
            <a:extLst>
              <a:ext uri="{FF2B5EF4-FFF2-40B4-BE49-F238E27FC236}">
                <a16:creationId xmlns:a16="http://schemas.microsoft.com/office/drawing/2014/main" id="{18999293-B054-4B57-A26F-D04C2BB113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43336"/>
            <a:ext cx="5163047" cy="2657478"/>
            <a:chOff x="6867015" y="-1"/>
            <a:chExt cx="5324985" cy="3251912"/>
          </a:xfrm>
          <a:solidFill>
            <a:schemeClr val="bg1">
              <a:alpha val="30000"/>
            </a:schemeClr>
          </a:solidFill>
        </p:grpSpPr>
        <p:sp>
          <p:nvSpPr>
            <p:cNvPr id="15" name="Freeform: Shape 14">
              <a:extLst>
                <a:ext uri="{FF2B5EF4-FFF2-40B4-BE49-F238E27FC236}">
                  <a16:creationId xmlns:a16="http://schemas.microsoft.com/office/drawing/2014/main" id="{5E505D8A-F41A-450D-A648-E77DF6B8D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2BD6DCE-6A81-4F34-9958-67B578EA16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5C462BE8-CD72-48CF-8A7B-C716D2B99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1C2CDB70-40F1-4D00-8F17-A532E732E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761945C4-D997-42F3-B59A-984CF00667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21" name="Freeform: Shape 20">
              <a:extLst>
                <a:ext uri="{FF2B5EF4-FFF2-40B4-BE49-F238E27FC236}">
                  <a16:creationId xmlns:a16="http://schemas.microsoft.com/office/drawing/2014/main" id="{4651FE4A-9487-43BE-A388-13453574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F44B0EF3-9992-4B95-8A43-6206B3FC3F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041B1C1F-C2FE-4C47-9D74-ADB9B53F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1048177B-A49E-4E24-9007-07A0EDD6A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12651" t="21159" r="12052" b="20703"/>
          <a:stretch/>
        </p:blipFill>
        <p:spPr>
          <a:xfrm>
            <a:off x="3834112" y="3086012"/>
            <a:ext cx="4523470" cy="1585290"/>
          </a:xfrm>
          <a:prstGeom prst="rect">
            <a:avLst/>
          </a:prstGeom>
        </p:spPr>
      </p:pic>
    </p:spTree>
    <p:extLst>
      <p:ext uri="{BB962C8B-B14F-4D97-AF65-F5344CB8AC3E}">
        <p14:creationId xmlns:p14="http://schemas.microsoft.com/office/powerpoint/2010/main" val="3032388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12651" t="21159" r="61776" b="20703"/>
          <a:stretch/>
        </p:blipFill>
        <p:spPr>
          <a:xfrm>
            <a:off x="11109277" y="114597"/>
            <a:ext cx="951221" cy="981561"/>
          </a:xfrm>
          <a:prstGeom prst="rect">
            <a:avLst/>
          </a:prstGeom>
        </p:spPr>
      </p:pic>
      <p:sp>
        <p:nvSpPr>
          <p:cNvPr id="9" name="Title 1">
            <a:extLst>
              <a:ext uri="{FF2B5EF4-FFF2-40B4-BE49-F238E27FC236}">
                <a16:creationId xmlns:a16="http://schemas.microsoft.com/office/drawing/2014/main" id="{3B6556A0-5D81-7C5E-D3AE-660B3A863943}"/>
              </a:ext>
            </a:extLst>
          </p:cNvPr>
          <p:cNvSpPr>
            <a:spLocks noGrp="1"/>
          </p:cNvSpPr>
          <p:nvPr>
            <p:ph type="title"/>
          </p:nvPr>
        </p:nvSpPr>
        <p:spPr>
          <a:xfrm>
            <a:off x="838200" y="234590"/>
            <a:ext cx="10515600" cy="940466"/>
          </a:xfrm>
        </p:spPr>
        <p:txBody>
          <a:bodyPr vert="horz" lIns="91440" tIns="45720" rIns="91440" bIns="45720" rtlCol="0" anchor="ctr">
            <a:normAutofit/>
          </a:bodyPr>
          <a:lstStyle/>
          <a:p>
            <a:r>
              <a:rPr lang="en-US" sz="5400" b="1" dirty="0">
                <a:solidFill>
                  <a:srgbClr val="44546A"/>
                </a:solidFill>
              </a:rPr>
              <a:t>Hourly Energy Demand Projection</a:t>
            </a:r>
          </a:p>
        </p:txBody>
      </p:sp>
      <p:pic>
        <p:nvPicPr>
          <p:cNvPr id="2" name="Picture 1">
            <a:extLst>
              <a:ext uri="{FF2B5EF4-FFF2-40B4-BE49-F238E27FC236}">
                <a16:creationId xmlns:a16="http://schemas.microsoft.com/office/drawing/2014/main" id="{E0CBDC93-561B-17A6-F7E3-8F011ADF5646}"/>
              </a:ext>
            </a:extLst>
          </p:cNvPr>
          <p:cNvPicPr>
            <a:picLocks noChangeAspect="1"/>
          </p:cNvPicPr>
          <p:nvPr/>
        </p:nvPicPr>
        <p:blipFill>
          <a:blip r:embed="rId3"/>
          <a:stretch>
            <a:fillRect/>
          </a:stretch>
        </p:blipFill>
        <p:spPr>
          <a:xfrm>
            <a:off x="645123" y="1295049"/>
            <a:ext cx="11250160" cy="4578552"/>
          </a:xfrm>
          <a:prstGeom prst="rect">
            <a:avLst/>
          </a:prstGeom>
        </p:spPr>
      </p:pic>
      <p:sp>
        <p:nvSpPr>
          <p:cNvPr id="3" name="Content Placeholder 3">
            <a:extLst>
              <a:ext uri="{FF2B5EF4-FFF2-40B4-BE49-F238E27FC236}">
                <a16:creationId xmlns:a16="http://schemas.microsoft.com/office/drawing/2014/main" id="{41867EC0-C0F5-7273-0B2D-A777223F3B8B}"/>
              </a:ext>
            </a:extLst>
          </p:cNvPr>
          <p:cNvSpPr>
            <a:spLocks noGrp="1"/>
          </p:cNvSpPr>
          <p:nvPr>
            <p:ph idx="1"/>
          </p:nvPr>
        </p:nvSpPr>
        <p:spPr>
          <a:xfrm>
            <a:off x="1298448" y="5993594"/>
            <a:ext cx="9810829" cy="571295"/>
          </a:xfrm>
        </p:spPr>
        <p:txBody>
          <a:bodyPr>
            <a:normAutofit/>
          </a:bodyPr>
          <a:lstStyle/>
          <a:p>
            <a:pPr marL="0" indent="0">
              <a:buNone/>
            </a:pPr>
            <a:r>
              <a:rPr lang="en-US" sz="2000" i="1" dirty="0"/>
              <a:t>The first task of the model is to select sources that can meet the hourly energy demand.</a:t>
            </a:r>
          </a:p>
        </p:txBody>
      </p:sp>
    </p:spTree>
    <p:extLst>
      <p:ext uri="{BB962C8B-B14F-4D97-AF65-F5344CB8AC3E}">
        <p14:creationId xmlns:p14="http://schemas.microsoft.com/office/powerpoint/2010/main" val="2513683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12651" t="21159" r="61776" b="20703"/>
          <a:stretch/>
        </p:blipFill>
        <p:spPr>
          <a:xfrm>
            <a:off x="11109277" y="114597"/>
            <a:ext cx="951221" cy="981561"/>
          </a:xfrm>
          <a:prstGeom prst="rect">
            <a:avLst/>
          </a:prstGeom>
        </p:spPr>
      </p:pic>
      <p:sp>
        <p:nvSpPr>
          <p:cNvPr id="9" name="Title 1">
            <a:extLst>
              <a:ext uri="{FF2B5EF4-FFF2-40B4-BE49-F238E27FC236}">
                <a16:creationId xmlns:a16="http://schemas.microsoft.com/office/drawing/2014/main" id="{3B6556A0-5D81-7C5E-D3AE-660B3A863943}"/>
              </a:ext>
            </a:extLst>
          </p:cNvPr>
          <p:cNvSpPr>
            <a:spLocks noGrp="1"/>
          </p:cNvSpPr>
          <p:nvPr>
            <p:ph type="title"/>
          </p:nvPr>
        </p:nvSpPr>
        <p:spPr>
          <a:xfrm>
            <a:off x="838200" y="234590"/>
            <a:ext cx="10515600" cy="940466"/>
          </a:xfrm>
        </p:spPr>
        <p:txBody>
          <a:bodyPr vert="horz" lIns="91440" tIns="45720" rIns="91440" bIns="45720" rtlCol="0" anchor="ctr">
            <a:normAutofit/>
          </a:bodyPr>
          <a:lstStyle/>
          <a:p>
            <a:r>
              <a:rPr lang="en-US" sz="5400" b="1" dirty="0">
                <a:solidFill>
                  <a:srgbClr val="44546A"/>
                </a:solidFill>
              </a:rPr>
              <a:t>Energy Demand</a:t>
            </a:r>
          </a:p>
        </p:txBody>
      </p:sp>
      <p:graphicFrame>
        <p:nvGraphicFramePr>
          <p:cNvPr id="7" name="Chart 6">
            <a:extLst>
              <a:ext uri="{FF2B5EF4-FFF2-40B4-BE49-F238E27FC236}">
                <a16:creationId xmlns:a16="http://schemas.microsoft.com/office/drawing/2014/main" id="{E8EC2966-957E-8A10-A9E9-118D8C2C50A3}"/>
              </a:ext>
            </a:extLst>
          </p:cNvPr>
          <p:cNvGraphicFramePr>
            <a:graphicFrameLocks/>
          </p:cNvGraphicFramePr>
          <p:nvPr>
            <p:extLst>
              <p:ext uri="{D42A27DB-BD31-4B8C-83A1-F6EECF244321}">
                <p14:modId xmlns:p14="http://schemas.microsoft.com/office/powerpoint/2010/main" val="2587912024"/>
              </p:ext>
            </p:extLst>
          </p:nvPr>
        </p:nvGraphicFramePr>
        <p:xfrm>
          <a:off x="928771" y="1439750"/>
          <a:ext cx="10007934" cy="501619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675839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3A25D70-4A55-4F72-B9C5-A69CDBF4D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4957100-6D8B-4161-9F2F-C0A949EC8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2" name="Rectangle 11">
            <a:extLst>
              <a:ext uri="{FF2B5EF4-FFF2-40B4-BE49-F238E27FC236}">
                <a16:creationId xmlns:a16="http://schemas.microsoft.com/office/drawing/2014/main" id="{0BD8B065-EE51-4AE2-A94C-86249998FD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BF1A28-A978-4115-9AE8-38E8AFBB8A6C}"/>
              </a:ext>
            </a:extLst>
          </p:cNvPr>
          <p:cNvSpPr>
            <a:spLocks noGrp="1"/>
          </p:cNvSpPr>
          <p:nvPr>
            <p:ph type="ctrTitle"/>
          </p:nvPr>
        </p:nvSpPr>
        <p:spPr>
          <a:xfrm>
            <a:off x="3062347" y="2585085"/>
            <a:ext cx="6066999" cy="1218515"/>
          </a:xfrm>
        </p:spPr>
        <p:txBody>
          <a:bodyPr anchor="ctr">
            <a:noAutofit/>
          </a:bodyPr>
          <a:lstStyle/>
          <a:p>
            <a:r>
              <a:rPr lang="en-US" dirty="0">
                <a:solidFill>
                  <a:schemeClr val="tx2"/>
                </a:solidFill>
              </a:rPr>
              <a:t>Key Assumptions</a:t>
            </a:r>
          </a:p>
        </p:txBody>
      </p:sp>
      <p:sp>
        <p:nvSpPr>
          <p:cNvPr id="3" name="Subtitle 2">
            <a:extLst>
              <a:ext uri="{FF2B5EF4-FFF2-40B4-BE49-F238E27FC236}">
                <a16:creationId xmlns:a16="http://schemas.microsoft.com/office/drawing/2014/main" id="{1F7E8556-B21A-4DE2-94B0-7A674F8BA733}"/>
              </a:ext>
            </a:extLst>
          </p:cNvPr>
          <p:cNvSpPr>
            <a:spLocks noGrp="1"/>
          </p:cNvSpPr>
          <p:nvPr>
            <p:ph type="subTitle" idx="1"/>
          </p:nvPr>
        </p:nvSpPr>
        <p:spPr>
          <a:xfrm>
            <a:off x="1255923" y="3808792"/>
            <a:ext cx="9485523" cy="730157"/>
          </a:xfrm>
        </p:spPr>
        <p:txBody>
          <a:bodyPr>
            <a:normAutofit/>
          </a:bodyPr>
          <a:lstStyle/>
          <a:p>
            <a:r>
              <a:rPr lang="en-US" sz="2800" dirty="0">
                <a:solidFill>
                  <a:schemeClr val="tx2"/>
                </a:solidFill>
              </a:rPr>
              <a:t> </a:t>
            </a:r>
          </a:p>
        </p:txBody>
      </p:sp>
      <p:grpSp>
        <p:nvGrpSpPr>
          <p:cNvPr id="14" name="Group 13">
            <a:extLst>
              <a:ext uri="{FF2B5EF4-FFF2-40B4-BE49-F238E27FC236}">
                <a16:creationId xmlns:a16="http://schemas.microsoft.com/office/drawing/2014/main" id="{18999293-B054-4B57-A26F-D04C2BB113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43336"/>
            <a:ext cx="5163047" cy="2657478"/>
            <a:chOff x="6867015" y="-1"/>
            <a:chExt cx="5324985" cy="3251912"/>
          </a:xfrm>
          <a:solidFill>
            <a:schemeClr val="bg1">
              <a:alpha val="30000"/>
            </a:schemeClr>
          </a:solidFill>
        </p:grpSpPr>
        <p:sp>
          <p:nvSpPr>
            <p:cNvPr id="15" name="Freeform: Shape 14">
              <a:extLst>
                <a:ext uri="{FF2B5EF4-FFF2-40B4-BE49-F238E27FC236}">
                  <a16:creationId xmlns:a16="http://schemas.microsoft.com/office/drawing/2014/main" id="{5E505D8A-F41A-450D-A648-E77DF6B8D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2BD6DCE-6A81-4F34-9958-67B578EA16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5C462BE8-CD72-48CF-8A7B-C716D2B99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1C2CDB70-40F1-4D00-8F17-A532E732E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761945C4-D997-42F3-B59A-984CF00667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21" name="Freeform: Shape 20">
              <a:extLst>
                <a:ext uri="{FF2B5EF4-FFF2-40B4-BE49-F238E27FC236}">
                  <a16:creationId xmlns:a16="http://schemas.microsoft.com/office/drawing/2014/main" id="{4651FE4A-9487-43BE-A388-13453574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F44B0EF3-9992-4B95-8A43-6206B3FC3F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041B1C1F-C2FE-4C47-9D74-ADB9B53F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1048177B-A49E-4E24-9007-07A0EDD6A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175187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12651" t="21159" r="61776" b="20703"/>
          <a:stretch/>
        </p:blipFill>
        <p:spPr>
          <a:xfrm>
            <a:off x="11109277" y="114597"/>
            <a:ext cx="951221" cy="981561"/>
          </a:xfrm>
          <a:prstGeom prst="rect">
            <a:avLst/>
          </a:prstGeom>
        </p:spPr>
      </p:pic>
      <p:sp>
        <p:nvSpPr>
          <p:cNvPr id="9" name="Title 1">
            <a:extLst>
              <a:ext uri="{FF2B5EF4-FFF2-40B4-BE49-F238E27FC236}">
                <a16:creationId xmlns:a16="http://schemas.microsoft.com/office/drawing/2014/main" id="{3B6556A0-5D81-7C5E-D3AE-660B3A863943}"/>
              </a:ext>
            </a:extLst>
          </p:cNvPr>
          <p:cNvSpPr>
            <a:spLocks noGrp="1"/>
          </p:cNvSpPr>
          <p:nvPr>
            <p:ph type="title"/>
          </p:nvPr>
        </p:nvSpPr>
        <p:spPr>
          <a:xfrm>
            <a:off x="838200" y="234590"/>
            <a:ext cx="10515600" cy="940466"/>
          </a:xfrm>
        </p:spPr>
        <p:txBody>
          <a:bodyPr vert="horz" lIns="91440" tIns="45720" rIns="91440" bIns="45720" rtlCol="0" anchor="ctr">
            <a:normAutofit/>
          </a:bodyPr>
          <a:lstStyle/>
          <a:p>
            <a:r>
              <a:rPr lang="en-US" sz="5400" b="1" dirty="0">
                <a:solidFill>
                  <a:srgbClr val="44546A"/>
                </a:solidFill>
              </a:rPr>
              <a:t>Assumptions</a:t>
            </a:r>
          </a:p>
        </p:txBody>
      </p:sp>
      <p:sp>
        <p:nvSpPr>
          <p:cNvPr id="2" name="Content Placeholder 3">
            <a:extLst>
              <a:ext uri="{FF2B5EF4-FFF2-40B4-BE49-F238E27FC236}">
                <a16:creationId xmlns:a16="http://schemas.microsoft.com/office/drawing/2014/main" id="{F24BABA5-CFAA-7213-DB0C-411FA132ED2B}"/>
              </a:ext>
            </a:extLst>
          </p:cNvPr>
          <p:cNvSpPr>
            <a:spLocks noGrp="1"/>
          </p:cNvSpPr>
          <p:nvPr>
            <p:ph idx="1"/>
          </p:nvPr>
        </p:nvSpPr>
        <p:spPr>
          <a:xfrm>
            <a:off x="965200" y="1358900"/>
            <a:ext cx="10387012" cy="5082843"/>
          </a:xfrm>
        </p:spPr>
        <p:txBody>
          <a:bodyPr>
            <a:normAutofit/>
          </a:bodyPr>
          <a:lstStyle/>
          <a:p>
            <a:pPr marL="514350" indent="-514350">
              <a:buAutoNum type="arabicPeriod"/>
            </a:pPr>
            <a:r>
              <a:rPr lang="en-US" sz="2800" dirty="0"/>
              <a:t>Exchange Rate: 1 USD = 290</a:t>
            </a:r>
          </a:p>
          <a:p>
            <a:pPr marL="457200" indent="-457200">
              <a:buAutoNum type="arabicPeriod"/>
            </a:pPr>
            <a:r>
              <a:rPr lang="en-US" dirty="0"/>
              <a:t>Loss amount: PKR 24,000,000 per hour of critical load interruption</a:t>
            </a:r>
          </a:p>
          <a:p>
            <a:pPr marL="457200" indent="-457200">
              <a:buAutoNum type="arabicPeriod"/>
            </a:pPr>
            <a:r>
              <a:rPr lang="en-US" dirty="0"/>
              <a:t>Loss duration: any load interruptions due to power failures are considered to be only one hour long. This is because most load interruptions will be caused by lack of stability and inadequate spinning reserve in the system</a:t>
            </a:r>
          </a:p>
          <a:p>
            <a:pPr marL="457200" indent="-457200">
              <a:buAutoNum type="arabicPeriod"/>
            </a:pPr>
            <a:r>
              <a:rPr lang="en-US" strike="sngStrike" dirty="0"/>
              <a:t>Existing generator sets capital cost: PKR 45,000,000 per MW.</a:t>
            </a:r>
          </a:p>
          <a:p>
            <a:pPr marL="457200" indent="-457200">
              <a:buAutoNum type="arabicPeriod"/>
            </a:pPr>
            <a:r>
              <a:rPr lang="en-US" dirty="0"/>
              <a:t>Diesel Generator depreciation is not included in the financials.</a:t>
            </a:r>
          </a:p>
          <a:p>
            <a:pPr marL="457200" indent="-457200">
              <a:buAutoNum type="arabicPeriod"/>
            </a:pPr>
            <a:r>
              <a:rPr lang="en-US" dirty="0"/>
              <a:t>Source probable failures and downtimes are defined as per experience for each source type (see Source Details) </a:t>
            </a:r>
          </a:p>
          <a:p>
            <a:pPr marL="457200" indent="-457200">
              <a:buAutoNum type="arabicPeriod"/>
            </a:pPr>
            <a:endParaRPr lang="en-US" dirty="0"/>
          </a:p>
        </p:txBody>
      </p:sp>
    </p:spTree>
    <p:extLst>
      <p:ext uri="{BB962C8B-B14F-4D97-AF65-F5344CB8AC3E}">
        <p14:creationId xmlns:p14="http://schemas.microsoft.com/office/powerpoint/2010/main" val="3874057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12651" t="21159" r="61776" b="20703"/>
          <a:stretch/>
        </p:blipFill>
        <p:spPr>
          <a:xfrm>
            <a:off x="11109277" y="114597"/>
            <a:ext cx="951221" cy="981561"/>
          </a:xfrm>
          <a:prstGeom prst="rect">
            <a:avLst/>
          </a:prstGeom>
        </p:spPr>
      </p:pic>
      <p:sp>
        <p:nvSpPr>
          <p:cNvPr id="9" name="Title 1">
            <a:extLst>
              <a:ext uri="{FF2B5EF4-FFF2-40B4-BE49-F238E27FC236}">
                <a16:creationId xmlns:a16="http://schemas.microsoft.com/office/drawing/2014/main" id="{3B6556A0-5D81-7C5E-D3AE-660B3A863943}"/>
              </a:ext>
            </a:extLst>
          </p:cNvPr>
          <p:cNvSpPr>
            <a:spLocks noGrp="1"/>
          </p:cNvSpPr>
          <p:nvPr>
            <p:ph type="title"/>
          </p:nvPr>
        </p:nvSpPr>
        <p:spPr>
          <a:xfrm>
            <a:off x="838200" y="234590"/>
            <a:ext cx="10515600" cy="940466"/>
          </a:xfrm>
        </p:spPr>
        <p:txBody>
          <a:bodyPr vert="horz" lIns="91440" tIns="45720" rIns="91440" bIns="45720" rtlCol="0" anchor="ctr">
            <a:normAutofit/>
          </a:bodyPr>
          <a:lstStyle/>
          <a:p>
            <a:r>
              <a:rPr lang="en-US" sz="5400" b="1" dirty="0">
                <a:solidFill>
                  <a:srgbClr val="44546A"/>
                </a:solidFill>
              </a:rPr>
              <a:t>Assumptions</a:t>
            </a:r>
          </a:p>
        </p:txBody>
      </p:sp>
      <p:sp>
        <p:nvSpPr>
          <p:cNvPr id="2" name="Content Placeholder 3">
            <a:extLst>
              <a:ext uri="{FF2B5EF4-FFF2-40B4-BE49-F238E27FC236}">
                <a16:creationId xmlns:a16="http://schemas.microsoft.com/office/drawing/2014/main" id="{F24BABA5-CFAA-7213-DB0C-411FA132ED2B}"/>
              </a:ext>
            </a:extLst>
          </p:cNvPr>
          <p:cNvSpPr>
            <a:spLocks noGrp="1"/>
          </p:cNvSpPr>
          <p:nvPr>
            <p:ph idx="1"/>
          </p:nvPr>
        </p:nvSpPr>
        <p:spPr>
          <a:xfrm>
            <a:off x="965200" y="1358900"/>
            <a:ext cx="10387012" cy="5082843"/>
          </a:xfrm>
        </p:spPr>
        <p:txBody>
          <a:bodyPr>
            <a:normAutofit/>
          </a:bodyPr>
          <a:lstStyle/>
          <a:p>
            <a:pPr marL="514350" indent="-514350">
              <a:buFont typeface="+mj-lt"/>
              <a:buAutoNum type="arabicPeriod" startAt="7"/>
            </a:pPr>
            <a:r>
              <a:rPr lang="en-US" dirty="0"/>
              <a:t>BESS units provide instantaneous backup to any kind of power deficit due to inadequate capacity of sources or sudden reduction of capacity.</a:t>
            </a:r>
          </a:p>
          <a:p>
            <a:pPr marL="514350" indent="-514350">
              <a:buFont typeface="+mj-lt"/>
              <a:buAutoNum type="arabicPeriod" startAt="7"/>
            </a:pPr>
            <a:r>
              <a:rPr lang="en-US" dirty="0"/>
              <a:t>BESS units also provide long term power in case of power deficit.</a:t>
            </a:r>
          </a:p>
          <a:p>
            <a:pPr marL="514350" indent="-514350">
              <a:buFont typeface="+mj-lt"/>
              <a:buAutoNum type="arabicPeriod" startAt="7"/>
            </a:pPr>
            <a:r>
              <a:rPr lang="en-US" dirty="0"/>
              <a:t>Load shedding of non-critical load does not result in any financial loss.</a:t>
            </a:r>
          </a:p>
        </p:txBody>
      </p:sp>
    </p:spTree>
    <p:extLst>
      <p:ext uri="{BB962C8B-B14F-4D97-AF65-F5344CB8AC3E}">
        <p14:creationId xmlns:p14="http://schemas.microsoft.com/office/powerpoint/2010/main" val="587404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12651" t="21159" r="61776" b="20703"/>
          <a:stretch/>
        </p:blipFill>
        <p:spPr>
          <a:xfrm>
            <a:off x="11109277" y="114597"/>
            <a:ext cx="951221" cy="981561"/>
          </a:xfrm>
          <a:prstGeom prst="rect">
            <a:avLst/>
          </a:prstGeom>
        </p:spPr>
      </p:pic>
      <p:sp>
        <p:nvSpPr>
          <p:cNvPr id="9" name="Title 1">
            <a:extLst>
              <a:ext uri="{FF2B5EF4-FFF2-40B4-BE49-F238E27FC236}">
                <a16:creationId xmlns:a16="http://schemas.microsoft.com/office/drawing/2014/main" id="{3B6556A0-5D81-7C5E-D3AE-660B3A863943}"/>
              </a:ext>
            </a:extLst>
          </p:cNvPr>
          <p:cNvSpPr>
            <a:spLocks noGrp="1"/>
          </p:cNvSpPr>
          <p:nvPr>
            <p:ph type="title"/>
          </p:nvPr>
        </p:nvSpPr>
        <p:spPr>
          <a:xfrm>
            <a:off x="838200" y="234590"/>
            <a:ext cx="10515600" cy="940466"/>
          </a:xfrm>
        </p:spPr>
        <p:txBody>
          <a:bodyPr vert="horz" lIns="91440" tIns="45720" rIns="91440" bIns="45720" rtlCol="0" anchor="ctr">
            <a:normAutofit/>
          </a:bodyPr>
          <a:lstStyle/>
          <a:p>
            <a:r>
              <a:rPr lang="en-US" sz="5400" b="1" dirty="0">
                <a:solidFill>
                  <a:srgbClr val="44546A"/>
                </a:solidFill>
              </a:rPr>
              <a:t>Inflation Assumptions</a:t>
            </a:r>
          </a:p>
        </p:txBody>
      </p:sp>
      <p:sp>
        <p:nvSpPr>
          <p:cNvPr id="2" name="Content Placeholder 3">
            <a:extLst>
              <a:ext uri="{FF2B5EF4-FFF2-40B4-BE49-F238E27FC236}">
                <a16:creationId xmlns:a16="http://schemas.microsoft.com/office/drawing/2014/main" id="{1768685E-FE41-5297-F301-5A7073966CFB}"/>
              </a:ext>
            </a:extLst>
          </p:cNvPr>
          <p:cNvSpPr>
            <a:spLocks noGrp="1"/>
          </p:cNvSpPr>
          <p:nvPr>
            <p:ph idx="1"/>
          </p:nvPr>
        </p:nvSpPr>
        <p:spPr>
          <a:xfrm>
            <a:off x="965200" y="1358900"/>
            <a:ext cx="10387012" cy="5082843"/>
          </a:xfrm>
        </p:spPr>
        <p:txBody>
          <a:bodyPr>
            <a:normAutofit/>
          </a:bodyPr>
          <a:lstStyle/>
          <a:p>
            <a:pPr>
              <a:lnSpc>
                <a:spcPct val="100000"/>
              </a:lnSpc>
              <a:spcAft>
                <a:spcPts val="1000"/>
              </a:spcAft>
              <a:buFont typeface="Wingdings" panose="05000000000000000000" pitchFamily="2" charset="2"/>
              <a:buChar char="§"/>
            </a:pPr>
            <a:r>
              <a:rPr lang="en-US" sz="2800" strike="sngStrike" dirty="0"/>
              <a:t>Model incorporates different inflation levels for each source.</a:t>
            </a:r>
          </a:p>
          <a:p>
            <a:pPr>
              <a:lnSpc>
                <a:spcPct val="100000"/>
              </a:lnSpc>
              <a:spcAft>
                <a:spcPts val="1000"/>
              </a:spcAft>
              <a:buFont typeface="Wingdings" panose="05000000000000000000" pitchFamily="2" charset="2"/>
              <a:buChar char="§"/>
            </a:pPr>
            <a:r>
              <a:rPr lang="en-US" sz="2800" strike="sngStrike" dirty="0"/>
              <a:t>Solar and BESS sources have 5% inflation rate reflecting decreasing $/W cost due to technology improvements.</a:t>
            </a:r>
          </a:p>
          <a:p>
            <a:pPr>
              <a:buFont typeface="Wingdings" panose="05000000000000000000" pitchFamily="2" charset="2"/>
              <a:buChar char="§"/>
            </a:pPr>
            <a:r>
              <a:rPr lang="en-US" strike="sngStrike" dirty="0"/>
              <a:t>Steam Turbine source also has 5% inflation rate, as fuel is locally available at a subsidized cost.</a:t>
            </a:r>
          </a:p>
          <a:p>
            <a:pPr>
              <a:buFont typeface="Wingdings" panose="05000000000000000000" pitchFamily="2" charset="2"/>
              <a:buChar char="§"/>
            </a:pPr>
            <a:r>
              <a:rPr lang="en-US" sz="2800" strike="sngStrike" dirty="0"/>
              <a:t>Furnace oil and diesel fueled generator sources have a higher 7.5% inflation due to import dependence.</a:t>
            </a:r>
          </a:p>
          <a:p>
            <a:pPr>
              <a:buFont typeface="Wingdings" panose="05000000000000000000" pitchFamily="2" charset="2"/>
              <a:buChar char="§"/>
            </a:pPr>
            <a:r>
              <a:rPr lang="en-US" dirty="0"/>
              <a:t>All financial numbers are in USD.</a:t>
            </a:r>
          </a:p>
          <a:p>
            <a:pPr>
              <a:buFont typeface="Wingdings" panose="05000000000000000000" pitchFamily="2" charset="2"/>
              <a:buChar char="§"/>
            </a:pPr>
            <a:r>
              <a:rPr lang="en-US" sz="2800" dirty="0"/>
              <a:t>Inflation is not considered.</a:t>
            </a:r>
          </a:p>
          <a:p>
            <a:pPr>
              <a:buFont typeface="Wingdings" panose="05000000000000000000" pitchFamily="2" charset="2"/>
              <a:buChar char="§"/>
            </a:pPr>
            <a:endParaRPr lang="en-US" sz="2800" dirty="0"/>
          </a:p>
          <a:p>
            <a:pPr marL="514350" indent="-514350">
              <a:buAutoNum type="arabicPeriod"/>
            </a:pPr>
            <a:endParaRPr lang="en-US" dirty="0"/>
          </a:p>
          <a:p>
            <a:pPr marL="457200" indent="-457200">
              <a:buAutoNum type="arabicPeriod"/>
            </a:pPr>
            <a:endParaRPr lang="en-US" dirty="0"/>
          </a:p>
        </p:txBody>
      </p:sp>
    </p:spTree>
    <p:extLst>
      <p:ext uri="{BB962C8B-B14F-4D97-AF65-F5344CB8AC3E}">
        <p14:creationId xmlns:p14="http://schemas.microsoft.com/office/powerpoint/2010/main" val="8598373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Flow_SignoffStatus xmlns="ad74739f-b6c5-48e8-a4a2-e396fec78e6b" xsi:nil="true"/>
    <lcf76f155ced4ddcb4097134ff3c332f xmlns="ad74739f-b6c5-48e8-a4a2-e396fec78e6b">
      <Terms xmlns="http://schemas.microsoft.com/office/infopath/2007/PartnerControls"/>
    </lcf76f155ced4ddcb4097134ff3c332f>
    <TaxCatchAll xmlns="78d2dcdf-d17c-4586-ad68-d792bc06c6b5" xsi:nil="true"/>
    <arrangement xmlns="ad74739f-b6c5-48e8-a4a2-e396fec78e6b" xsi:nil="true"/>
    <NUMBER xmlns="ad74739f-b6c5-48e8-a4a2-e396fec78e6b"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7049AB24443724EAB1CFD3B2AF1ADB5" ma:contentTypeVersion="21" ma:contentTypeDescription="Create a new document." ma:contentTypeScope="" ma:versionID="5ae28363990f542de51060483c70503d">
  <xsd:schema xmlns:xsd="http://www.w3.org/2001/XMLSchema" xmlns:xs="http://www.w3.org/2001/XMLSchema" xmlns:p="http://schemas.microsoft.com/office/2006/metadata/properties" xmlns:ns2="ad74739f-b6c5-48e8-a4a2-e396fec78e6b" xmlns:ns3="78d2dcdf-d17c-4586-ad68-d792bc06c6b5" targetNamespace="http://schemas.microsoft.com/office/2006/metadata/properties" ma:root="true" ma:fieldsID="9748b64f70d352a7faa61d116b70f200" ns2:_="" ns3:_="">
    <xsd:import namespace="ad74739f-b6c5-48e8-a4a2-e396fec78e6b"/>
    <xsd:import namespace="78d2dcdf-d17c-4586-ad68-d792bc06c6b5"/>
    <xsd:element name="properties">
      <xsd:complexType>
        <xsd:sequence>
          <xsd:element name="documentManagement">
            <xsd:complexType>
              <xsd:all>
                <xsd:element ref="ns2:MediaServiceMetadata" minOccurs="0"/>
                <xsd:element ref="ns2:MediaServiceFastMetadata" minOccurs="0"/>
                <xsd:element ref="ns2:_Flow_SignoffStatus" minOccurs="0"/>
                <xsd:element ref="ns2:MediaServiceDateTaken" minOccurs="0"/>
                <xsd:element ref="ns2:MediaServiceOCR" minOccurs="0"/>
                <xsd:element ref="ns2:MediaServiceGenerationTime" minOccurs="0"/>
                <xsd:element ref="ns2:MediaServiceEventHashCode" minOccurs="0"/>
                <xsd:element ref="ns2:MediaServiceLocation" minOccurs="0"/>
                <xsd:element ref="ns2:MediaServiceAutoKeyPoints" minOccurs="0"/>
                <xsd:element ref="ns2:MediaServiceKeyPoints" minOccurs="0"/>
                <xsd:element ref="ns3:SharedWithUsers" minOccurs="0"/>
                <xsd:element ref="ns3:SharedWithDetails" minOccurs="0"/>
                <xsd:element ref="ns2:MediaLengthInSeconds" minOccurs="0"/>
                <xsd:element ref="ns2:lcf76f155ced4ddcb4097134ff3c332f" minOccurs="0"/>
                <xsd:element ref="ns3:TaxCatchAll" minOccurs="0"/>
                <xsd:element ref="ns2:MediaServiceSearchProperties" minOccurs="0"/>
                <xsd:element ref="ns2:MediaServiceObjectDetectorVersions" minOccurs="0"/>
                <xsd:element ref="ns2:arrangement" minOccurs="0"/>
                <xsd:element ref="ns2:NUMBE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d74739f-b6c5-48e8-a4a2-e396fec78e6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Flow_SignoffStatus" ma:index="10" nillable="true" ma:displayName="Sign-off status" ma:internalName="Sign_x002d_off_x0020_status">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3d49a03a-b129-4f7e-a675-7000fcc99aed" ma:termSetId="09814cd3-568e-fe90-9814-8d621ff8fb84" ma:anchorId="fba54fb3-c3e1-fe81-a776-ca4b69148c4d" ma:open="true" ma:isKeyword="false">
      <xsd:complexType>
        <xsd:sequence>
          <xsd:element ref="pc:Terms" minOccurs="0" maxOccurs="1"/>
        </xsd:sequence>
      </xsd:complexType>
    </xsd:element>
    <xsd:element name="MediaServiceSearchProperties" ma:index="24" nillable="true" ma:displayName="MediaServiceSearchProperties" ma:hidden="true" ma:internalName="MediaServiceSearchProperties" ma:readOnly="true">
      <xsd:simpleType>
        <xsd:restriction base="dms:Note"/>
      </xsd:simpleType>
    </xsd:element>
    <xsd:element name="MediaServiceObjectDetectorVersions" ma:index="25" nillable="true" ma:displayName="MediaServiceObjectDetectorVersions" ma:description="" ma:hidden="true" ma:indexed="true" ma:internalName="MediaServiceObjectDetectorVersions" ma:readOnly="true">
      <xsd:simpleType>
        <xsd:restriction base="dms:Text"/>
      </xsd:simpleType>
    </xsd:element>
    <xsd:element name="arrangement" ma:index="26" nillable="true" ma:displayName="arrangement" ma:description="Arrangement by numbers" ma:format="Dropdown" ma:internalName="arrangement" ma:percentage="FALSE">
      <xsd:simpleType>
        <xsd:restriction base="dms:Number"/>
      </xsd:simpleType>
    </xsd:element>
    <xsd:element name="NUMBER" ma:index="27" nillable="true" ma:displayName="NUMBER" ma:format="Dropdown" ma:internalName="NUMBER" ma:percentage="FALS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78d2dcdf-d17c-4586-ad68-d792bc06c6b5"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22962a42-3fe2-47d5-9a6a-54baa62f946a}" ma:internalName="TaxCatchAll" ma:showField="CatchAllData" ma:web="78d2dcdf-d17c-4586-ad68-d792bc06c6b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B44A797-21FB-4AE4-9506-A9FC68D2F6B2}">
  <ds:schemaRefs>
    <ds:schemaRef ds:uri="http://schemas.openxmlformats.org/package/2006/metadata/core-properties"/>
    <ds:schemaRef ds:uri="http://purl.org/dc/terms/"/>
    <ds:schemaRef ds:uri="http://schemas.microsoft.com/office/infopath/2007/PartnerControls"/>
    <ds:schemaRef ds:uri="http://purl.org/dc/dcmitype/"/>
    <ds:schemaRef ds:uri="78d2dcdf-d17c-4586-ad68-d792bc06c6b5"/>
    <ds:schemaRef ds:uri="ad74739f-b6c5-48e8-a4a2-e396fec78e6b"/>
    <ds:schemaRef ds:uri="http://purl.org/dc/elements/1.1/"/>
    <ds:schemaRef ds:uri="http://schemas.microsoft.com/office/2006/documentManagement/type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64F6A5F1-517B-417C-A6AE-BFCE41BA08D6}">
  <ds:schemaRefs>
    <ds:schemaRef ds:uri="http://schemas.microsoft.com/sharepoint/v3/contenttype/forms"/>
  </ds:schemaRefs>
</ds:datastoreItem>
</file>

<file path=customXml/itemProps3.xml><?xml version="1.0" encoding="utf-8"?>
<ds:datastoreItem xmlns:ds="http://schemas.openxmlformats.org/officeDocument/2006/customXml" ds:itemID="{597247F2-04CB-4737-B62E-E83D82F26AB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d74739f-b6c5-48e8-a4a2-e396fec78e6b"/>
    <ds:schemaRef ds:uri="78d2dcdf-d17c-4586-ad68-d792bc06c6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5315</TotalTime>
  <Words>1447</Words>
  <Application>Microsoft Office PowerPoint</Application>
  <PresentationFormat>Widescreen</PresentationFormat>
  <Paragraphs>172</Paragraphs>
  <Slides>34</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Aptos</vt:lpstr>
      <vt:lpstr>Arial</vt:lpstr>
      <vt:lpstr>Calibri</vt:lpstr>
      <vt:lpstr>Calibri Light</vt:lpstr>
      <vt:lpstr>Wingdings</vt:lpstr>
      <vt:lpstr>Office Theme</vt:lpstr>
      <vt:lpstr>Sindh Engro Coal Mining Company  Thar Block II Open Pit Lignite Mine Power Sourcing Economic Modeling</vt:lpstr>
      <vt:lpstr>Baseline Site, Load and Energy Data</vt:lpstr>
      <vt:lpstr>Load Projection</vt:lpstr>
      <vt:lpstr>Hourly Energy Demand Projection</vt:lpstr>
      <vt:lpstr>Energy Demand</vt:lpstr>
      <vt:lpstr>Key Assumptions</vt:lpstr>
      <vt:lpstr>Assumptions</vt:lpstr>
      <vt:lpstr>Assumptions</vt:lpstr>
      <vt:lpstr>Inflation Assumptions</vt:lpstr>
      <vt:lpstr>Details of Power Sources</vt:lpstr>
      <vt:lpstr>Source Details (PPA Sources)</vt:lpstr>
      <vt:lpstr>PowerPoint Presentation</vt:lpstr>
      <vt:lpstr>PV Generation Trend</vt:lpstr>
      <vt:lpstr>Modeling Algorithm, Evaluation and Results</vt:lpstr>
      <vt:lpstr>Model Algorithm/ Approach</vt:lpstr>
      <vt:lpstr>Scenario Evaluation Metrics</vt:lpstr>
      <vt:lpstr>Scenario Evaluation Metrics (continued)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Discussion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Comparison of Options for development of LATAM Tracker</dc:title>
  <dc:creator>MZ Mustafa</dc:creator>
  <cp:lastModifiedBy>MZ Mustafa</cp:lastModifiedBy>
  <cp:revision>292</cp:revision>
  <dcterms:created xsi:type="dcterms:W3CDTF">2020-12-03T14:04:47Z</dcterms:created>
  <dcterms:modified xsi:type="dcterms:W3CDTF">2024-05-03T18:55:45Z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0x010100D7049AB24443724EAB1CFD3B2AF1ADB5</vt:lpwstr>
  </property>
  <property fmtid="{D5CDD505-2E9C-101B-9397-08002B2CF9AE}" pid="3" name="MediaServiceImageTags">
    <vt:lpwstr/>
  </property>
</Properties>
</file>