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5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66DB-9017-4102-C50E-7680D6443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9F39F-3B67-9AC9-06DF-7B744E52E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EAEF6-CCD0-BD85-70F9-27C5B2C1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CD2E-0246-4F24-B085-4A2666569FE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F0DE3-0124-69BA-223F-E6F4EB23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C384B-BD9A-F0F5-4792-B85211C54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D94C-02F7-4178-8CE7-0FB763FA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1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876F-3CD6-8E72-F0B7-5277E956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034BF-0D7E-2839-2D2C-559FAEDDD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A7829-53D4-EF9F-E8B8-03B514D3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CD2E-0246-4F24-B085-4A2666569FE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73564-8E1E-C444-5916-B93C678E4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4153C-5484-FE0D-A3E7-9930624EC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D94C-02F7-4178-8CE7-0FB763FA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5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F54BFE-4A74-C8B5-DBCE-D4EC7FEF3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546CA-777B-ED2E-0C8D-1031C845B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B86C4-963C-71BE-CCDE-C0BEC411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CD2E-0246-4F24-B085-4A2666569FE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F3333-E497-BB53-CF66-85FDF906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01378-3729-F278-F0C7-DC4FC417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D94C-02F7-4178-8CE7-0FB763FA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7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1407-F047-2631-9898-E623BBAFC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2BB9-4FA2-AB4C-CD7D-70430C0E8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54D45-912D-EB24-EDA7-144EB2418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CD2E-0246-4F24-B085-4A2666569FE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EA359-8B32-E278-9399-FEBEC7B54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3603A-9298-AFF4-C143-1A4188B4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D94C-02F7-4178-8CE7-0FB763FA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2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4B3AC-9A94-CBBF-5187-906D8452F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F5911-D89F-A728-A690-F2870D6EC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F82BB-CC73-DF3D-C4EC-6D970332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CD2E-0246-4F24-B085-4A2666569FE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6303D-BE58-8157-EAA7-E262D6B1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E3510-44D5-D189-390D-78FDE404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D94C-02F7-4178-8CE7-0FB763FA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2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8B80-D88D-6B66-0B12-A144FB13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4743-8F49-7AF4-7A58-7B9343F1F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459FD-3B05-CE89-2AE4-E6A55C424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46D8A-DDC8-567B-9C69-4F2FFE2E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CD2E-0246-4F24-B085-4A2666569FE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04B88-7142-4230-9C90-9558F8E1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CB16F-5853-B187-D280-A905C4F0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D94C-02F7-4178-8CE7-0FB763FA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9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B5DDC-5DE1-2F35-5F7A-A90862D18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633EC-A353-BCE1-F1AA-0FE84362C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68583-8939-F632-7D42-C4C377230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52269B-AD61-0CDA-9E2B-1FAE17750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03606B-6F86-A774-B46C-785F74563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97CEB-7E2E-8964-6094-F924CEDEC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CD2E-0246-4F24-B085-4A2666569FE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E528B7-109E-B3DD-748E-AEA14502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183BF9-FA50-F2BA-47E0-D501513C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D94C-02F7-4178-8CE7-0FB763FA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5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EBB40-2AE3-A47D-E146-3C28437D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836B2-3EF0-8CAD-DC08-BAC870E60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CD2E-0246-4F24-B085-4A2666569FE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785B0-E4B5-CE9E-529C-BD2526E9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0ECDD-A17D-01DD-046D-9398E264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D94C-02F7-4178-8CE7-0FB763FA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4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3AE2AA-94A8-C1A0-91E3-3B8891C42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CD2E-0246-4F24-B085-4A2666569FE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E14BFA-01F2-3D63-9B46-9D3CC9D26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00A5A-632C-3B1B-2FF4-B43D64819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D94C-02F7-4178-8CE7-0FB763FA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8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6DA4E-FF00-B86A-066F-68773E36E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825CA-871A-0E64-2C88-9118B5721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6B1E5-6917-5D7E-F60C-C1FB22308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F8D0E-EA3C-BDC5-CE1F-96280F46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CD2E-0246-4F24-B085-4A2666569FE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349CD-F86F-567C-1F70-B6099FD81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EAED1-688A-F6D5-442D-9423F5822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D94C-02F7-4178-8CE7-0FB763FA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4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4A00-AACE-E78B-79B5-1CBEE270B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55EC5-AE75-7FDF-53A9-235BBDCE4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55221-14E4-52C8-CDE5-3B54D4068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A0F5E-DF92-D1F6-795A-3AFC5D6B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CD2E-0246-4F24-B085-4A2666569FE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15289-FDA7-9C1A-B1B5-F080538D2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7FE10-0353-5EAB-1065-7C9D21DC1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D94C-02F7-4178-8CE7-0FB763FA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55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E2ACE-14BA-9939-9485-07AC62031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6FE26-E203-D747-88A2-980486FD1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5DD2E-E64B-409E-4567-1707539CC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1CD2E-0246-4F24-B085-4A2666569FE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48F74-387E-487A-73D7-4167C2128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C8792-C73E-7C75-7DE3-DFACB4471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D94C-02F7-4178-8CE7-0FB763FA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0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BA3D-0184-CBDE-9FD1-23AAD36F9F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Behavior Risk Factors Surveillance System </a:t>
            </a:r>
            <a:r>
              <a:rPr lang="en-US" dirty="0" err="1"/>
              <a:t>Survery</a:t>
            </a:r>
            <a:r>
              <a:rPr lang="en-US" dirty="0"/>
              <a:t> 2015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8C1B5-6392-580B-2962-74EB5DF8B2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504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B80A1-A95A-32A9-8DBD-F1FD5057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kern="1200">
                <a:latin typeface="+mj-lt"/>
                <a:ea typeface="+mj-ea"/>
                <a:cs typeface="+mj-cs"/>
              </a:rPr>
              <a:t>Analysis of BRF of Diabetes cont.</a:t>
            </a:r>
            <a:endParaRPr lang="en-US" sz="38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D85112-A63E-71DD-27B6-41AEE4CEF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000" dirty="0"/>
              <a:t>Smoking is generally a long-term behavior. </a:t>
            </a:r>
          </a:p>
          <a:p>
            <a:r>
              <a:rPr lang="en-US" sz="2000" dirty="0"/>
              <a:t>54.52% of people who have diabetes are also smokers while 45.48% of people who have diabetes does not smoke.</a:t>
            </a:r>
          </a:p>
          <a:p>
            <a:r>
              <a:rPr lang="en-US" sz="2000" dirty="0"/>
              <a:t>Statistically Significant behavior in that you are more likely to have diabetes if you are a smoker.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5742E5C-0B37-7390-A588-57F2B13BA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840105"/>
            <a:ext cx="6903720" cy="517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90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F901D-DFA7-DBC2-0BEA-A631A6B84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kern="1200">
                <a:latin typeface="+mj-lt"/>
                <a:ea typeface="+mj-ea"/>
                <a:cs typeface="+mj-cs"/>
              </a:rPr>
              <a:t>Analysis of BRF of Diabetes cont.</a:t>
            </a:r>
            <a:endParaRPr lang="en-US" sz="38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18F6079-00F8-F518-B7BF-889703266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We see that people with heavy alcohol consumption do not usually have diabetes with only</a:t>
            </a:r>
          </a:p>
          <a:p>
            <a:r>
              <a:rPr lang="en-US" sz="2200" dirty="0"/>
              <a:t>Barely any heavy alcoholic consumers are diabetic.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E803E7E-1ACC-6653-2106-74F16330A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840105"/>
            <a:ext cx="6903720" cy="517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01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2236D-0B01-571E-5340-FDF6BC4C74F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Classification of Diabetics (Machine Learning)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70191-BB7E-3558-660D-AE1E5278D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Utilizing what we analyzed, we want to predict whether a person would have diabetes depending on the potential behavior risk</a:t>
            </a:r>
          </a:p>
          <a:p>
            <a:r>
              <a:rPr lang="en-US" dirty="0"/>
              <a:t>We will attempt to make a model utilizing </a:t>
            </a:r>
            <a:r>
              <a:rPr lang="en-US" dirty="0" err="1"/>
              <a:t>XGBoost</a:t>
            </a:r>
            <a:r>
              <a:rPr lang="en-US" dirty="0"/>
              <a:t>, Random Forest, and Decision Tree classifiers</a:t>
            </a:r>
          </a:p>
          <a:p>
            <a:r>
              <a:rPr lang="en-US" dirty="0"/>
              <a:t>Columns that are potential data leakages will not be utilized in our model (Physical Activity, High Cholesterol, etc.)</a:t>
            </a:r>
          </a:p>
          <a:p>
            <a:r>
              <a:rPr lang="en-US" dirty="0"/>
              <a:t>Columns used are as shown on the bottom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E1036-E05C-1C27-E89F-D35A12001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806" y="5192028"/>
            <a:ext cx="8787452" cy="37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42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842AE-9E7E-2786-CE64-E6583B050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Decision Tree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6FE955C-56FC-FA13-14A8-21BD74624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Decision Tree had a training accuracy of 0.743 and testing accuracy of 0.730</a:t>
            </a:r>
          </a:p>
          <a:p>
            <a:r>
              <a:rPr lang="en-US" sz="2200" dirty="0"/>
              <a:t>Has about equal amounts of Type I and Type II </a:t>
            </a:r>
            <a:br>
              <a:rPr lang="en-US" sz="2200" dirty="0"/>
            </a:br>
            <a:r>
              <a:rPr lang="en-US" sz="2200" dirty="0"/>
              <a:t>errors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DD20D9-6777-C9E1-6351-E4D67FC9A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860" y="640080"/>
            <a:ext cx="674059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17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4BE49-0E5B-1A42-FE98-E7F6371F6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Random Forest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AA9758-8E6D-57BC-76AC-0E0409820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Training accuracy of 0.851 and testing accuracy of 0.702</a:t>
            </a:r>
          </a:p>
          <a:p>
            <a:r>
              <a:rPr lang="en-US" sz="2200" dirty="0"/>
              <a:t>Model is most likely overfitting</a:t>
            </a:r>
          </a:p>
          <a:p>
            <a:r>
              <a:rPr lang="en-US" sz="2200" dirty="0"/>
              <a:t>Worse model of the three</a:t>
            </a:r>
          </a:p>
          <a:p>
            <a:r>
              <a:rPr lang="en-US" sz="2200" dirty="0"/>
              <a:t>Has equal amounts of Type I and  Type II errors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5E09CC-3839-FF1D-F567-920094E36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371" y="640080"/>
            <a:ext cx="6781569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06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C6147-26E8-82F8-45AD-82B96EC2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 err="1"/>
              <a:t>XGBoost</a:t>
            </a:r>
            <a:r>
              <a:rPr lang="en-US" sz="5400" dirty="0"/>
              <a:t> Gradient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15D20-2F7B-FC36-D459-F36348A64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Prediction accuracy of 0.754 and a test accuracy of 0.735</a:t>
            </a:r>
          </a:p>
          <a:p>
            <a:r>
              <a:rPr lang="en-US" sz="2200" dirty="0"/>
              <a:t>Same amounts of Type I and Type II errors</a:t>
            </a:r>
          </a:p>
          <a:p>
            <a:r>
              <a:rPr lang="en-US" sz="2200" dirty="0"/>
              <a:t>Best Model of the three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7AF072-53ED-DB4A-353D-ADAFDF1D8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371" y="640080"/>
            <a:ext cx="6781569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45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1300-E25C-DA24-98BF-3DB650DFD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ECE74-00E7-9DAD-1174-E417FD03D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Q1: Diabetes has a variety of behavior factors such as age, weight, gender, smoking, heart disease or attack, physical health, and general health</a:t>
            </a:r>
          </a:p>
          <a:p>
            <a:pPr marL="0" indent="0">
              <a:buNone/>
            </a:pPr>
            <a:r>
              <a:rPr lang="en-US" dirty="0"/>
              <a:t>Q2: Yes. The proportion of people who have diabetes increases as age group increases. The only time it decreases is when it is at age group 12, which is around 70+</a:t>
            </a:r>
          </a:p>
          <a:p>
            <a:pPr marL="0" indent="0">
              <a:buNone/>
            </a:pPr>
            <a:r>
              <a:rPr lang="en-US" dirty="0"/>
              <a:t>Q3: Statistically, there are more males who have diabetes then females. More testing would need to be done.</a:t>
            </a:r>
          </a:p>
          <a:p>
            <a:pPr marL="0" indent="0">
              <a:buNone/>
            </a:pPr>
            <a:r>
              <a:rPr lang="en-US" dirty="0"/>
              <a:t>Q4: Yes. Utilizing the behavior risks, we can build a model that is around 75% accurate at predicting whether a person has diabetes.</a:t>
            </a:r>
          </a:p>
        </p:txBody>
      </p:sp>
    </p:spTree>
    <p:extLst>
      <p:ext uri="{BB962C8B-B14F-4D97-AF65-F5344CB8AC3E}">
        <p14:creationId xmlns:p14="http://schemas.microsoft.com/office/powerpoint/2010/main" val="246303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76A0-8650-584A-AE49-270C17E6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2815E-94B4-7ABA-399A-683AE8FF4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BRFSS is the nation’s system of collecting health-related telephone surveys about U.S. Residents regarding their risk behaviors, chronic health, and preventive services</a:t>
            </a:r>
          </a:p>
          <a:p>
            <a:r>
              <a:rPr lang="en-US" dirty="0"/>
              <a:t>Allows for the analysis of behavior risk data at the state and local level and can target and build health promotion activities.</a:t>
            </a:r>
          </a:p>
          <a:p>
            <a:r>
              <a:rPr lang="en-US" dirty="0"/>
              <a:t>We are looking to see if we can utilize these behavior risks to help predict whether a person would have a chronic disease such as diabetes, hypertension, or stroke.</a:t>
            </a:r>
          </a:p>
        </p:txBody>
      </p:sp>
    </p:spTree>
    <p:extLst>
      <p:ext uri="{BB962C8B-B14F-4D97-AF65-F5344CB8AC3E}">
        <p14:creationId xmlns:p14="http://schemas.microsoft.com/office/powerpoint/2010/main" val="341947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D111-309F-7F08-F6E1-8D010A9DA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F99B-C040-EA0A-FF48-1E4CB25C1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What are the behavior risk factors of diabetes?</a:t>
            </a:r>
          </a:p>
          <a:p>
            <a:pPr marL="0" indent="0">
              <a:buNone/>
            </a:pPr>
            <a:r>
              <a:rPr lang="en-US" sz="2000" dirty="0"/>
              <a:t>	Hypothesis: Age, Smoking, Weight, Physical Activity, Alcohol Consumptions</a:t>
            </a:r>
          </a:p>
          <a:p>
            <a:r>
              <a:rPr lang="en-US" sz="2000" dirty="0"/>
              <a:t>Does the amount of people who have diabetes increase as the age increases?</a:t>
            </a:r>
          </a:p>
          <a:p>
            <a:pPr marL="0" indent="0">
              <a:buNone/>
            </a:pPr>
            <a:r>
              <a:rPr lang="en-US" sz="2000" dirty="0"/>
              <a:t>	Hypothesis: Yes, since health problems generally  grows as one ages</a:t>
            </a:r>
          </a:p>
          <a:p>
            <a:r>
              <a:rPr lang="en-US" sz="2000" dirty="0"/>
              <a:t>Is diabetes gender specific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  <a:r>
              <a:rPr lang="en-US" sz="2000" dirty="0"/>
              <a:t>Hypothesis: No, because there shouldn’t be any differences between the genders</a:t>
            </a:r>
            <a:endParaRPr lang="en-US" sz="1600" dirty="0"/>
          </a:p>
          <a:p>
            <a:r>
              <a:rPr lang="en-US" sz="2000" dirty="0"/>
              <a:t>Can diabetes be predicted through the behavior risks?</a:t>
            </a:r>
          </a:p>
          <a:p>
            <a:pPr marL="914400" lvl="2" indent="0">
              <a:buNone/>
            </a:pPr>
            <a:r>
              <a:rPr lang="en-US" dirty="0"/>
              <a:t>Hypothesis: Yes, I believe there will be patterns in behavior risks that can help us determine whether a person will have diabetes or not.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082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A8EE7-0FE3-953E-0C8B-97C78149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28646-F92C-4DA9-837E-DAF16A416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obtained on Kaggle.com. BRFSS 2015 Health data was made through cleaning and picking out specific columns that are potential behavior risks for the diseases.</a:t>
            </a:r>
          </a:p>
          <a:p>
            <a:r>
              <a:rPr lang="en-US" dirty="0"/>
              <a:t>Patient’s location was not utilized in this dataset</a:t>
            </a:r>
          </a:p>
          <a:p>
            <a:r>
              <a:rPr lang="en-US" dirty="0"/>
              <a:t>To see more information about the potential data, please go on BRFSS website</a:t>
            </a:r>
          </a:p>
        </p:txBody>
      </p:sp>
    </p:spTree>
    <p:extLst>
      <p:ext uri="{BB962C8B-B14F-4D97-AF65-F5344CB8AC3E}">
        <p14:creationId xmlns:p14="http://schemas.microsoft.com/office/powerpoint/2010/main" val="128957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00FFF-5290-72BF-F05F-BD8C8C9A5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Analysis of BRF of Diabetes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ABAEE9-72AA-29C6-A744-C7BBAAD81666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As the population grows older, the proportion of diabetics in each age group increases, up until old age (70+)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decrease in older age is most likely due to death of those with disease.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5DBE2C46-FC4E-FD71-34C2-46F069212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76" y="2569464"/>
            <a:ext cx="4905248" cy="3678936"/>
          </a:xfrm>
          <a:prstGeom prst="rect">
            <a:avLst/>
          </a:prstGeom>
        </p:spPr>
      </p:pic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310283F9-4E05-583A-45E0-05F7336C8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28" y="2569464"/>
            <a:ext cx="4905248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8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22B7B8-890D-3681-31BC-3E1B10C7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 of BRF of Diabetes cont.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0941E5-8434-E337-BC53-BD7A36219135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Of the 73,000 people, 52% of males had diabetes while only 48% of females had diabetes.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Statistically, this is an important insight indicating that males are doing something that make them much more likely to develop diabetes.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B80A611-DC58-5BCC-7EB5-F94C40AE7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840105"/>
            <a:ext cx="6903720" cy="517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2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38C10-F165-787C-0F7A-0AFB1D63C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kern="1200">
                <a:latin typeface="+mj-lt"/>
                <a:ea typeface="+mj-ea"/>
                <a:cs typeface="+mj-cs"/>
              </a:rPr>
              <a:t>Analysis of BRF of Diabetes cont.</a:t>
            </a:r>
            <a:endParaRPr lang="en-US" sz="38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50A03D-3D05-28F8-F575-6DC75E6F9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Mean BMI of the entire dataset is 29.86</a:t>
            </a:r>
          </a:p>
          <a:p>
            <a:r>
              <a:rPr lang="en-US" sz="2200" dirty="0"/>
              <a:t>Mean BMI of diabetics is 31.94</a:t>
            </a:r>
          </a:p>
          <a:p>
            <a:r>
              <a:rPr lang="en-US" sz="2200" dirty="0"/>
              <a:t>In a random sample of 5000, it seems that as age increases, diabetics also increases in the higher ranges of BMI (&gt;25)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310F42B-7C1E-16E5-7E03-EE7127998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840105"/>
            <a:ext cx="6903720" cy="517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12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2FACE-88C3-EDA0-2B15-4427564C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 of BRF of Diabetes cont.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TextBox 5">
            <a:extLst>
              <a:ext uri="{FF2B5EF4-FFF2-40B4-BE49-F238E27FC236}">
                <a16:creationId xmlns:a16="http://schemas.microsoft.com/office/drawing/2014/main" id="{5126DDE7-57E3-D3ED-5E76-B9723F79B425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More than 2/3 of people who have diabetes also have high cholesterol.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Realistically, we can not determine whether high cholesterol can predict diabetes or vice-versa. This would be considered a data leakage.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D7695B7-CC2F-AB9B-7906-448CD4483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840105"/>
            <a:ext cx="6903720" cy="517779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300649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749D4-D07B-F807-AC4B-C4968568C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kern="1200">
                <a:latin typeface="+mj-lt"/>
                <a:ea typeface="+mj-ea"/>
                <a:cs typeface="+mj-cs"/>
              </a:rPr>
              <a:t>Analysis of BRF of Diabetes cont.</a:t>
            </a:r>
            <a:endParaRPr lang="en-US" sz="3800"/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36FE894-5DB8-61E4-58CB-CBC972F38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Around 63% of people who have diabetes do physical activity, while 36.95% do not.</a:t>
            </a:r>
          </a:p>
          <a:p>
            <a:r>
              <a:rPr lang="en-US" sz="2200" dirty="0"/>
              <a:t>Might be useful, but unknown if they do physical activity because they have diabetes or have been doing physical activity (data leakage)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49EAD02-D7D0-6F3D-53D5-4BAC58E41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840105"/>
            <a:ext cx="6903720" cy="517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44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847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Behavior Risk Factors Surveillance System Survery 2015 Analysis</vt:lpstr>
      <vt:lpstr>Background</vt:lpstr>
      <vt:lpstr>Questions</vt:lpstr>
      <vt:lpstr>Gathering the data</vt:lpstr>
      <vt:lpstr>Analysis of BRF of Diabetes</vt:lpstr>
      <vt:lpstr>Analysis of BRF of Diabetes cont.</vt:lpstr>
      <vt:lpstr>Analysis of BRF of Diabetes cont.</vt:lpstr>
      <vt:lpstr>Analysis of BRF of Diabetes cont.</vt:lpstr>
      <vt:lpstr>Analysis of BRF of Diabetes cont.</vt:lpstr>
      <vt:lpstr>Analysis of BRF of Diabetes cont.</vt:lpstr>
      <vt:lpstr>Analysis of BRF of Diabetes cont.</vt:lpstr>
      <vt:lpstr>Classification of Diabetics (Machine Learning)</vt:lpstr>
      <vt:lpstr>Decision Tree</vt:lpstr>
      <vt:lpstr>Random Forest</vt:lpstr>
      <vt:lpstr>XGBoost Gradient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 Risk Factors Surveillance System Survery 2015 Analysis</dc:title>
  <dc:creator>myron zhang</dc:creator>
  <cp:lastModifiedBy>myron zhang</cp:lastModifiedBy>
  <cp:revision>2</cp:revision>
  <dcterms:created xsi:type="dcterms:W3CDTF">2023-03-27T17:19:28Z</dcterms:created>
  <dcterms:modified xsi:type="dcterms:W3CDTF">2023-03-27T20:41:54Z</dcterms:modified>
</cp:coreProperties>
</file>