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2" r:id="rId6"/>
    <p:sldId id="263" r:id="rId7"/>
    <p:sldId id="273" r:id="rId8"/>
    <p:sldId id="261" r:id="rId9"/>
    <p:sldId id="272" r:id="rId10"/>
    <p:sldId id="274" r:id="rId11"/>
    <p:sldId id="275" r:id="rId12"/>
    <p:sldId id="264" r:id="rId13"/>
    <p:sldId id="265" r:id="rId14"/>
    <p:sldId id="266" r:id="rId15"/>
    <p:sldId id="267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02" r:id="rId36"/>
    <p:sldId id="303" r:id="rId37"/>
    <p:sldId id="304" r:id="rId38"/>
    <p:sldId id="305" r:id="rId39"/>
    <p:sldId id="306" r:id="rId40"/>
    <p:sldId id="270" r:id="rId41"/>
    <p:sldId id="307" r:id="rId42"/>
    <p:sldId id="271" r:id="rId43"/>
    <p:sldId id="276" r:id="rId44"/>
    <p:sldId id="299" r:id="rId45"/>
    <p:sldId id="300" r:id="rId46"/>
    <p:sldId id="301" r:id="rId47"/>
    <p:sldId id="308" r:id="rId48"/>
    <p:sldId id="311" r:id="rId49"/>
    <p:sldId id="309" r:id="rId50"/>
    <p:sldId id="312" r:id="rId51"/>
    <p:sldId id="310" r:id="rId52"/>
    <p:sldId id="313" r:id="rId53"/>
    <p:sldId id="316" r:id="rId54"/>
    <p:sldId id="315" r:id="rId55"/>
    <p:sldId id="317" r:id="rId56"/>
    <p:sldId id="344" r:id="rId57"/>
    <p:sldId id="314" r:id="rId58"/>
    <p:sldId id="341" r:id="rId59"/>
    <p:sldId id="343" r:id="rId60"/>
    <p:sldId id="342" r:id="rId61"/>
    <p:sldId id="335" r:id="rId62"/>
    <p:sldId id="336" r:id="rId63"/>
    <p:sldId id="337" r:id="rId64"/>
    <p:sldId id="338" r:id="rId65"/>
    <p:sldId id="339" r:id="rId66"/>
    <p:sldId id="340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45" r:id="rId75"/>
    <p:sldId id="295" r:id="rId76"/>
    <p:sldId id="296" r:id="rId77"/>
    <p:sldId id="297" r:id="rId78"/>
    <p:sldId id="325" r:id="rId79"/>
    <p:sldId id="326" r:id="rId80"/>
    <p:sldId id="327" r:id="rId81"/>
    <p:sldId id="328" r:id="rId82"/>
    <p:sldId id="329" r:id="rId83"/>
    <p:sldId id="332" r:id="rId84"/>
    <p:sldId id="333" r:id="rId85"/>
    <p:sldId id="334" r:id="rId86"/>
    <p:sldId id="330" r:id="rId87"/>
    <p:sldId id="331" r:id="rId8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8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368304"/>
        <c:axId val="150368864"/>
      </c:radarChart>
      <c:catAx>
        <c:axId val="15036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368864"/>
        <c:crosses val="autoZero"/>
        <c:auto val="1"/>
        <c:lblAlgn val="ctr"/>
        <c:lblOffset val="100"/>
        <c:noMultiLvlLbl val="0"/>
      </c:catAx>
      <c:valAx>
        <c:axId val="15036886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36830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8438858935733"/>
          <c:y val="7.3886341319010479E-2"/>
          <c:w val="0.46511599843123058"/>
          <c:h val="0.8442789827884134"/>
        </c:manualLayout>
      </c:layout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371104"/>
        <c:axId val="150371664"/>
      </c:radarChart>
      <c:catAx>
        <c:axId val="1503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371664"/>
        <c:crosses val="autoZero"/>
        <c:auto val="1"/>
        <c:lblAlgn val="ctr"/>
        <c:lblOffset val="100"/>
        <c:noMultiLvlLbl val="0"/>
      </c:catAx>
      <c:valAx>
        <c:axId val="15037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37110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373904"/>
        <c:axId val="150374464"/>
      </c:radarChart>
      <c:catAx>
        <c:axId val="15037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374464"/>
        <c:crosses val="autoZero"/>
        <c:auto val="1"/>
        <c:lblAlgn val="ctr"/>
        <c:lblOffset val="100"/>
        <c:noMultiLvlLbl val="0"/>
      </c:catAx>
      <c:valAx>
        <c:axId val="15037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37390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56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 	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	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38" y="1367909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3205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3" y="90171"/>
            <a:ext cx="502862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Conosciamo lo schema logico di BDM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idromometrici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dotati di modulo GPRS (Output digitale)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identificano la stessa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-4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001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Italia.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sistema permette di pianificare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gli 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700214"/>
            <a:ext cx="111490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5"/>
            <a:ext cx="10444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real-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time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Schermata 2015-02-19 alle 14.3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2" y="1064099"/>
            <a:ext cx="11361084" cy="5446353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1285875" y="1314450"/>
            <a:ext cx="442913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992981" y="2462075"/>
            <a:ext cx="442913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6.0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3" y="642043"/>
            <a:ext cx="11661086" cy="587206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068"/>
            <a:ext cx="12047555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2" y="2242244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01401"/>
            <a:ext cx="12217169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1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2" y="939196"/>
            <a:ext cx="10194085" cy="54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2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97" y="1059735"/>
            <a:ext cx="7454140" cy="54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583"/>
            <a:ext cx="12192000" cy="55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5.1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797"/>
            <a:ext cx="12192000" cy="54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604"/>
            <a:ext cx="12192000" cy="53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25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107"/>
            <a:ext cx="12192000" cy="55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9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8" y="996394"/>
            <a:ext cx="9484067" cy="55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41" y="1239484"/>
            <a:ext cx="8329174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6.0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541"/>
            <a:ext cx="12192000" cy="53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segnalazioni 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situazioni 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856"/>
            <a:ext cx="12192000" cy="55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3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536"/>
            <a:ext cx="12224078" cy="43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264"/>
            <a:ext cx="12192000" cy="43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1 -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4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2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29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661642"/>
              </p:ext>
            </p:extLst>
          </p:nvPr>
        </p:nvGraphicFramePr>
        <p:xfrm>
          <a:off x="4252911" y="785814"/>
          <a:ext cx="9248775" cy="511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 – non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1" y="926794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39" y="1128708"/>
          <a:ext cx="4529137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8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7" y="4700590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67841"/>
              </p:ext>
            </p:extLst>
          </p:nvPr>
        </p:nvGraphicFramePr>
        <p:xfrm>
          <a:off x="3838574" y="785814"/>
          <a:ext cx="10234614" cy="549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 – non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29" y="4186239"/>
          <a:ext cx="5885259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0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589112"/>
              </p:ext>
            </p:extLst>
          </p:nvPr>
        </p:nvGraphicFramePr>
        <p:xfrm>
          <a:off x="4162424" y="800100"/>
          <a:ext cx="9625014" cy="524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- 4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29" y="1072724"/>
            <a:ext cx="11001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foot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print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i pro/contro delle diverse soluzioni, abbiamo scelta la prima poiché rappresenta i migliori compromessi tra le diverse proprietà analizzate.</a:t>
            </a: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4423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dell’allocazione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squadre 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9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2" y="1515904"/>
            <a:ext cx="93595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(by </a:t>
            </a:r>
            <a:r>
              <a:rPr lang="it-IT" sz="2000" spc="-100" dirty="0" err="1" smtClean="0">
                <a:ln w="3175">
                  <a:noFill/>
                </a:ln>
                <a:latin typeface="+mj-lt"/>
                <a:cs typeface="Arial" charset="0"/>
              </a:rPr>
              <a:t>Ital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 Control </a:t>
            </a:r>
            <a:r>
              <a:rPr lang="it-IT" sz="2000" spc="-100" dirty="0" err="1" smtClean="0">
                <a:ln w="3175">
                  <a:noFill/>
                </a:ln>
                <a:latin typeface="+mj-lt"/>
                <a:cs typeface="Arial" charset="0"/>
              </a:rPr>
              <a:t>Meters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 SRL febbraio 2015)								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- 1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606134" y="3143250"/>
            <a:ext cx="3528714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3" y="3449694"/>
            <a:ext cx="7811094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29" y="2075884"/>
            <a:ext cx="108715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1 funzionamento sensore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4" y="4255627"/>
            <a:ext cx="1319806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88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38"/>
            <a:ext cx="1619250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2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18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87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3" y="3517546"/>
            <a:ext cx="205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GaugerGSM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4" y="3524298"/>
            <a:ext cx="11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0" y="3077907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3" y="3830658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36" y="2960549"/>
            <a:ext cx="4957314" cy="19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</a:t>
            </a:r>
            <a:r>
              <a:rPr lang="it-IT" sz="3000" b="1" i="1" dirty="0">
                <a:solidFill>
                  <a:srgbClr val="0072C6"/>
                </a:solidFill>
              </a:rPr>
              <a:t>4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- 5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8" y="5243513"/>
            <a:ext cx="4043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2143124"/>
            <a:ext cx="11518495" cy="3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1" y="1652587"/>
            <a:ext cx="11839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0" y="2714621"/>
            <a:ext cx="11908668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5" y="1879602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8" y="1214445"/>
            <a:ext cx="9886951" cy="511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5" y="1150134"/>
            <a:ext cx="9341643" cy="5407825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165875"/>
            <a:ext cx="9658349" cy="5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i="1" dirty="0" err="1" smtClean="0">
                <a:solidFill>
                  <a:srgbClr val="0072C6"/>
                </a:solidFill>
              </a:rPr>
              <a:t>interschema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301848"/>
            <a:ext cx="11670506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-1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97" y="1700214"/>
            <a:ext cx="9377203" cy="475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-2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01" y="1700214"/>
            <a:ext cx="10030196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8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9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2052" r="18402" b="8417"/>
          <a:stretch/>
        </p:blipFill>
        <p:spPr>
          <a:xfrm>
            <a:off x="1485900" y="0"/>
            <a:ext cx="9391650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844800" y="57912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838700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844800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23025" y="5905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892300" y="2024063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771650" y="2794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994150" y="20193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108450" y="360045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7381875" y="35306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302250" y="6794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807200" y="2058989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542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8934450" y="205740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8947150" y="1171576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007350" y="571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331075" y="34925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1733550" y="249464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9410700" y="447675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9636125" y="456461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BSE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9413874" y="5149850"/>
            <a:ext cx="1012825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36125" y="518743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9397999" y="5797550"/>
            <a:ext cx="1028699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9636125" y="581608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BDM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286624" y="3454142"/>
            <a:ext cx="1111251" cy="5974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610477" y="3643317"/>
            <a:ext cx="55721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smtClean="0"/>
              <a:t>Regione</a:t>
            </a:r>
            <a:endParaRPr lang="it-IT" sz="7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036220" y="2141522"/>
            <a:ext cx="8151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err="1" smtClean="0"/>
              <a:t>PrevisioneMeteo</a:t>
            </a:r>
            <a:endParaRPr lang="it-IT" sz="700" b="1" dirty="0"/>
          </a:p>
        </p:txBody>
      </p:sp>
      <p:sp>
        <p:nvSpPr>
          <p:cNvPr id="36" name="Rettangolo 35"/>
          <p:cNvSpPr/>
          <p:nvPr/>
        </p:nvSpPr>
        <p:spPr>
          <a:xfrm>
            <a:off x="39497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0" y="1136538"/>
            <a:ext cx="7539038" cy="5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8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58" y="1270879"/>
            <a:ext cx="8891586" cy="52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21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099798"/>
            <a:ext cx="6286502" cy="54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58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67564"/>
            <a:ext cx="11149013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integration involves combining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residing in different sources and providing users with a unified view of these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data. </a:t>
            </a:r>
            <a:r>
              <a:rPr lang="en-US" sz="2800" spc="-100" baseline="30000" dirty="0" smtClean="0">
                <a:ln w="3175">
                  <a:noFill/>
                </a:ln>
                <a:latin typeface="+mj-lt"/>
                <a:cs typeface="Arial" charset="0"/>
              </a:rPr>
              <a:t>1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Virtual data integration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comporta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creazione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uno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schema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logico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globale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virtuale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che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integra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più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basi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reali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. 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Questo non comporta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copia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fisica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ma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solamente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l’integrazione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(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tramite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wrappers e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mediatore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)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provenienti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fonti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diverse. </a:t>
            </a:r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1. Maurizio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Lenzerini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(2002). "Data Integration: A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Theoretical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Perspective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". PODS 2002. pp. 233–246</a:t>
            </a:r>
            <a:r>
              <a:rPr lang="it-IT" dirty="0"/>
              <a:t>.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67564"/>
            <a:ext cx="11149013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L’esistenza di più basi di dati è trasparenze all’utilizzatore dello schema virtuale.</a:t>
            </a:r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1" y="2172367"/>
            <a:ext cx="5719764" cy="38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36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5150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ETL –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Trasform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il processo di estrazione, trasformazione e caricamento di dati su di un sistema di sintesi (es un 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).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il processo di estrazione (cioè il recupero di dati da un Sistema esterno), i dati vengono trasformati, ed esempio: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Normalizzazione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Selezione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Computazione di nuovi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Raggupramento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1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la trasformazione, i dati vengono caricati (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sulle tabelle del nuovo sistema di sintesi. (comporta la copia fisica sul nuovo sistema)</a:t>
            </a: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9" y="2310516"/>
            <a:ext cx="6286499" cy="4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VDL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presenti nelle basi dati non vengono replicate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fisicamente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su di una nuova base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dati.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Ogni interrogazione comporta interrogazioni verso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basi di dati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Nel nostro sistema essendo BDM esterna, non è sempre possibile conoscerne lo stato e le tempistiche di integrazione.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43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ETL (data </a:t>
            </a:r>
            <a:r>
              <a:rPr lang="it-IT" sz="2800" b="1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interrogazioni alle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sono sempre possibili indipendentemente dallo stato dei data source.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possibile trasformare i dati. (esempio normalizzare le misurazioni dei sensori)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necessario creare una nuova base di dati e gestire le operazioni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transform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6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419224"/>
            <a:ext cx="3668901" cy="220979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385887"/>
            <a:ext cx="4235557" cy="227647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2" y="3955253"/>
            <a:ext cx="9658730" cy="23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1700214"/>
            <a:ext cx="2707105" cy="15430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90" y="1700214"/>
            <a:ext cx="3318240" cy="15430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23" y="1700214"/>
            <a:ext cx="3204947" cy="15668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25" y="3824287"/>
            <a:ext cx="3933145" cy="156210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4162" y="3824287"/>
            <a:ext cx="3995738" cy="19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1314450"/>
            <a:ext cx="11370350" cy="49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18" y="1808220"/>
            <a:ext cx="2605087" cy="182709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99" y="1700214"/>
            <a:ext cx="5022536" cy="181927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18" y="4076011"/>
            <a:ext cx="4348164" cy="186181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99" y="4076011"/>
            <a:ext cx="5358952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6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594" y="1193010"/>
            <a:ext cx="6335912" cy="237781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35" y="3570823"/>
            <a:ext cx="9267227" cy="272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87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543051"/>
            <a:ext cx="107180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temporale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445" y="1357313"/>
            <a:ext cx="9128120" cy="5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79" y="1157290"/>
            <a:ext cx="8209439" cy="5386386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 - </a:t>
            </a:r>
            <a:r>
              <a:rPr lang="it-IT" b="1" dirty="0" err="1" smtClean="0">
                <a:solidFill>
                  <a:srgbClr val="0072C6"/>
                </a:solidFill>
              </a:rPr>
              <a:t>unfolding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72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problemi di replicazione dati e distribuzione dei frammenti.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Uno studio dettagliato delle operazioni eseguite sulla base dati permette di scegliere l’architettura appropriata.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54651"/>
            <a:ext cx="11279982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20 nodi distribuiti)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2042221"/>
            <a:ext cx="10158413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(i sensori sono sincronizzati).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-1 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11803"/>
            <a:ext cx="1127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situazioni di emergenza potenziale 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regione, 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97515"/>
            <a:ext cx="11279982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(quindi 20 nodi distribuiti)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 fatto che essendoci numerose letture verso lo storico delle rilevazioni idrometriche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software prevede un solo gestore centrale che si occupa della computazione dell’algoritmo di identificazione SEP (che utilizza le rilevazioni e il posizionamento dei sensori) 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L’algoritmo 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(devo 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un maggiore 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malfunzionamento localizzato.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tre diverse configurazioni, la prima soluzione è 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8" y="1526119"/>
            <a:ext cx="1121568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è quello di utilizzare la trasmissione via cavo con la conseguenza della riduzione 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reali )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dominio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2414</Words>
  <Application>Microsoft Office PowerPoint</Application>
  <PresentationFormat>Widescreen</PresentationFormat>
  <Paragraphs>803</Paragraphs>
  <Slides>87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87</vt:i4>
      </vt:variant>
    </vt:vector>
  </HeadingPairs>
  <TitlesOfParts>
    <vt:vector size="92" baseType="lpstr">
      <vt:lpstr>Arial</vt:lpstr>
      <vt:lpstr>Calibri</vt:lpstr>
      <vt:lpstr>Calibri Light</vt:lpstr>
      <vt:lpstr>Segoe UI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NTTSight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Matteo Zuccon</cp:lastModifiedBy>
  <cp:revision>191</cp:revision>
  <dcterms:created xsi:type="dcterms:W3CDTF">2015-02-18T18:51:45Z</dcterms:created>
  <dcterms:modified xsi:type="dcterms:W3CDTF">2015-02-20T19:42:43Z</dcterms:modified>
</cp:coreProperties>
</file>