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2"/>
  </p:notesMasterIdLst>
  <p:sldIdLst>
    <p:sldId id="256" r:id="rId2"/>
    <p:sldId id="257" r:id="rId3"/>
    <p:sldId id="258" r:id="rId4"/>
    <p:sldId id="259" r:id="rId5"/>
    <p:sldId id="262" r:id="rId6"/>
    <p:sldId id="263" r:id="rId7"/>
    <p:sldId id="273" r:id="rId8"/>
    <p:sldId id="261" r:id="rId9"/>
    <p:sldId id="272" r:id="rId10"/>
    <p:sldId id="274" r:id="rId11"/>
    <p:sldId id="275" r:id="rId12"/>
    <p:sldId id="348" r:id="rId13"/>
    <p:sldId id="264" r:id="rId14"/>
    <p:sldId id="265" r:id="rId15"/>
    <p:sldId id="266" r:id="rId16"/>
    <p:sldId id="267" r:id="rId17"/>
    <p:sldId id="269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304" r:id="rId35"/>
    <p:sldId id="305" r:id="rId36"/>
    <p:sldId id="302" r:id="rId37"/>
    <p:sldId id="303" r:id="rId38"/>
    <p:sldId id="293" r:id="rId39"/>
    <p:sldId id="294" r:id="rId40"/>
    <p:sldId id="306" r:id="rId41"/>
    <p:sldId id="270" r:id="rId42"/>
    <p:sldId id="307" r:id="rId43"/>
    <p:sldId id="271" r:id="rId44"/>
    <p:sldId id="276" r:id="rId45"/>
    <p:sldId id="299" r:id="rId46"/>
    <p:sldId id="300" r:id="rId47"/>
    <p:sldId id="301" r:id="rId48"/>
    <p:sldId id="349" r:id="rId49"/>
    <p:sldId id="308" r:id="rId50"/>
    <p:sldId id="311" r:id="rId51"/>
    <p:sldId id="309" r:id="rId52"/>
    <p:sldId id="312" r:id="rId53"/>
    <p:sldId id="310" r:id="rId54"/>
    <p:sldId id="313" r:id="rId55"/>
    <p:sldId id="316" r:id="rId56"/>
    <p:sldId id="315" r:id="rId57"/>
    <p:sldId id="344" r:id="rId58"/>
    <p:sldId id="314" r:id="rId59"/>
    <p:sldId id="341" r:id="rId60"/>
    <p:sldId id="343" r:id="rId61"/>
    <p:sldId id="342" r:id="rId62"/>
    <p:sldId id="335" r:id="rId63"/>
    <p:sldId id="336" r:id="rId64"/>
    <p:sldId id="337" r:id="rId65"/>
    <p:sldId id="338" r:id="rId66"/>
    <p:sldId id="339" r:id="rId67"/>
    <p:sldId id="340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45" r:id="rId76"/>
    <p:sldId id="295" r:id="rId77"/>
    <p:sldId id="296" r:id="rId78"/>
    <p:sldId id="297" r:id="rId79"/>
    <p:sldId id="325" r:id="rId80"/>
    <p:sldId id="326" r:id="rId81"/>
    <p:sldId id="327" r:id="rId82"/>
    <p:sldId id="328" r:id="rId83"/>
    <p:sldId id="329" r:id="rId84"/>
    <p:sldId id="332" r:id="rId85"/>
    <p:sldId id="333" r:id="rId86"/>
    <p:sldId id="334" r:id="rId87"/>
    <p:sldId id="330" r:id="rId88"/>
    <p:sldId id="331" r:id="rId89"/>
    <p:sldId id="347" r:id="rId90"/>
    <p:sldId id="346" r:id="rId9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teo Zuccon" initials="MZ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4E01"/>
    <a:srgbClr val="BD4A01"/>
    <a:srgbClr val="E55B00"/>
    <a:srgbClr val="004B00"/>
    <a:srgbClr val="006B00"/>
    <a:srgbClr val="930000"/>
    <a:srgbClr val="0072C6"/>
    <a:srgbClr val="0072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Stile con tema 1 - Color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Stile con tema 1 - Colore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76" autoAdjust="0"/>
    <p:restoredTop sz="94660"/>
  </p:normalViewPr>
  <p:slideViewPr>
    <p:cSldViewPr snapToGrid="0">
      <p:cViewPr varScale="1">
        <p:scale>
          <a:sx n="79" d="100"/>
          <a:sy n="79" d="100"/>
        </p:scale>
        <p:origin x="67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viewProps" Target="view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OSHIBA\Universit&#224;\Github%20Universit&#224;\ProgettoFebbraio2015\New%20FootPrin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OSHIBA\Universit&#224;\Github%20Universit&#224;\ProgettoFebbraio2015\New%20FootPrin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OSHIBA\Universit&#224;\Github%20Universit&#224;\ProgettoFebbraio2015\New%20FootPrin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OSHIBA\Universit&#224;\Github%20Universit&#224;\ProgettoFebbraio2015\New%20FootPrin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fill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Foglio3!$A$7:$A$14</c:f>
              <c:strCache>
                <c:ptCount val="8"/>
                <c:pt idx="0">
                  <c:v>Astrazione</c:v>
                </c:pt>
                <c:pt idx="1">
                  <c:v>Complessità</c:v>
                </c:pt>
                <c:pt idx="2">
                  <c:v>Frequenza</c:v>
                </c:pt>
                <c:pt idx="3">
                  <c:v>Ritardo</c:v>
                </c:pt>
                <c:pt idx="4">
                  <c:v>Localizzazione</c:v>
                </c:pt>
                <c:pt idx="5">
                  <c:v>ExtraFlow</c:v>
                </c:pt>
                <c:pt idx="6">
                  <c:v>IntrFlow</c:v>
                </c:pt>
                <c:pt idx="7">
                  <c:v>Condivisione</c:v>
                </c:pt>
              </c:strCache>
            </c:strRef>
          </c:cat>
          <c:val>
            <c:numRef>
              <c:f>Foglio3!$B$7:$B$14</c:f>
              <c:numCache>
                <c:formatCode>General</c:formatCode>
                <c:ptCount val="8"/>
                <c:pt idx="0">
                  <c:v>10</c:v>
                </c:pt>
                <c:pt idx="1">
                  <c:v>80</c:v>
                </c:pt>
                <c:pt idx="2">
                  <c:v>20</c:v>
                </c:pt>
                <c:pt idx="3">
                  <c:v>10</c:v>
                </c:pt>
                <c:pt idx="4">
                  <c:v>30</c:v>
                </c:pt>
                <c:pt idx="5">
                  <c:v>100</c:v>
                </c:pt>
                <c:pt idx="6">
                  <c:v>100</c:v>
                </c:pt>
                <c:pt idx="7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2091856"/>
        <c:axId val="112096336"/>
      </c:radarChart>
      <c:catAx>
        <c:axId val="112091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12096336"/>
        <c:crosses val="autoZero"/>
        <c:auto val="1"/>
        <c:lblAlgn val="ctr"/>
        <c:lblOffset val="100"/>
        <c:noMultiLvlLbl val="0"/>
      </c:catAx>
      <c:valAx>
        <c:axId val="112096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alpha val="7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12091856"/>
        <c:crosses val="autoZero"/>
        <c:crossBetween val="between"/>
        <c:majorUnit val="1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5868438858935699"/>
          <c:y val="7.3886341319010507E-2"/>
          <c:w val="0.46511599843123003"/>
          <c:h val="0.84427898278841296"/>
        </c:manualLayout>
      </c:layout>
      <c:radarChart>
        <c:radarStyle val="fill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Foglio2!$A$1:$A$8</c:f>
              <c:strCache>
                <c:ptCount val="8"/>
                <c:pt idx="0">
                  <c:v>Astrazione</c:v>
                </c:pt>
                <c:pt idx="1">
                  <c:v>Complessità</c:v>
                </c:pt>
                <c:pt idx="2">
                  <c:v>Frequenza</c:v>
                </c:pt>
                <c:pt idx="3">
                  <c:v>Ritardo</c:v>
                </c:pt>
                <c:pt idx="4">
                  <c:v>Localizzazione</c:v>
                </c:pt>
                <c:pt idx="5">
                  <c:v>ExtraFlow</c:v>
                </c:pt>
                <c:pt idx="6">
                  <c:v>IntrFlow</c:v>
                </c:pt>
                <c:pt idx="7">
                  <c:v>Condivisione</c:v>
                </c:pt>
              </c:strCache>
            </c:strRef>
          </c:cat>
          <c:val>
            <c:numRef>
              <c:f>Foglio2!$B$1:$B$8</c:f>
              <c:numCache>
                <c:formatCode>General</c:formatCode>
                <c:ptCount val="8"/>
                <c:pt idx="0">
                  <c:v>10</c:v>
                </c:pt>
                <c:pt idx="1">
                  <c:v>10</c:v>
                </c:pt>
                <c:pt idx="2">
                  <c:v>20</c:v>
                </c:pt>
                <c:pt idx="3">
                  <c:v>10</c:v>
                </c:pt>
                <c:pt idx="4">
                  <c:v>30</c:v>
                </c:pt>
                <c:pt idx="5">
                  <c:v>100</c:v>
                </c:pt>
                <c:pt idx="6">
                  <c:v>60</c:v>
                </c:pt>
                <c:pt idx="7">
                  <c:v>50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2098576"/>
        <c:axId val="112099136"/>
      </c:radarChart>
      <c:catAx>
        <c:axId val="112098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12099136"/>
        <c:crosses val="autoZero"/>
        <c:auto val="1"/>
        <c:lblAlgn val="ctr"/>
        <c:lblOffset val="100"/>
        <c:noMultiLvlLbl val="0"/>
      </c:catAx>
      <c:valAx>
        <c:axId val="1120991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alpha val="7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12098576"/>
        <c:crosses val="autoZero"/>
        <c:crossBetween val="between"/>
        <c:majorUnit val="1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fill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Foglio1!$A$5:$A$12</c:f>
              <c:strCache>
                <c:ptCount val="8"/>
                <c:pt idx="0">
                  <c:v>Astrazione</c:v>
                </c:pt>
                <c:pt idx="1">
                  <c:v>Complessità</c:v>
                </c:pt>
                <c:pt idx="2">
                  <c:v>Frequenza</c:v>
                </c:pt>
                <c:pt idx="3">
                  <c:v>Ritardo</c:v>
                </c:pt>
                <c:pt idx="4">
                  <c:v>Localizzazione</c:v>
                </c:pt>
                <c:pt idx="5">
                  <c:v>ExtraFlow</c:v>
                </c:pt>
                <c:pt idx="6">
                  <c:v>IntrFlow</c:v>
                </c:pt>
                <c:pt idx="7">
                  <c:v>Condivisione</c:v>
                </c:pt>
              </c:strCache>
            </c:strRef>
          </c:cat>
          <c:val>
            <c:numRef>
              <c:f>Foglio1!$B$5:$B$12</c:f>
              <c:numCache>
                <c:formatCode>General</c:formatCode>
                <c:ptCount val="8"/>
                <c:pt idx="0">
                  <c:v>10</c:v>
                </c:pt>
                <c:pt idx="1">
                  <c:v>30</c:v>
                </c:pt>
                <c:pt idx="2">
                  <c:v>20</c:v>
                </c:pt>
                <c:pt idx="3">
                  <c:v>10</c:v>
                </c:pt>
                <c:pt idx="4">
                  <c:v>30</c:v>
                </c:pt>
                <c:pt idx="5">
                  <c:v>30</c:v>
                </c:pt>
                <c:pt idx="6">
                  <c:v>60</c:v>
                </c:pt>
                <c:pt idx="7">
                  <c:v>20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2101376"/>
        <c:axId val="148027968"/>
      </c:radarChart>
      <c:catAx>
        <c:axId val="112101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48027968"/>
        <c:crosses val="autoZero"/>
        <c:auto val="1"/>
        <c:lblAlgn val="ctr"/>
        <c:lblOffset val="100"/>
        <c:noMultiLvlLbl val="0"/>
      </c:catAx>
      <c:valAx>
        <c:axId val="148027968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alpha val="7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12101376"/>
        <c:crosses val="autoZero"/>
        <c:crossBetween val="between"/>
        <c:majorUnit val="1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marker"/>
        <c:varyColors val="0"/>
        <c:ser>
          <c:idx val="0"/>
          <c:order val="0"/>
          <c:spPr>
            <a:ln w="38100" cap="rnd">
              <a:solidFill>
                <a:srgbClr val="FF0000">
                  <a:alpha val="70000"/>
                </a:srgbClr>
              </a:solidFill>
              <a:round/>
            </a:ln>
            <a:effectLst/>
          </c:spPr>
          <c:marker>
            <c:symbol val="none"/>
          </c:marker>
          <c:cat>
            <c:strRef>
              <c:f>Foglio4!$B$7:$B$14</c:f>
              <c:strCache>
                <c:ptCount val="8"/>
                <c:pt idx="0">
                  <c:v>Astrazione</c:v>
                </c:pt>
                <c:pt idx="1">
                  <c:v>Complessità</c:v>
                </c:pt>
                <c:pt idx="2">
                  <c:v>Frequenza</c:v>
                </c:pt>
                <c:pt idx="3">
                  <c:v>Ritardo</c:v>
                </c:pt>
                <c:pt idx="4">
                  <c:v>Localizzazione</c:v>
                </c:pt>
                <c:pt idx="5">
                  <c:v>ExtraFlow</c:v>
                </c:pt>
                <c:pt idx="6">
                  <c:v>IntrFlow</c:v>
                </c:pt>
                <c:pt idx="7">
                  <c:v>Condivisione</c:v>
                </c:pt>
              </c:strCache>
            </c:strRef>
          </c:cat>
          <c:val>
            <c:numRef>
              <c:f>Foglio4!$C$7:$C$14</c:f>
              <c:numCache>
                <c:formatCode>General</c:formatCode>
                <c:ptCount val="8"/>
                <c:pt idx="0">
                  <c:v>10</c:v>
                </c:pt>
                <c:pt idx="1">
                  <c:v>80</c:v>
                </c:pt>
                <c:pt idx="2">
                  <c:v>20</c:v>
                </c:pt>
                <c:pt idx="3">
                  <c:v>10</c:v>
                </c:pt>
                <c:pt idx="4">
                  <c:v>30</c:v>
                </c:pt>
                <c:pt idx="5">
                  <c:v>100</c:v>
                </c:pt>
                <c:pt idx="6">
                  <c:v>100</c:v>
                </c:pt>
                <c:pt idx="7">
                  <c:v>0</c:v>
                </c:pt>
              </c:numCache>
            </c:numRef>
          </c:val>
        </c:ser>
        <c:ser>
          <c:idx val="1"/>
          <c:order val="1"/>
          <c:spPr>
            <a:ln w="38100" cap="rnd">
              <a:solidFill>
                <a:srgbClr val="FFC000">
                  <a:alpha val="70000"/>
                </a:srgbClr>
              </a:solidFill>
              <a:round/>
            </a:ln>
            <a:effectLst/>
          </c:spPr>
          <c:marker>
            <c:symbol val="none"/>
          </c:marker>
          <c:cat>
            <c:strRef>
              <c:f>Foglio4!$B$7:$B$14</c:f>
              <c:strCache>
                <c:ptCount val="8"/>
                <c:pt idx="0">
                  <c:v>Astrazione</c:v>
                </c:pt>
                <c:pt idx="1">
                  <c:v>Complessità</c:v>
                </c:pt>
                <c:pt idx="2">
                  <c:v>Frequenza</c:v>
                </c:pt>
                <c:pt idx="3">
                  <c:v>Ritardo</c:v>
                </c:pt>
                <c:pt idx="4">
                  <c:v>Localizzazione</c:v>
                </c:pt>
                <c:pt idx="5">
                  <c:v>ExtraFlow</c:v>
                </c:pt>
                <c:pt idx="6">
                  <c:v>IntrFlow</c:v>
                </c:pt>
                <c:pt idx="7">
                  <c:v>Condivisione</c:v>
                </c:pt>
              </c:strCache>
            </c:strRef>
          </c:cat>
          <c:val>
            <c:numRef>
              <c:f>Foglio4!$D$7:$D$14</c:f>
              <c:numCache>
                <c:formatCode>General</c:formatCode>
                <c:ptCount val="8"/>
                <c:pt idx="0">
                  <c:v>10</c:v>
                </c:pt>
                <c:pt idx="1">
                  <c:v>10</c:v>
                </c:pt>
                <c:pt idx="2">
                  <c:v>20</c:v>
                </c:pt>
                <c:pt idx="3">
                  <c:v>10</c:v>
                </c:pt>
                <c:pt idx="4">
                  <c:v>30</c:v>
                </c:pt>
                <c:pt idx="5">
                  <c:v>100</c:v>
                </c:pt>
                <c:pt idx="6">
                  <c:v>60</c:v>
                </c:pt>
                <c:pt idx="7">
                  <c:v>50</c:v>
                </c:pt>
              </c:numCache>
            </c:numRef>
          </c:val>
        </c:ser>
        <c:ser>
          <c:idx val="2"/>
          <c:order val="2"/>
          <c:spPr>
            <a:ln w="63500" cap="rnd">
              <a:solidFill>
                <a:srgbClr val="00B050">
                  <a:alpha val="70000"/>
                </a:srgbClr>
              </a:solidFill>
              <a:round/>
            </a:ln>
            <a:effectLst/>
          </c:spPr>
          <c:marker>
            <c:symbol val="none"/>
          </c:marker>
          <c:cat>
            <c:strRef>
              <c:f>Foglio4!$B$7:$B$14</c:f>
              <c:strCache>
                <c:ptCount val="8"/>
                <c:pt idx="0">
                  <c:v>Astrazione</c:v>
                </c:pt>
                <c:pt idx="1">
                  <c:v>Complessità</c:v>
                </c:pt>
                <c:pt idx="2">
                  <c:v>Frequenza</c:v>
                </c:pt>
                <c:pt idx="3">
                  <c:v>Ritardo</c:v>
                </c:pt>
                <c:pt idx="4">
                  <c:v>Localizzazione</c:v>
                </c:pt>
                <c:pt idx="5">
                  <c:v>ExtraFlow</c:v>
                </c:pt>
                <c:pt idx="6">
                  <c:v>IntrFlow</c:v>
                </c:pt>
                <c:pt idx="7">
                  <c:v>Condivisione</c:v>
                </c:pt>
              </c:strCache>
            </c:strRef>
          </c:cat>
          <c:val>
            <c:numRef>
              <c:f>Foglio4!$E$7:$E$14</c:f>
              <c:numCache>
                <c:formatCode>General</c:formatCode>
                <c:ptCount val="8"/>
                <c:pt idx="0">
                  <c:v>10</c:v>
                </c:pt>
                <c:pt idx="1">
                  <c:v>30</c:v>
                </c:pt>
                <c:pt idx="2">
                  <c:v>20</c:v>
                </c:pt>
                <c:pt idx="3">
                  <c:v>10</c:v>
                </c:pt>
                <c:pt idx="4">
                  <c:v>30</c:v>
                </c:pt>
                <c:pt idx="5">
                  <c:v>30</c:v>
                </c:pt>
                <c:pt idx="6">
                  <c:v>60</c:v>
                </c:pt>
                <c:pt idx="7">
                  <c:v>20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8079376"/>
        <c:axId val="148079936"/>
      </c:radarChart>
      <c:catAx>
        <c:axId val="148079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48079936"/>
        <c:crosses val="autoZero"/>
        <c:auto val="1"/>
        <c:lblAlgn val="ctr"/>
        <c:lblOffset val="100"/>
        <c:noMultiLvlLbl val="0"/>
      </c:catAx>
      <c:valAx>
        <c:axId val="1480799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alpha val="7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48079376"/>
        <c:crosses val="autoZero"/>
        <c:crossBetween val="between"/>
        <c:majorUnit val="1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C00536-3C86-400C-9F50-1275C6A29586}" type="datetimeFigureOut">
              <a:rPr lang="it-IT" smtClean="0"/>
              <a:t>23/02/2015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3BD91E-6CA1-409C-9187-4AB7B2A7EE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6525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3BD91E-6CA1-409C-9187-4AB7B2A7EE76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5540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3BD91E-6CA1-409C-9187-4AB7B2A7EE76}" type="slidenum">
              <a:rPr lang="it-IT" smtClean="0"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4093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23/02/2015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50912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23/02/2015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9583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23/02/2015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47844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23/02/2015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7552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23/02/2015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2572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23/02/2015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9134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23/02/2015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9148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23/02/2015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1278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23/02/2015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0462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23/02/2015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95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23/02/2015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24444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9BC95-6AD5-4D34-9000-81E21223B4F6}" type="datetimeFigureOut">
              <a:rPr lang="it-IT" smtClean="0"/>
              <a:t>23/02/2015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6457C-8D0E-4021-BB99-E24A507D8F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59616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619125" y="4820560"/>
            <a:ext cx="7834312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400" dirty="0">
                <a:solidFill>
                  <a:schemeClr val="bg1"/>
                </a:solidFill>
                <a:latin typeface="Segoe UI Light" panose="020B0502040204020203" pitchFamily="34" charset="0"/>
              </a:rPr>
              <a:t>Francesco </a:t>
            </a:r>
            <a:r>
              <a:rPr lang="en-US" sz="3400" dirty="0" err="1">
                <a:solidFill>
                  <a:schemeClr val="bg1"/>
                </a:solidFill>
                <a:latin typeface="Segoe UI Light" panose="020B0502040204020203" pitchFamily="34" charset="0"/>
              </a:rPr>
              <a:t>Mazzei</a:t>
            </a:r>
            <a:r>
              <a:rPr lang="en-US" sz="3400" dirty="0">
                <a:solidFill>
                  <a:schemeClr val="bg1"/>
                </a:solidFill>
                <a:latin typeface="Segoe UI Light" panose="020B0502040204020203" pitchFamily="34" charset="0"/>
              </a:rPr>
              <a:t> 	748118</a:t>
            </a:r>
          </a:p>
          <a:p>
            <a:r>
              <a:rPr lang="en-US" sz="34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Stefano </a:t>
            </a:r>
            <a:r>
              <a:rPr lang="en-US" sz="3400" dirty="0" err="1" smtClean="0">
                <a:solidFill>
                  <a:schemeClr val="bg1"/>
                </a:solidFill>
                <a:latin typeface="Segoe UI Light" panose="020B0502040204020203" pitchFamily="34" charset="0"/>
              </a:rPr>
              <a:t>Saldarini</a:t>
            </a:r>
            <a:r>
              <a:rPr lang="en-US" sz="34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 	748101</a:t>
            </a:r>
          </a:p>
          <a:p>
            <a:r>
              <a:rPr lang="en-US" sz="34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Matteo Zuccon	756417</a:t>
            </a:r>
          </a:p>
        </p:txBody>
      </p:sp>
      <p:sp>
        <p:nvSpPr>
          <p:cNvPr id="5" name="Sottotitolo 2"/>
          <p:cNvSpPr>
            <a:spLocks noGrp="1"/>
          </p:cNvSpPr>
          <p:nvPr>
            <p:ph type="subTitle" idx="1"/>
          </p:nvPr>
        </p:nvSpPr>
        <p:spPr>
          <a:xfrm>
            <a:off x="1100140" y="1367913"/>
            <a:ext cx="10006013" cy="3627325"/>
          </a:xfrm>
        </p:spPr>
        <p:txBody>
          <a:bodyPr>
            <a:noAutofit/>
          </a:bodyPr>
          <a:lstStyle/>
          <a:p>
            <a:r>
              <a:rPr lang="it-IT" sz="6000" b="1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Architetture </a:t>
            </a:r>
          </a:p>
          <a:p>
            <a:r>
              <a:rPr lang="it-IT" sz="6000" b="1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del software e dei dati</a:t>
            </a:r>
          </a:p>
          <a:p>
            <a:r>
              <a:rPr lang="it-IT" sz="6000" b="1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Appello 25/02/2015</a:t>
            </a:r>
          </a:p>
        </p:txBody>
      </p:sp>
      <p:sp>
        <p:nvSpPr>
          <p:cNvPr id="6" name="Rettangolo 5"/>
          <p:cNvSpPr/>
          <p:nvPr/>
        </p:nvSpPr>
        <p:spPr>
          <a:xfrm>
            <a:off x="2259523" y="478449"/>
            <a:ext cx="7725398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300" dirty="0" err="1" smtClean="0">
                <a:solidFill>
                  <a:schemeClr val="bg1"/>
                </a:solidFill>
                <a:latin typeface="Segoe UI Light" panose="020B0502040204020203" pitchFamily="34" charset="0"/>
              </a:rPr>
              <a:t>Dipartimento</a:t>
            </a:r>
            <a:r>
              <a:rPr lang="en-US" sz="23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 di </a:t>
            </a:r>
            <a:r>
              <a:rPr lang="en-US" sz="2300" dirty="0" err="1" smtClean="0">
                <a:solidFill>
                  <a:schemeClr val="bg1"/>
                </a:solidFill>
                <a:latin typeface="Segoe UI Light" panose="020B0502040204020203" pitchFamily="34" charset="0"/>
              </a:rPr>
              <a:t>Informatica</a:t>
            </a:r>
            <a:r>
              <a:rPr lang="en-US" sz="23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 </a:t>
            </a:r>
            <a:r>
              <a:rPr lang="en-US" sz="2300" dirty="0" err="1" smtClean="0">
                <a:solidFill>
                  <a:schemeClr val="bg1"/>
                </a:solidFill>
                <a:latin typeface="Segoe UI Light" panose="020B0502040204020203" pitchFamily="34" charset="0"/>
              </a:rPr>
              <a:t>Sistemistica</a:t>
            </a:r>
            <a:r>
              <a:rPr lang="en-US" sz="23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 e </a:t>
            </a:r>
            <a:r>
              <a:rPr lang="en-US" sz="2300" dirty="0" err="1" smtClean="0">
                <a:solidFill>
                  <a:schemeClr val="bg1"/>
                </a:solidFill>
                <a:latin typeface="Segoe UI Light" panose="020B0502040204020203" pitchFamily="34" charset="0"/>
              </a:rPr>
              <a:t>Comunicazione</a:t>
            </a:r>
            <a:endParaRPr lang="en-US" sz="2300" dirty="0" smtClean="0">
              <a:solidFill>
                <a:schemeClr val="bg1"/>
              </a:solidFill>
              <a:latin typeface="Segoe UI Light" panose="020B0502040204020203" pitchFamily="34" charset="0"/>
            </a:endParaRPr>
          </a:p>
        </p:txBody>
      </p:sp>
      <p:sp>
        <p:nvSpPr>
          <p:cNvPr id="7" name="Rettangolo 6"/>
          <p:cNvSpPr/>
          <p:nvPr/>
        </p:nvSpPr>
        <p:spPr>
          <a:xfrm>
            <a:off x="3541124" y="90171"/>
            <a:ext cx="5348640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3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Università degli Studi di Milano-Bicocca</a:t>
            </a:r>
            <a:endParaRPr lang="en-US" sz="2300" dirty="0" smtClean="0">
              <a:solidFill>
                <a:schemeClr val="bg1"/>
              </a:solidFill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130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5" y="1700218"/>
            <a:ext cx="10158413" cy="6986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16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I nodi idrici si trovano in corrispondenza del punto di confluenza di due corsi d’acqua</a:t>
            </a:r>
          </a:p>
          <a:p>
            <a:pPr marL="457200" lvl="0" indent="-457200">
              <a:buFont typeface="Arial"/>
              <a:buChar char="•"/>
            </a:pPr>
            <a:endParaRPr lang="it-IT" sz="16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Il tratto di fiume va da un nodo al successivo</a:t>
            </a:r>
          </a:p>
          <a:p>
            <a:pPr marL="45720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Vengono monitorati solo i tratti d’acqua considerati a rischio 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27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Assunzioni -3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078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5" y="1700214"/>
            <a:ext cx="10158413" cy="7217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/>
              <a:buChar char="•"/>
            </a:pPr>
            <a:endParaRPr lang="it-IT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La trasmissione di DI avviene tramite sensori idrometrici dotati di modulo GPRS (con output digitale) 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16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16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Il territorio di una regione è suddiviso in celle</a:t>
            </a:r>
          </a:p>
          <a:p>
            <a:pPr marL="45720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Una squadra di emergenza  può essere sul campo o nella sede operativa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27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Assunzioni -4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9075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5" y="1700217"/>
            <a:ext cx="10158413" cy="8417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/>
              <a:buChar char="•"/>
            </a:pPr>
            <a:endParaRPr lang="it-IT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Il campo regione della tabella nodo d’acqua in BRI e il campo denominazione della tabella regione in BDM hanno lo stesso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dominio</a:t>
            </a:r>
          </a:p>
          <a:p>
            <a:pPr marL="457200" lvl="0" indent="-457200">
              <a:buFont typeface="Arial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Conosciamo lo schema logico di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BDM</a:t>
            </a:r>
          </a:p>
          <a:p>
            <a:pPr marL="457200" indent="-457200">
              <a:buFont typeface="Arial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L’id della tabella </a:t>
            </a:r>
            <a:r>
              <a:rPr lang="it-IT" sz="3200" spc="-100" dirty="0" err="1">
                <a:ln w="3175">
                  <a:noFill/>
                </a:ln>
                <a:latin typeface="+mj-lt"/>
                <a:cs typeface="Arial" charset="0"/>
              </a:rPr>
              <a:t>BDM.previsioniMeteo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 e l’id della tabella </a:t>
            </a:r>
            <a:r>
              <a:rPr lang="it-IT" sz="3200" spc="-100" dirty="0" err="1">
                <a:ln w="3175">
                  <a:noFill/>
                </a:ln>
                <a:latin typeface="+mj-lt"/>
                <a:cs typeface="Arial" charset="0"/>
              </a:rPr>
              <a:t>BSE.previsioni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 identificano la stessa </a:t>
            </a:r>
            <a:r>
              <a:rPr lang="it-IT" sz="3200" spc="-100" dirty="0" err="1">
                <a:ln w="3175">
                  <a:noFill/>
                </a:ln>
                <a:latin typeface="+mj-lt"/>
                <a:cs typeface="Arial" charset="0"/>
              </a:rPr>
              <a:t>tupla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16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27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Assunzioni -5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7886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5" y="1700214"/>
            <a:ext cx="1100137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Esistono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circa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1000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fiumi in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Italia (non tutti necessitano monitoraggio)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L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’altezza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massima registrata è di circa 9 metri (Po affluenza con il Ticino) 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415531" y="314327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Stime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927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3" y="1700214"/>
            <a:ext cx="10972800" cy="5262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U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n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operatore a campo può segnalare una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SEG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I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sistema identifica automaticamente una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SEP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Il sistema permette all’operatore del centro di supervisione di pianificare gli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spostamenti delle squadre di emergenza per gestire la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SEP 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L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a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pianificazione deve essere notificata ai responsabili territoriali della protezione civile e alle squadre di emergenza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coinvolte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L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a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pianificazione deve essere memorizzata su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BSE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415531" y="314327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Vincoli funzionali - 1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849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2" y="1809944"/>
            <a:ext cx="1114901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Le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informazioni di SEP devono essere rese visibili in forma dettagliata agli operatori di un centro di supervisione e ai responsabili territoriali della protezione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civile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L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e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informazioni di SEP devono essere rese visibili in forma sintetica alla popolazione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interessata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L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e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informazioni SEG devono essere notificate alle squadre di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emergenza più prossime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415531" y="314327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Vincoli funzionali - 2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12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671513" y="2257429"/>
            <a:ext cx="10444163" cy="4832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L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a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ricezione di DI deve essere in </a:t>
            </a:r>
            <a:r>
              <a:rPr lang="it-IT" sz="2800" i="1" spc="-100" dirty="0">
                <a:ln w="3175">
                  <a:noFill/>
                </a:ln>
                <a:latin typeface="+mj-lt"/>
                <a:cs typeface="Arial" charset="0"/>
              </a:rPr>
              <a:t>real-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time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(1 rilevazione all’ora per ogni sensore)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Il sistema deve essere disponibile h24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Tempestività notifica SEG (tempistica non specificata nel testo)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415531" y="314327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Vincoli non funzionali - 1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23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Rettangolo 1"/>
          <p:cNvSpPr/>
          <p:nvPr/>
        </p:nvSpPr>
        <p:spPr>
          <a:xfrm>
            <a:off x="1285878" y="1314454"/>
            <a:ext cx="442913" cy="142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/>
          <p:cNvSpPr/>
          <p:nvPr/>
        </p:nvSpPr>
        <p:spPr>
          <a:xfrm>
            <a:off x="992984" y="2462079"/>
            <a:ext cx="442913" cy="142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0"/>
          <a:stretch/>
        </p:blipFill>
        <p:spPr>
          <a:xfrm>
            <a:off x="2080834" y="662966"/>
            <a:ext cx="9160192" cy="5852134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415531" y="314326"/>
            <a:ext cx="108133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Use </a:t>
            </a:r>
            <a:r>
              <a:rPr lang="it-IT" sz="5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cases</a:t>
            </a:r>
            <a:endParaRPr lang="it-IT" sz="5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 smtClean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112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521" y="460399"/>
            <a:ext cx="9485376" cy="5908628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415531" y="314330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Information model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061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30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Information flow – Rileva DI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2" name="Immagine 1" descr="Schermata 2015-02-19 alle 15.06.3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59" y="1493310"/>
            <a:ext cx="11770623" cy="4204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351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614365" y="2242246"/>
            <a:ext cx="1031557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spc="-100" dirty="0">
                <a:ln w="3175">
                  <a:noFill/>
                </a:ln>
                <a:latin typeface="+mj-lt"/>
                <a:cs typeface="Arial" charset="0"/>
              </a:rPr>
              <a:t>Realizzazione di un sistema per l’osservazione della situazione idrogeologica del territorio e per la segnalazione di </a:t>
            </a:r>
            <a:r>
              <a:rPr lang="it-IT" sz="4800" spc="-100" dirty="0" smtClean="0">
                <a:ln w="3175">
                  <a:noFill/>
                </a:ln>
                <a:latin typeface="+mj-lt"/>
                <a:cs typeface="Arial" charset="0"/>
              </a:rPr>
              <a:t>emergenze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27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err="1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</a:t>
            </a:r>
            <a:r>
              <a:rPr lang="it-IT" sz="30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bstract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638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28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Information flow – Aggiorna storico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3" name="Immagine 2" descr="Schermata 2015-02-19 alle 15.09.02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9"/>
          <a:stretch/>
        </p:blipFill>
        <p:spPr>
          <a:xfrm>
            <a:off x="329185" y="1682180"/>
            <a:ext cx="11547683" cy="3656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67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30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Information flow – Identifica SEP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2" name="Immagine 1" descr="Schermata 2015-02-19 alle 15.10.15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4"/>
          <a:stretch/>
        </p:blipFill>
        <p:spPr>
          <a:xfrm>
            <a:off x="182880" y="1201405"/>
            <a:ext cx="11863600" cy="5316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597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27"/>
            <a:ext cx="11613357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Information flow – Pianifica spostamento squadre e.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9888" y="1036320"/>
            <a:ext cx="8071104" cy="5358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032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30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Information flow – Ricevi SEG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3873" y="1017328"/>
            <a:ext cx="5705855" cy="5497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030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28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Componenti logici – Aggiorna storico 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" t="5237"/>
          <a:stretch/>
        </p:blipFill>
        <p:spPr>
          <a:xfrm>
            <a:off x="521176" y="1019142"/>
            <a:ext cx="11097266" cy="5470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099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"/>
          <a:stretch/>
        </p:blipFill>
        <p:spPr>
          <a:xfrm>
            <a:off x="533400" y="933450"/>
            <a:ext cx="11171434" cy="5581650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415531" y="314330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Componenti logici – Gestisci SEP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31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"/>
          <a:stretch/>
        </p:blipFill>
        <p:spPr>
          <a:xfrm>
            <a:off x="853440" y="962025"/>
            <a:ext cx="10485120" cy="5553075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415531" y="314327"/>
            <a:ext cx="11613357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Componenti logici – Pianifica spostamento squadre e.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012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28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Componenti logici – Gestisci SEG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9" r="1"/>
          <a:stretch/>
        </p:blipFill>
        <p:spPr>
          <a:xfrm>
            <a:off x="683253" y="923925"/>
            <a:ext cx="10825493" cy="559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350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28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Sequence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diagrams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– Aggiorna storico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57"/>
          <a:stretch/>
        </p:blipFill>
        <p:spPr>
          <a:xfrm>
            <a:off x="841248" y="1068454"/>
            <a:ext cx="10302239" cy="5446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654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28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Sequence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diagrams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– Identifica SEP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3" name="Immagine 2" descr="Schermata 2015-02-19 alle 15.31.0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817" y="1160711"/>
            <a:ext cx="9436608" cy="51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032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5" y="1828802"/>
            <a:ext cx="11001375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Il sistema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deve supportare: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L’acquisizione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in tempo reale di dati idrometrici  (livello dei corsi d’acqua) attraverso opportuni sensori</a:t>
            </a:r>
          </a:p>
          <a:p>
            <a:pPr lvl="0"/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L’acquisizione di segnalazioni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di emergenze gravi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L’identificazione di situazioni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di emergenza potenziali a medio termine (alcune ore), attraverso l’incrocio delle informazioni meteo e i dati idrometrici</a:t>
            </a:r>
          </a:p>
          <a:p>
            <a:endParaRPr lang="it-IT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27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Studio del problema - 1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7181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26"/>
            <a:ext cx="11613357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Sequence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diagrams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– Pianifica spostamento squadre e.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5282"/>
            <a:ext cx="12192000" cy="5012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645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28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Sequence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diagrams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– Gestisci SEG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701" y="985837"/>
            <a:ext cx="11276597" cy="552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304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27"/>
            <a:ext cx="11613357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Sequence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diagrams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– visualizza dati sintetici 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6697"/>
            <a:ext cx="12192000" cy="5186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25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27"/>
            <a:ext cx="11613357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Sequence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diagrams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– visualizza dati dettagliati 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53" y="2072640"/>
            <a:ext cx="11975327" cy="350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435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29"/>
            <a:ext cx="1161335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Deployment </a:t>
            </a:r>
            <a:r>
              <a:rPr lang="it-IT" sz="40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architecture</a:t>
            </a:r>
            <a:r>
              <a:rPr lang="it-IT" sz="4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– soluzione 1 – non utilizzata</a:t>
            </a:r>
            <a:endParaRPr lang="it-IT" sz="4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2" name="Immagine 1" descr="Schermata 2015-02-20 alle 09.59.2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468" y="951792"/>
            <a:ext cx="11189469" cy="553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185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28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Deployment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architecture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– soluzione 3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graphicFrame>
        <p:nvGraphicFramePr>
          <p:cNvPr id="2" name="Tabel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4709170"/>
              </p:ext>
            </p:extLst>
          </p:nvPr>
        </p:nvGraphicFramePr>
        <p:xfrm>
          <a:off x="828675" y="1200148"/>
          <a:ext cx="4343400" cy="2647952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2674093"/>
                <a:gridCol w="1669307"/>
              </a:tblGrid>
              <a:tr h="330994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Astrazione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10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30994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Complessità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80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30994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Frequenza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20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30994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Ritardo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10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30994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Localizzazione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30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30994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 err="1">
                          <a:effectLst/>
                        </a:rPr>
                        <a:t>ExtraFlow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100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30994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IntrFlow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100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30994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Condivisione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1" name="Tabel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524280"/>
              </p:ext>
            </p:extLst>
          </p:nvPr>
        </p:nvGraphicFramePr>
        <p:xfrm>
          <a:off x="415530" y="4186243"/>
          <a:ext cx="5885260" cy="2000249"/>
        </p:xfrm>
        <a:graphic>
          <a:graphicData uri="http://schemas.openxmlformats.org/drawingml/2006/table">
            <a:tbl>
              <a:tblPr firstRow="1">
                <a:tableStyleId>{35758FB7-9AC5-4552-8A53-C91805E547FA}</a:tableStyleId>
              </a:tblPr>
              <a:tblGrid>
                <a:gridCol w="2513409"/>
                <a:gridCol w="3371851"/>
              </a:tblGrid>
              <a:tr h="473342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Pro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Contro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508969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Condivisione bassa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 err="1">
                          <a:effectLst/>
                        </a:rPr>
                        <a:t>ExtraFlow</a:t>
                      </a:r>
                      <a:r>
                        <a:rPr lang="it-IT" sz="2000" u="none" strike="noStrike" dirty="0">
                          <a:effectLst/>
                        </a:rPr>
                        <a:t> elevato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508969">
                <a:tc>
                  <a:txBody>
                    <a:bodyPr/>
                    <a:lstStyle/>
                    <a:p>
                      <a:pPr algn="ctr" fontAlgn="ctr"/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 err="1">
                          <a:effectLst/>
                        </a:rPr>
                        <a:t>IntraFlow</a:t>
                      </a:r>
                      <a:r>
                        <a:rPr lang="it-IT" sz="2000" u="none" strike="noStrike" dirty="0">
                          <a:effectLst/>
                        </a:rPr>
                        <a:t> elevato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508969">
                <a:tc>
                  <a:txBody>
                    <a:bodyPr/>
                    <a:lstStyle/>
                    <a:p>
                      <a:pPr algn="l" fontAlgn="b"/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Complessità elevata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0" name="Grafico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1145093"/>
              </p:ext>
            </p:extLst>
          </p:nvPr>
        </p:nvGraphicFramePr>
        <p:xfrm>
          <a:off x="4259962" y="1019560"/>
          <a:ext cx="9625015" cy="52411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6428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30"/>
            <a:ext cx="1161335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Deployment </a:t>
            </a:r>
            <a:r>
              <a:rPr lang="it-IT" sz="40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architecture</a:t>
            </a:r>
            <a:r>
              <a:rPr lang="it-IT" sz="4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– soluzione 2 – non utilizzata</a:t>
            </a:r>
            <a:endParaRPr lang="it-IT" sz="4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3" name="Immagine 2" descr="Schermata 2015-02-20 alle 09.59.1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443" y="926795"/>
            <a:ext cx="10365703" cy="5572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813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28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Deployment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architecture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– soluzione 2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graphicFrame>
        <p:nvGraphicFramePr>
          <p:cNvPr id="2" name="Tabel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904070"/>
              </p:ext>
            </p:extLst>
          </p:nvPr>
        </p:nvGraphicFramePr>
        <p:xfrm>
          <a:off x="757241" y="1128708"/>
          <a:ext cx="4529138" cy="2933704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2587459"/>
                <a:gridCol w="1941679"/>
              </a:tblGrid>
              <a:tr h="36671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Astrazione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10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6671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Complessità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10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6671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Frequenza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20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6671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Ritardo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10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6671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Localizzazione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30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6671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ExtraFlow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100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6671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IntrFlow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60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6671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Condivisione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50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1" name="Tabel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722614"/>
              </p:ext>
            </p:extLst>
          </p:nvPr>
        </p:nvGraphicFramePr>
        <p:xfrm>
          <a:off x="300038" y="4700594"/>
          <a:ext cx="5572126" cy="1501139"/>
        </p:xfrm>
        <a:graphic>
          <a:graphicData uri="http://schemas.openxmlformats.org/drawingml/2006/table">
            <a:tbl>
              <a:tblPr firstRow="1">
                <a:tableStyleId>{35758FB7-9AC5-4552-8A53-C91805E547FA}</a:tableStyleId>
              </a:tblPr>
              <a:tblGrid>
                <a:gridCol w="3086101"/>
                <a:gridCol w="2486025"/>
              </a:tblGrid>
              <a:tr h="476471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Pro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Contro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512334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Complessità bassa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ExtraFlow elevato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512334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Condivisione media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0" name="Grafico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1222486"/>
              </p:ext>
            </p:extLst>
          </p:nvPr>
        </p:nvGraphicFramePr>
        <p:xfrm>
          <a:off x="3887343" y="810198"/>
          <a:ext cx="10234615" cy="54983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79379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27"/>
            <a:ext cx="11613357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Deployment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architecture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– soluzione 1 - utilizzata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2" name="Immagine 1" descr="Schermata 2015-02-19 alle 16.11.0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4838"/>
            <a:ext cx="12192000" cy="5522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661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28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Deployment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architecture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– soluzione 1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graphicFrame>
        <p:nvGraphicFramePr>
          <p:cNvPr id="2" name="Tabel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536430"/>
              </p:ext>
            </p:extLst>
          </p:nvPr>
        </p:nvGraphicFramePr>
        <p:xfrm>
          <a:off x="972744" y="1343027"/>
          <a:ext cx="4270771" cy="2562224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2683300"/>
                <a:gridCol w="1587471"/>
              </a:tblGrid>
              <a:tr h="320278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Astrazione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10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20278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Complessità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30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20278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Frequenza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20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20278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Ritardo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10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20278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Localizzazione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30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20278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 err="1">
                          <a:effectLst/>
                        </a:rPr>
                        <a:t>ExtraFlow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30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20278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 err="1">
                          <a:effectLst/>
                        </a:rPr>
                        <a:t>IntrFlow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60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20278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Condivisione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20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2" name="Tabel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3055285"/>
              </p:ext>
            </p:extLst>
          </p:nvPr>
        </p:nvGraphicFramePr>
        <p:xfrm>
          <a:off x="415531" y="4371976"/>
          <a:ext cx="5972175" cy="1754058"/>
        </p:xfrm>
        <a:graphic>
          <a:graphicData uri="http://schemas.openxmlformats.org/drawingml/2006/table">
            <a:tbl>
              <a:tblPr firstRow="1">
                <a:tableStyleId>{35758FB7-9AC5-4552-8A53-C91805E547FA}</a:tableStyleId>
              </a:tblPr>
              <a:tblGrid>
                <a:gridCol w="2554363"/>
                <a:gridCol w="3417812"/>
              </a:tblGrid>
              <a:tr h="455275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Pro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Contro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63640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Valori</a:t>
                      </a:r>
                      <a:r>
                        <a:rPr lang="it-IT" sz="20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medio bassi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IntraFlow di medio valore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31190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 err="1">
                          <a:effectLst/>
                        </a:rPr>
                        <a:t>Extraflow</a:t>
                      </a:r>
                      <a:r>
                        <a:rPr lang="it-IT" sz="2000" u="none" strike="noStrike" dirty="0">
                          <a:effectLst/>
                        </a:rPr>
                        <a:t> basso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Complessita medio bassa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31190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Condivisione bassa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0" name="Grafico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0083463"/>
              </p:ext>
            </p:extLst>
          </p:nvPr>
        </p:nvGraphicFramePr>
        <p:xfrm>
          <a:off x="4362642" y="1005270"/>
          <a:ext cx="9248775" cy="51125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41356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5" y="1840993"/>
            <a:ext cx="11044237" cy="5709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La pianificazione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degli spostamenti delle squadre di emergenza in base alle informazioni relative alle emergenze potenziali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La notifica della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pianificazione ai responsabili territoriali della protezione civile e alle squadre di emergenza coinvolte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La memorizzazione della pianificazione di squadre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di emergenza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La notifica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di emergenze gravi alle squadre di emergenza più prossime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27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Studio del problema - 2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820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26"/>
            <a:ext cx="1161335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Deployment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architecture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415531" y="780118"/>
            <a:ext cx="11001375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Analizzando i pro/contro delle diverse soluzioni, abbiamo scelta la terza poiché rappresenta i migliori compromessi tra le diverse proprietà analizzate.</a:t>
            </a:r>
          </a:p>
          <a:p>
            <a:pPr lvl="0"/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</p:txBody>
      </p:sp>
      <p:graphicFrame>
        <p:nvGraphicFramePr>
          <p:cNvPr id="7" name="Grafico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6776629"/>
              </p:ext>
            </p:extLst>
          </p:nvPr>
        </p:nvGraphicFramePr>
        <p:xfrm>
          <a:off x="1877379" y="2133603"/>
          <a:ext cx="7656767" cy="43815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10001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531" y="1992929"/>
            <a:ext cx="1838325" cy="3600450"/>
          </a:xfrm>
          <a:prstGeom prst="rect">
            <a:avLst/>
          </a:prstGeom>
        </p:spPr>
      </p:pic>
      <p:sp>
        <p:nvSpPr>
          <p:cNvPr id="3" name="CasellaDiTesto 2"/>
          <p:cNvSpPr txBox="1"/>
          <p:nvPr/>
        </p:nvSpPr>
        <p:spPr>
          <a:xfrm>
            <a:off x="2669383" y="1515906"/>
            <a:ext cx="9359504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S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ensore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per la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rilevazione di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DI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utilizzato: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r>
              <a:rPr lang="it-IT" sz="3000" b="1" spc="-100" dirty="0" err="1" smtClean="0">
                <a:ln w="3175">
                  <a:noFill/>
                </a:ln>
                <a:latin typeface="+mj-lt"/>
                <a:cs typeface="Arial" charset="0"/>
              </a:rPr>
              <a:t>GaugerGSM</a:t>
            </a:r>
            <a:r>
              <a:rPr lang="it-IT" sz="3000" b="1" spc="-100" dirty="0" smtClean="0">
                <a:ln w="3175">
                  <a:noFill/>
                </a:ln>
                <a:latin typeface="+mj-lt"/>
                <a:cs typeface="Arial" charset="0"/>
              </a:rPr>
              <a:t>/GPRS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</a:p>
          <a:p>
            <a:pPr lvl="0"/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Measuring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it-IT" sz="2800" spc="-100" dirty="0" err="1">
                <a:ln w="3175">
                  <a:noFill/>
                </a:ln>
                <a:latin typeface="+mj-lt"/>
                <a:cs typeface="Arial" charset="0"/>
              </a:rPr>
              <a:t>range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: 		8-9.5m</a:t>
            </a:r>
          </a:p>
          <a:p>
            <a:pPr lvl="0"/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Power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Supply (DC): 		8 – 33 DC</a:t>
            </a:r>
          </a:p>
          <a:p>
            <a:pPr lvl="0"/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Measurement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it-IT" sz="2800" spc="-100" dirty="0" err="1">
                <a:ln w="3175">
                  <a:noFill/>
                </a:ln>
                <a:latin typeface="+mj-lt"/>
                <a:cs typeface="Arial" charset="0"/>
              </a:rPr>
              <a:t>accuracy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: 	0.3% /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1.5mm</a:t>
            </a:r>
          </a:p>
          <a:p>
            <a:pPr lvl="0"/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Temperature:                             -30° to +70°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Output: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			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GPRS/GSM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Price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:				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1400€/unità </a:t>
            </a:r>
            <a:r>
              <a:rPr lang="it-IT" sz="1400" spc="-100" dirty="0" smtClean="0">
                <a:ln w="3175">
                  <a:noFill/>
                </a:ln>
                <a:latin typeface="+mj-lt"/>
                <a:cs typeface="Arial" charset="0"/>
              </a:rPr>
              <a:t>  </a:t>
            </a:r>
            <a:r>
              <a:rPr lang="it-IT" sz="2000" spc="-100" dirty="0" smtClean="0">
                <a:ln w="3175">
                  <a:noFill/>
                </a:ln>
                <a:latin typeface="+mj-lt"/>
                <a:cs typeface="Arial" charset="0"/>
              </a:rPr>
              <a:t>(</a:t>
            </a:r>
            <a:r>
              <a:rPr lang="it-IT" sz="2000" i="1" spc="-100" dirty="0" err="1" smtClean="0">
                <a:ln w="3175">
                  <a:noFill/>
                </a:ln>
                <a:latin typeface="+mj-lt"/>
                <a:cs typeface="Arial" charset="0"/>
              </a:rPr>
              <a:t>Ital</a:t>
            </a:r>
            <a:r>
              <a:rPr lang="it-IT" sz="2000" i="1" spc="-100" dirty="0" smtClean="0">
                <a:ln w="3175">
                  <a:noFill/>
                </a:ln>
                <a:latin typeface="+mj-lt"/>
                <a:cs typeface="Arial" charset="0"/>
              </a:rPr>
              <a:t> Control </a:t>
            </a:r>
            <a:r>
              <a:rPr lang="it-IT" sz="2000" i="1" spc="-100" dirty="0" err="1" smtClean="0">
                <a:ln w="3175">
                  <a:noFill/>
                </a:ln>
                <a:latin typeface="+mj-lt"/>
                <a:cs typeface="Arial" charset="0"/>
              </a:rPr>
              <a:t>Meters</a:t>
            </a:r>
            <a:r>
              <a:rPr lang="it-IT" sz="2000" i="1" spc="-100" dirty="0" smtClean="0">
                <a:ln w="3175">
                  <a:noFill/>
                </a:ln>
                <a:latin typeface="+mj-lt"/>
                <a:cs typeface="Arial" charset="0"/>
              </a:rPr>
              <a:t> SRL</a:t>
            </a:r>
            <a:r>
              <a:rPr lang="it-IT" sz="2000" spc="-100" dirty="0" smtClean="0">
                <a:ln w="3175">
                  <a:noFill/>
                </a:ln>
                <a:latin typeface="+mj-lt"/>
                <a:cs typeface="Arial" charset="0"/>
              </a:rPr>
              <a:t> febbraio 2015)								</a:t>
            </a:r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 algn="r"/>
            <a:r>
              <a:rPr lang="it-IT" sz="2000" spc="-100" dirty="0" smtClean="0">
                <a:ln w="3175">
                  <a:noFill/>
                </a:ln>
                <a:latin typeface="+mj-lt"/>
                <a:cs typeface="Arial" charset="0"/>
              </a:rPr>
              <a:t>data </a:t>
            </a:r>
            <a:r>
              <a:rPr lang="it-IT" sz="2000" spc="-100" dirty="0" err="1">
                <a:ln w="3175">
                  <a:noFill/>
                </a:ln>
                <a:latin typeface="+mj-lt"/>
                <a:cs typeface="Arial" charset="0"/>
              </a:rPr>
              <a:t>sheet</a:t>
            </a:r>
            <a:r>
              <a:rPr lang="it-IT" sz="2000" spc="-100" dirty="0">
                <a:ln w="3175">
                  <a:noFill/>
                </a:ln>
                <a:latin typeface="+mj-lt"/>
                <a:cs typeface="Arial" charset="0"/>
              </a:rPr>
              <a:t>: http://www.solidat.com/objects/DS/DS-GaugerGSM.pdf</a:t>
            </a:r>
          </a:p>
          <a:p>
            <a:endParaRPr lang="it-IT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415531" y="314329"/>
            <a:ext cx="11613357" cy="1346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Architettura di </a:t>
            </a:r>
            <a:r>
              <a:rPr lang="it-IT" sz="5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deployment</a:t>
            </a:r>
            <a:endParaRPr lang="it-IT" sz="5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pPr defTabSz="914363">
              <a:lnSpc>
                <a:spcPct val="90000"/>
              </a:lnSpc>
              <a:spcBef>
                <a:spcPct val="0"/>
              </a:spcBef>
            </a:pPr>
            <a:r>
              <a:rPr lang="it-IT" sz="3000" b="1" i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Strumenti</a:t>
            </a:r>
            <a:endParaRPr lang="it-IT" sz="3000" b="1" i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861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uvola 1"/>
          <p:cNvSpPr/>
          <p:nvPr/>
        </p:nvSpPr>
        <p:spPr>
          <a:xfrm>
            <a:off x="8569557" y="3143254"/>
            <a:ext cx="3528715" cy="2786063"/>
          </a:xfrm>
          <a:prstGeom prst="cloud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13"/>
          <p:cNvSpPr/>
          <p:nvPr/>
        </p:nvSpPr>
        <p:spPr>
          <a:xfrm>
            <a:off x="342895" y="3449698"/>
            <a:ext cx="7811095" cy="220571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/>
          <p:cNvSpPr txBox="1"/>
          <p:nvPr/>
        </p:nvSpPr>
        <p:spPr>
          <a:xfrm>
            <a:off x="415531" y="2075885"/>
            <a:ext cx="108715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Il sensore </a:t>
            </a:r>
            <a:r>
              <a:rPr lang="it-IT" sz="2800" i="1" spc="-100" dirty="0" err="1" smtClean="0">
                <a:ln w="3175">
                  <a:noFill/>
                </a:ln>
                <a:latin typeface="+mj-lt"/>
                <a:cs typeface="Arial" charset="0"/>
              </a:rPr>
              <a:t>GaugerGSM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/GPRS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rileva i dati in modo analogico e dove aver eseguito il campionamento digitale,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invia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i dati al server tramite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GPRS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.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  <a:p>
            <a:endParaRPr lang="it-IT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415531" y="314329"/>
            <a:ext cx="11613357" cy="1346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Architettura di </a:t>
            </a:r>
            <a:r>
              <a:rPr lang="it-IT" sz="5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deployment</a:t>
            </a:r>
            <a:endParaRPr lang="it-IT" sz="5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pPr defTabSz="914363">
              <a:lnSpc>
                <a:spcPct val="90000"/>
              </a:lnSpc>
              <a:spcBef>
                <a:spcPct val="0"/>
              </a:spcBef>
            </a:pPr>
            <a:r>
              <a:rPr lang="it-IT" sz="3000" b="1" i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Strumenti – funzionamento sensore</a:t>
            </a:r>
            <a:endParaRPr lang="it-IT" sz="3000" b="1" i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sp>
        <p:nvSpPr>
          <p:cNvPr id="6" name="Ovale 5"/>
          <p:cNvSpPr/>
          <p:nvPr/>
        </p:nvSpPr>
        <p:spPr>
          <a:xfrm>
            <a:off x="5347986" y="4255627"/>
            <a:ext cx="1319807" cy="980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500" dirty="0" err="1" smtClean="0"/>
              <a:t>Modeulo</a:t>
            </a:r>
            <a:r>
              <a:rPr lang="it-IT" sz="1500" dirty="0" smtClean="0"/>
              <a:t> GPRS</a:t>
            </a:r>
            <a:endParaRPr lang="it-IT" sz="1500" dirty="0"/>
          </a:p>
        </p:txBody>
      </p:sp>
      <p:sp>
        <p:nvSpPr>
          <p:cNvPr id="7" name="Rettangolo 6"/>
          <p:cNvSpPr/>
          <p:nvPr/>
        </p:nvSpPr>
        <p:spPr>
          <a:xfrm>
            <a:off x="9768190" y="4558148"/>
            <a:ext cx="1008457" cy="785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Gestore Centrale</a:t>
            </a:r>
            <a:endParaRPr lang="it-IT" dirty="0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4737" y="3460742"/>
            <a:ext cx="1619251" cy="923925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7323" y="3993813"/>
            <a:ext cx="1030188" cy="561236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245" y="4466722"/>
            <a:ext cx="1783840" cy="996379"/>
          </a:xfrm>
          <a:prstGeom prst="rect">
            <a:avLst/>
          </a:prstGeom>
        </p:spPr>
      </p:pic>
      <p:pic>
        <p:nvPicPr>
          <p:cNvPr id="11" name="Immagin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5130" y="4373691"/>
            <a:ext cx="2047875" cy="1019175"/>
          </a:xfrm>
          <a:prstGeom prst="rect">
            <a:avLst/>
          </a:prstGeom>
        </p:spPr>
      </p:pic>
      <p:sp>
        <p:nvSpPr>
          <p:cNvPr id="13" name="CasellaDiTesto 12"/>
          <p:cNvSpPr txBox="1"/>
          <p:nvPr/>
        </p:nvSpPr>
        <p:spPr>
          <a:xfrm>
            <a:off x="2418751" y="4683589"/>
            <a:ext cx="557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to</a:t>
            </a:r>
            <a:endParaRPr lang="it-IT" dirty="0"/>
          </a:p>
        </p:txBody>
      </p:sp>
      <p:sp>
        <p:nvSpPr>
          <p:cNvPr id="15" name="CasellaDiTesto 14"/>
          <p:cNvSpPr txBox="1"/>
          <p:nvPr/>
        </p:nvSpPr>
        <p:spPr>
          <a:xfrm>
            <a:off x="342895" y="3517549"/>
            <a:ext cx="27492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GaugerGSM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/GPRS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</p:txBody>
      </p:sp>
      <p:sp>
        <p:nvSpPr>
          <p:cNvPr id="16" name="CasellaDiTesto 15"/>
          <p:cNvSpPr txBox="1"/>
          <p:nvPr/>
        </p:nvSpPr>
        <p:spPr>
          <a:xfrm>
            <a:off x="9797346" y="3524298"/>
            <a:ext cx="1146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Internet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84464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Architettura di </a:t>
            </a:r>
            <a:r>
              <a:rPr lang="it-IT" b="1" dirty="0" err="1" smtClean="0">
                <a:solidFill>
                  <a:srgbClr val="0072C6"/>
                </a:solidFill>
              </a:rPr>
              <a:t>deployment</a:t>
            </a:r>
            <a:endParaRPr lang="it-IT" b="1" dirty="0" smtClean="0">
              <a:solidFill>
                <a:srgbClr val="0072C6"/>
              </a:solidFill>
            </a:endParaRP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Strumenti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 smtClean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2400" dirty="0" smtClean="0">
                <a:solidFill>
                  <a:schemeClr val="tx1"/>
                </a:solidFill>
              </a:rPr>
              <a:t>Macchina 4 core, 7GB </a:t>
            </a:r>
            <a:r>
              <a:rPr lang="it-IT" sz="2400" dirty="0" err="1" smtClean="0">
                <a:solidFill>
                  <a:schemeClr val="tx1"/>
                </a:solidFill>
              </a:rPr>
              <a:t>Ram</a:t>
            </a:r>
            <a:r>
              <a:rPr lang="it-IT" sz="2400" dirty="0" smtClean="0">
                <a:solidFill>
                  <a:schemeClr val="tx1"/>
                </a:solidFill>
              </a:rPr>
              <a:t>, 320GB HDD</a:t>
            </a: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	Prezzo = 97,52€ / mese</a:t>
            </a:r>
            <a:endParaRPr lang="it-IT" sz="24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 smtClean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7" name="Immagine 6" descr="Schermata 2015-02-19 alle 13.19.5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664"/>
          <a:stretch/>
        </p:blipFill>
        <p:spPr>
          <a:xfrm>
            <a:off x="4455951" y="3077911"/>
            <a:ext cx="6802600" cy="2389717"/>
          </a:xfrm>
          <a:prstGeom prst="rect">
            <a:avLst/>
          </a:prstGeom>
        </p:spPr>
      </p:pic>
      <p:pic>
        <p:nvPicPr>
          <p:cNvPr id="8" name="Immagine 7" descr="Schermata 2015-02-19 alle 13.23.4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55" y="3830662"/>
            <a:ext cx="3439453" cy="88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327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Architettura di </a:t>
            </a:r>
            <a:r>
              <a:rPr lang="it-IT" b="1" dirty="0" err="1" smtClean="0">
                <a:solidFill>
                  <a:srgbClr val="0072C6"/>
                </a:solidFill>
              </a:rPr>
              <a:t>deployment</a:t>
            </a:r>
            <a:endParaRPr lang="it-IT" b="1" dirty="0" smtClean="0">
              <a:solidFill>
                <a:srgbClr val="0072C6"/>
              </a:solidFill>
            </a:endParaRP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Strumenti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 smtClean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2400" dirty="0" smtClean="0">
                <a:solidFill>
                  <a:schemeClr val="tx1"/>
                </a:solidFill>
              </a:rPr>
              <a:t>Macchina 2 core, 7,5GB </a:t>
            </a:r>
            <a:r>
              <a:rPr lang="it-IT" sz="2400" dirty="0" err="1" smtClean="0">
                <a:solidFill>
                  <a:schemeClr val="tx1"/>
                </a:solidFill>
              </a:rPr>
              <a:t>Ram</a:t>
            </a:r>
            <a:r>
              <a:rPr lang="it-IT" sz="2400" dirty="0" smtClean="0">
                <a:solidFill>
                  <a:schemeClr val="tx1"/>
                </a:solidFill>
              </a:rPr>
              <a:t>, 300GB HDD, 32SSD</a:t>
            </a: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	Prezzo = 101 € / mese</a:t>
            </a:r>
            <a:endParaRPr lang="it-IT" sz="24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 smtClean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2" name="Immagine 1" descr="Unknow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1737" y="2960549"/>
            <a:ext cx="4957315" cy="1982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975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Architettura di </a:t>
            </a:r>
            <a:r>
              <a:rPr lang="it-IT" b="1" dirty="0" err="1" smtClean="0">
                <a:solidFill>
                  <a:srgbClr val="0072C6"/>
                </a:solidFill>
              </a:rPr>
              <a:t>deployment</a:t>
            </a:r>
            <a:endParaRPr lang="it-IT" b="1" dirty="0" smtClean="0">
              <a:solidFill>
                <a:srgbClr val="0072C6"/>
              </a:solidFill>
            </a:endParaRP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Stima costi</a:t>
            </a:r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 smtClean="0"/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Per lo sviluppo del sistema supponiamo i seguenti costi:</a:t>
            </a:r>
          </a:p>
          <a:p>
            <a:pPr lvl="0"/>
            <a:endParaRPr lang="it-IT" sz="2400" dirty="0">
              <a:solidFill>
                <a:schemeClr val="tx1"/>
              </a:solidFill>
            </a:endParaRP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Analisi requisiti e creazione documenti di implementazione/architettura:</a:t>
            </a:r>
          </a:p>
          <a:p>
            <a:pPr lvl="0"/>
            <a:r>
              <a:rPr lang="it-IT" sz="2400" dirty="0">
                <a:solidFill>
                  <a:schemeClr val="tx1"/>
                </a:solidFill>
              </a:rPr>
              <a:t>	</a:t>
            </a:r>
            <a:endParaRPr lang="it-IT" sz="2400" dirty="0" smtClean="0">
              <a:solidFill>
                <a:schemeClr val="tx1"/>
              </a:solidFill>
            </a:endParaRPr>
          </a:p>
          <a:p>
            <a:pPr lvl="0"/>
            <a:r>
              <a:rPr lang="it-IT" sz="2400" dirty="0">
                <a:solidFill>
                  <a:schemeClr val="tx1"/>
                </a:solidFill>
              </a:rPr>
              <a:t>	</a:t>
            </a:r>
            <a:r>
              <a:rPr lang="it-IT" sz="2400" dirty="0" smtClean="0">
                <a:solidFill>
                  <a:schemeClr val="tx1"/>
                </a:solidFill>
              </a:rPr>
              <a:t>3         per 7-10 gg a 150€ / h</a:t>
            </a:r>
          </a:p>
          <a:p>
            <a:pPr lvl="0"/>
            <a:endParaRPr lang="it-IT" sz="2400" dirty="0">
              <a:solidFill>
                <a:schemeClr val="tx1"/>
              </a:solidFill>
            </a:endParaRP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Sviluppo del sistema partendo dalla documentazione prodotta nella fase di analisi:</a:t>
            </a:r>
          </a:p>
          <a:p>
            <a:pPr lvl="0"/>
            <a:endParaRPr lang="it-IT" sz="2400" dirty="0" smtClean="0">
              <a:solidFill>
                <a:schemeClr val="tx1"/>
              </a:solidFill>
            </a:endParaRPr>
          </a:p>
          <a:p>
            <a:pPr lvl="0"/>
            <a:r>
              <a:rPr lang="it-IT" sz="2400" dirty="0">
                <a:solidFill>
                  <a:schemeClr val="tx1"/>
                </a:solidFill>
              </a:rPr>
              <a:t>	</a:t>
            </a:r>
            <a:r>
              <a:rPr lang="it-IT" sz="2400" dirty="0" smtClean="0">
                <a:solidFill>
                  <a:schemeClr val="tx1"/>
                </a:solidFill>
              </a:rPr>
              <a:t>5          per 90 gg a 80€ / h</a:t>
            </a:r>
          </a:p>
          <a:p>
            <a:pPr lvl="0"/>
            <a:endParaRPr lang="it-IT" sz="2400" dirty="0"/>
          </a:p>
          <a:p>
            <a:pPr lvl="0"/>
            <a:endParaRPr lang="it-IT" sz="2400" dirty="0"/>
          </a:p>
          <a:p>
            <a:pPr lvl="0"/>
            <a:r>
              <a:rPr lang="it-IT" sz="2400" dirty="0" smtClean="0"/>
              <a:t>	     </a:t>
            </a:r>
            <a:endParaRPr lang="it-IT" sz="24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 smtClean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652" y="3516949"/>
            <a:ext cx="300037" cy="576420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652" y="4841002"/>
            <a:ext cx="300037" cy="57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92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Architettura di </a:t>
            </a:r>
            <a:r>
              <a:rPr lang="it-IT" b="1" dirty="0" err="1" smtClean="0">
                <a:solidFill>
                  <a:srgbClr val="0072C6"/>
                </a:solidFill>
              </a:rPr>
              <a:t>deployment</a:t>
            </a:r>
            <a:endParaRPr lang="it-IT" b="1" dirty="0" smtClean="0">
              <a:solidFill>
                <a:srgbClr val="0072C6"/>
              </a:solidFill>
            </a:endParaRPr>
          </a:p>
          <a:p>
            <a:r>
              <a:rPr lang="it-IT" sz="3000" b="1" i="1" dirty="0">
                <a:solidFill>
                  <a:srgbClr val="0072C6"/>
                </a:solidFill>
              </a:rPr>
              <a:t>Stima </a:t>
            </a:r>
            <a:r>
              <a:rPr lang="it-IT" sz="3000" b="1" i="1" dirty="0" smtClean="0">
                <a:solidFill>
                  <a:srgbClr val="0072C6"/>
                </a:solidFill>
              </a:rPr>
              <a:t>costi</a:t>
            </a:r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 smtClean="0"/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Installazione di un singolo sensore:</a:t>
            </a:r>
          </a:p>
          <a:p>
            <a:pPr lvl="0"/>
            <a:r>
              <a:rPr lang="it-IT" sz="2400" dirty="0">
                <a:solidFill>
                  <a:schemeClr val="tx1"/>
                </a:solidFill>
              </a:rPr>
              <a:t>	</a:t>
            </a:r>
            <a:endParaRPr lang="it-IT" sz="2400" dirty="0" smtClean="0">
              <a:solidFill>
                <a:schemeClr val="tx1"/>
              </a:solidFill>
            </a:endParaRPr>
          </a:p>
          <a:p>
            <a:pPr lvl="0"/>
            <a:r>
              <a:rPr lang="it-IT" sz="2400" dirty="0">
                <a:solidFill>
                  <a:schemeClr val="tx1"/>
                </a:solidFill>
              </a:rPr>
              <a:t>	</a:t>
            </a:r>
            <a:r>
              <a:rPr lang="it-IT" sz="2400" dirty="0" smtClean="0">
                <a:solidFill>
                  <a:schemeClr val="tx1"/>
                </a:solidFill>
              </a:rPr>
              <a:t>2         per 4 ore a 30€/h</a:t>
            </a:r>
          </a:p>
          <a:p>
            <a:pPr lvl="0"/>
            <a:endParaRPr lang="it-IT" sz="2400" dirty="0">
              <a:solidFill>
                <a:schemeClr val="tx1"/>
              </a:solidFill>
            </a:endParaRPr>
          </a:p>
          <a:p>
            <a:pPr lvl="0"/>
            <a:endParaRPr lang="it-IT" sz="2400" dirty="0">
              <a:solidFill>
                <a:schemeClr val="tx1"/>
              </a:solidFill>
            </a:endParaRP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Costo per licenze </a:t>
            </a:r>
            <a:r>
              <a:rPr lang="it-IT" sz="2400" i="1" dirty="0" err="1" smtClean="0">
                <a:solidFill>
                  <a:schemeClr val="tx1"/>
                </a:solidFill>
              </a:rPr>
              <a:t>MySQL</a:t>
            </a:r>
            <a:r>
              <a:rPr lang="it-IT" sz="2400" dirty="0" smtClean="0">
                <a:solidFill>
                  <a:schemeClr val="tx1"/>
                </a:solidFill>
              </a:rPr>
              <a:t> e </a:t>
            </a:r>
            <a:r>
              <a:rPr lang="it-IT" sz="2400" i="1" dirty="0" smtClean="0">
                <a:solidFill>
                  <a:schemeClr val="tx1"/>
                </a:solidFill>
              </a:rPr>
              <a:t>Java SE Server </a:t>
            </a:r>
            <a:r>
              <a:rPr lang="it-IT" sz="2400" dirty="0" smtClean="0">
                <a:solidFill>
                  <a:schemeClr val="tx1"/>
                </a:solidFill>
              </a:rPr>
              <a:t>(</a:t>
            </a:r>
            <a:r>
              <a:rPr lang="it-IT" sz="2400" i="1" dirty="0" err="1" smtClean="0">
                <a:solidFill>
                  <a:schemeClr val="tx1"/>
                </a:solidFill>
              </a:rPr>
              <a:t>GlassFish</a:t>
            </a:r>
            <a:r>
              <a:rPr lang="it-IT" sz="2400" dirty="0" smtClean="0">
                <a:solidFill>
                  <a:schemeClr val="tx1"/>
                </a:solidFill>
              </a:rPr>
              <a:t>) : circa 5000€ / anno	</a:t>
            </a:r>
            <a:r>
              <a:rPr lang="it-IT" sz="2400" dirty="0" smtClean="0"/>
              <a:t>     </a:t>
            </a:r>
            <a:endParaRPr lang="it-IT" sz="24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 smtClean="0"/>
          </a:p>
          <a:p>
            <a:pPr lvl="0"/>
            <a:endParaRPr lang="it-IT" sz="32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651" y="2797892"/>
            <a:ext cx="300037" cy="57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831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Architettura di </a:t>
            </a:r>
            <a:r>
              <a:rPr lang="it-IT" b="1" dirty="0" err="1" smtClean="0">
                <a:solidFill>
                  <a:srgbClr val="0072C6"/>
                </a:solidFill>
              </a:rPr>
              <a:t>deployment</a:t>
            </a:r>
            <a:endParaRPr lang="it-IT" b="1" dirty="0" smtClean="0">
              <a:solidFill>
                <a:srgbClr val="0072C6"/>
              </a:solidFill>
            </a:endParaRPr>
          </a:p>
          <a:p>
            <a:r>
              <a:rPr lang="it-IT" sz="3000" b="1" i="1" dirty="0">
                <a:solidFill>
                  <a:srgbClr val="0072C6"/>
                </a:solidFill>
              </a:rPr>
              <a:t>Stima </a:t>
            </a:r>
            <a:r>
              <a:rPr lang="it-IT" sz="3000" b="1" i="1" dirty="0" smtClean="0">
                <a:solidFill>
                  <a:srgbClr val="0072C6"/>
                </a:solidFill>
              </a:rPr>
              <a:t>costi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Riepilogo costi:	     </a:t>
            </a:r>
            <a:endParaRPr lang="it-IT" sz="2400" dirty="0">
              <a:solidFill>
                <a:schemeClr val="tx1"/>
              </a:solidFill>
            </a:endParaRPr>
          </a:p>
          <a:p>
            <a:pPr lvl="0"/>
            <a:endParaRPr lang="it-IT" sz="1500" dirty="0" smtClean="0">
              <a:solidFill>
                <a:schemeClr val="tx1"/>
              </a:solidFill>
            </a:endParaRP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2.000 Sensori per 1400€  ** / </a:t>
            </a:r>
            <a:r>
              <a:rPr lang="it-IT" sz="2400" dirty="0" err="1" smtClean="0">
                <a:solidFill>
                  <a:schemeClr val="tx1"/>
                </a:solidFill>
              </a:rPr>
              <a:t>cad</a:t>
            </a:r>
            <a:r>
              <a:rPr lang="it-IT" sz="2400" dirty="0" smtClean="0">
                <a:solidFill>
                  <a:schemeClr val="tx1"/>
                </a:solidFill>
              </a:rPr>
              <a:t>  = 			2.800.000  €</a:t>
            </a:r>
          </a:p>
          <a:p>
            <a:pPr lvl="0"/>
            <a:endParaRPr lang="it-IT" sz="1000" dirty="0" smtClean="0">
              <a:solidFill>
                <a:schemeClr val="tx1"/>
              </a:solidFill>
            </a:endParaRP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Installazione sensori  30 € x 4h </a:t>
            </a:r>
            <a:r>
              <a:rPr lang="it-IT" sz="2400" dirty="0">
                <a:solidFill>
                  <a:schemeClr val="tx1"/>
                </a:solidFill>
              </a:rPr>
              <a:t>x</a:t>
            </a:r>
            <a:r>
              <a:rPr lang="it-IT" sz="2400" dirty="0" smtClean="0">
                <a:solidFill>
                  <a:schemeClr val="tx1"/>
                </a:solidFill>
              </a:rPr>
              <a:t> 2p x 2000 = 		    480.000  €</a:t>
            </a:r>
          </a:p>
          <a:p>
            <a:pPr lvl="0"/>
            <a:endParaRPr lang="it-IT" sz="1000" dirty="0" smtClean="0">
              <a:solidFill>
                <a:schemeClr val="tx1"/>
              </a:solidFill>
            </a:endParaRP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Analisi e architettura 150 € x 8h x 3p x 10 =		      36.000  €</a:t>
            </a:r>
          </a:p>
          <a:p>
            <a:pPr lvl="0"/>
            <a:endParaRPr lang="it-IT" sz="1000" dirty="0" smtClean="0">
              <a:solidFill>
                <a:schemeClr val="tx1"/>
              </a:solidFill>
            </a:endParaRP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Sviluppo e test 80 € x 8h x 5p x 90 gg=			     288.000 €</a:t>
            </a:r>
          </a:p>
          <a:p>
            <a:pPr lvl="0"/>
            <a:endParaRPr lang="it-IT" sz="1000" dirty="0" smtClean="0">
              <a:solidFill>
                <a:schemeClr val="tx1"/>
              </a:solidFill>
            </a:endParaRP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Componenti HW (</a:t>
            </a:r>
            <a:r>
              <a:rPr lang="it-IT" sz="2400" dirty="0" err="1" smtClean="0">
                <a:solidFill>
                  <a:schemeClr val="tx1"/>
                </a:solidFill>
              </a:rPr>
              <a:t>Azure</a:t>
            </a:r>
            <a:r>
              <a:rPr lang="it-IT" sz="2400" dirty="0" smtClean="0">
                <a:solidFill>
                  <a:schemeClr val="tx1"/>
                </a:solidFill>
              </a:rPr>
              <a:t> </a:t>
            </a:r>
            <a:r>
              <a:rPr lang="it-IT" sz="2400" dirty="0" err="1" smtClean="0">
                <a:solidFill>
                  <a:schemeClr val="tx1"/>
                </a:solidFill>
              </a:rPr>
              <a:t>solution</a:t>
            </a:r>
            <a:r>
              <a:rPr lang="it-IT" sz="2400" dirty="0">
                <a:solidFill>
                  <a:schemeClr val="tx1"/>
                </a:solidFill>
              </a:rPr>
              <a:t>) = 			</a:t>
            </a:r>
            <a:r>
              <a:rPr lang="it-IT" sz="2400" dirty="0" smtClean="0">
                <a:solidFill>
                  <a:schemeClr val="tx1"/>
                </a:solidFill>
              </a:rPr>
              <a:t>     1170.24 €  / anno</a:t>
            </a:r>
          </a:p>
          <a:p>
            <a:pPr lvl="0"/>
            <a:endParaRPr lang="it-IT" sz="1000" dirty="0" smtClean="0">
              <a:solidFill>
                <a:schemeClr val="tx1"/>
              </a:solidFill>
            </a:endParaRP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Componenti SW 				</a:t>
            </a:r>
            <a:r>
              <a:rPr lang="it-IT" sz="2400" dirty="0">
                <a:solidFill>
                  <a:schemeClr val="tx1"/>
                </a:solidFill>
              </a:rPr>
              <a:t>	</a:t>
            </a:r>
            <a:r>
              <a:rPr lang="it-IT" sz="2400" dirty="0" smtClean="0">
                <a:solidFill>
                  <a:schemeClr val="tx1"/>
                </a:solidFill>
              </a:rPr>
              <a:t>           5000 €  / anno</a:t>
            </a:r>
          </a:p>
          <a:p>
            <a:pPr lvl="0"/>
            <a:endParaRPr lang="it-IT" sz="2400" dirty="0">
              <a:solidFill>
                <a:schemeClr val="tx1"/>
              </a:solidFill>
            </a:endParaRP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	</a:t>
            </a:r>
            <a:r>
              <a:rPr lang="it-IT" sz="2400" dirty="0">
                <a:solidFill>
                  <a:schemeClr val="tx1"/>
                </a:solidFill>
              </a:rPr>
              <a:t>						</a:t>
            </a:r>
            <a:r>
              <a:rPr lang="it-IT" sz="2400" b="1" i="1" dirty="0" smtClean="0">
                <a:solidFill>
                  <a:schemeClr val="tx1"/>
                </a:solidFill>
              </a:rPr>
              <a:t>3.610.170,24 €</a:t>
            </a:r>
          </a:p>
          <a:p>
            <a:pPr lvl="0"/>
            <a:endParaRPr lang="it-IT" sz="2400" dirty="0">
              <a:solidFill>
                <a:schemeClr val="tx1"/>
              </a:solidFill>
            </a:endParaRPr>
          </a:p>
          <a:p>
            <a:pPr lvl="0"/>
            <a:r>
              <a:rPr lang="it-IT" sz="2000" dirty="0" smtClean="0">
                <a:solidFill>
                  <a:schemeClr val="tx1"/>
                </a:solidFill>
              </a:rPr>
              <a:t>** sconto del 30%  	                                 </a:t>
            </a:r>
            <a:r>
              <a:rPr lang="it-IT" sz="2400" dirty="0" smtClean="0">
                <a:solidFill>
                  <a:schemeClr val="tx1"/>
                </a:solidFill>
              </a:rPr>
              <a:t>				</a:t>
            </a:r>
            <a:r>
              <a:rPr lang="it-IT" sz="2000" dirty="0" smtClean="0">
                <a:solidFill>
                  <a:schemeClr val="tx1"/>
                </a:solidFill>
              </a:rPr>
              <a:t>NB: i costi rappresentano una stima indicativa</a:t>
            </a:r>
            <a:endParaRPr lang="it-IT" sz="20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cxnSp>
        <p:nvCxnSpPr>
          <p:cNvPr id="7" name="Connettore 1 6"/>
          <p:cNvCxnSpPr/>
          <p:nvPr/>
        </p:nvCxnSpPr>
        <p:spPr>
          <a:xfrm>
            <a:off x="5786437" y="5243513"/>
            <a:ext cx="40433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5931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471692" y="2951296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pPr algn="ctr"/>
            <a:r>
              <a:rPr lang="it-IT" b="1" dirty="0" smtClean="0">
                <a:solidFill>
                  <a:srgbClr val="0072C6"/>
                </a:solidFill>
              </a:rPr>
              <a:t>Architettura dei Dati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lvl="0"/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5207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logico</a:t>
            </a: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BRI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  <a:p>
            <a:pPr>
              <a:lnSpc>
                <a:spcPct val="120000"/>
              </a:lnSpc>
            </a:pPr>
            <a:r>
              <a:rPr lang="it-IT" sz="3200" b="1" dirty="0" err="1">
                <a:solidFill>
                  <a:schemeClr val="tx1"/>
                </a:solidFill>
              </a:rPr>
              <a:t>CorsiAcqua</a:t>
            </a:r>
            <a:r>
              <a:rPr lang="it-IT" sz="3200" dirty="0">
                <a:solidFill>
                  <a:schemeClr val="tx1"/>
                </a:solidFill>
              </a:rPr>
              <a:t> (</a:t>
            </a:r>
            <a:r>
              <a:rPr lang="it-IT" sz="3200" u="sng" dirty="0">
                <a:solidFill>
                  <a:schemeClr val="tx1"/>
                </a:solidFill>
              </a:rPr>
              <a:t>id</a:t>
            </a:r>
            <a:r>
              <a:rPr lang="it-IT" sz="3200" dirty="0">
                <a:solidFill>
                  <a:schemeClr val="tx1"/>
                </a:solidFill>
              </a:rPr>
              <a:t>, denominazione</a:t>
            </a:r>
            <a:r>
              <a:rPr lang="it-IT" sz="3200" dirty="0" smtClean="0">
                <a:solidFill>
                  <a:schemeClr val="tx1"/>
                </a:solidFill>
              </a:rPr>
              <a:t>)</a:t>
            </a:r>
            <a:endParaRPr lang="it-IT" sz="3200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it-IT" sz="3200" b="1" dirty="0" err="1">
                <a:solidFill>
                  <a:schemeClr val="tx1"/>
                </a:solidFill>
              </a:rPr>
              <a:t>TrattiAcqua</a:t>
            </a:r>
            <a:r>
              <a:rPr lang="it-IT" sz="3200" dirty="0">
                <a:solidFill>
                  <a:schemeClr val="tx1"/>
                </a:solidFill>
              </a:rPr>
              <a:t> (</a:t>
            </a:r>
            <a:r>
              <a:rPr lang="it-IT" sz="3200" u="sng" dirty="0">
                <a:solidFill>
                  <a:schemeClr val="tx1"/>
                </a:solidFill>
              </a:rPr>
              <a:t>id</a:t>
            </a:r>
            <a:r>
              <a:rPr lang="it-IT" sz="3200" dirty="0">
                <a:solidFill>
                  <a:schemeClr val="tx1"/>
                </a:solidFill>
              </a:rPr>
              <a:t>, portata, </a:t>
            </a:r>
            <a:r>
              <a:rPr lang="it-IT" sz="3200" i="1" dirty="0" err="1">
                <a:solidFill>
                  <a:schemeClr val="tx1"/>
                </a:solidFill>
              </a:rPr>
              <a:t>idCorsoAcqua</a:t>
            </a:r>
            <a:r>
              <a:rPr lang="it-IT" sz="3200" dirty="0">
                <a:solidFill>
                  <a:schemeClr val="tx1"/>
                </a:solidFill>
              </a:rPr>
              <a:t>, </a:t>
            </a:r>
            <a:r>
              <a:rPr lang="it-IT" sz="3200" i="1" dirty="0" err="1">
                <a:solidFill>
                  <a:schemeClr val="tx1"/>
                </a:solidFill>
              </a:rPr>
              <a:t>idNodoInizio</a:t>
            </a:r>
            <a:r>
              <a:rPr lang="it-IT" sz="3200" dirty="0">
                <a:solidFill>
                  <a:schemeClr val="tx1"/>
                </a:solidFill>
              </a:rPr>
              <a:t>, </a:t>
            </a:r>
            <a:r>
              <a:rPr lang="it-IT" sz="3200" i="1" dirty="0" err="1">
                <a:solidFill>
                  <a:schemeClr val="tx1"/>
                </a:solidFill>
              </a:rPr>
              <a:t>idNodoFine</a:t>
            </a:r>
            <a:r>
              <a:rPr lang="it-IT" sz="320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it-IT" sz="3200" b="1" dirty="0" err="1">
                <a:solidFill>
                  <a:schemeClr val="tx1"/>
                </a:solidFill>
              </a:rPr>
              <a:t>NodiAcqua</a:t>
            </a:r>
            <a:r>
              <a:rPr lang="it-IT" sz="3200" dirty="0">
                <a:solidFill>
                  <a:schemeClr val="tx1"/>
                </a:solidFill>
              </a:rPr>
              <a:t> (</a:t>
            </a:r>
            <a:r>
              <a:rPr lang="it-IT" sz="3200" u="sng" dirty="0">
                <a:solidFill>
                  <a:schemeClr val="tx1"/>
                </a:solidFill>
              </a:rPr>
              <a:t>id</a:t>
            </a:r>
            <a:r>
              <a:rPr lang="it-IT" sz="3200" dirty="0">
                <a:solidFill>
                  <a:schemeClr val="tx1"/>
                </a:solidFill>
              </a:rPr>
              <a:t>, latitudine, longitudine, regione)</a:t>
            </a:r>
          </a:p>
          <a:p>
            <a:pPr>
              <a:lnSpc>
                <a:spcPct val="120000"/>
              </a:lnSpc>
            </a:pPr>
            <a:r>
              <a:rPr lang="it-IT" sz="3200" b="1" dirty="0" err="1">
                <a:solidFill>
                  <a:schemeClr val="tx1"/>
                </a:solidFill>
              </a:rPr>
              <a:t>DatiIdrometrici</a:t>
            </a:r>
            <a:r>
              <a:rPr lang="it-IT" sz="3200" dirty="0">
                <a:solidFill>
                  <a:schemeClr val="tx1"/>
                </a:solidFill>
              </a:rPr>
              <a:t> (</a:t>
            </a:r>
            <a:r>
              <a:rPr lang="it-IT" sz="3200" u="sng" dirty="0">
                <a:solidFill>
                  <a:schemeClr val="tx1"/>
                </a:solidFill>
              </a:rPr>
              <a:t>id</a:t>
            </a:r>
            <a:r>
              <a:rPr lang="it-IT" sz="3200" dirty="0">
                <a:solidFill>
                  <a:schemeClr val="tx1"/>
                </a:solidFill>
              </a:rPr>
              <a:t>, </a:t>
            </a:r>
            <a:r>
              <a:rPr lang="it-IT" sz="3200" dirty="0" err="1">
                <a:solidFill>
                  <a:schemeClr val="tx1"/>
                </a:solidFill>
              </a:rPr>
              <a:t>livelloAcqua</a:t>
            </a:r>
            <a:r>
              <a:rPr lang="it-IT" sz="3200" dirty="0">
                <a:solidFill>
                  <a:schemeClr val="tx1"/>
                </a:solidFill>
              </a:rPr>
              <a:t>, </a:t>
            </a:r>
            <a:r>
              <a:rPr lang="it-IT" sz="3200" dirty="0" err="1">
                <a:solidFill>
                  <a:schemeClr val="tx1"/>
                </a:solidFill>
              </a:rPr>
              <a:t>dataRilevazione</a:t>
            </a:r>
            <a:r>
              <a:rPr lang="it-IT" sz="3200" dirty="0">
                <a:solidFill>
                  <a:schemeClr val="tx1"/>
                </a:solidFill>
              </a:rPr>
              <a:t>, </a:t>
            </a:r>
            <a:r>
              <a:rPr lang="it-IT" sz="3200" i="1" dirty="0" err="1">
                <a:solidFill>
                  <a:schemeClr val="tx1"/>
                </a:solidFill>
              </a:rPr>
              <a:t>idSensoreIdrico</a:t>
            </a:r>
            <a:r>
              <a:rPr lang="it-IT" sz="320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it-IT" sz="3200" b="1" dirty="0" err="1">
                <a:solidFill>
                  <a:schemeClr val="tx1"/>
                </a:solidFill>
              </a:rPr>
              <a:t>SensoriIdrici</a:t>
            </a:r>
            <a:r>
              <a:rPr lang="it-IT" sz="3200" dirty="0">
                <a:solidFill>
                  <a:schemeClr val="tx1"/>
                </a:solidFill>
              </a:rPr>
              <a:t> (</a:t>
            </a:r>
            <a:r>
              <a:rPr lang="it-IT" sz="3200" u="sng" dirty="0">
                <a:solidFill>
                  <a:schemeClr val="tx1"/>
                </a:solidFill>
              </a:rPr>
              <a:t>id</a:t>
            </a:r>
            <a:r>
              <a:rPr lang="it-IT" sz="3200" dirty="0">
                <a:solidFill>
                  <a:schemeClr val="tx1"/>
                </a:solidFill>
              </a:rPr>
              <a:t>, latitudine, longitudine, </a:t>
            </a:r>
            <a:r>
              <a:rPr lang="it-IT" sz="3200" i="1" dirty="0" err="1">
                <a:solidFill>
                  <a:schemeClr val="tx1"/>
                </a:solidFill>
              </a:rPr>
              <a:t>idTrattoAcqua</a:t>
            </a:r>
            <a:r>
              <a:rPr lang="it-IT" sz="3200" dirty="0">
                <a:solidFill>
                  <a:schemeClr val="tx1"/>
                </a:solidFill>
              </a:rPr>
              <a:t>)</a:t>
            </a:r>
            <a:endParaRPr lang="it-IT" sz="3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000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678656" y="1879604"/>
            <a:ext cx="10587037" cy="420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DI - dato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idrometrico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SEP - segnalazione emergenza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potenziale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SEG - segnalazione emergenza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grave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BDM - base dati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meteo (esterna)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BSE - base dati segnalazioni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emergenza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BRI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- base dati rete idrica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415531" y="314327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Acronimi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3006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concettuale</a:t>
            </a: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BRI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14" y="1652590"/>
            <a:ext cx="11839575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727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logico</a:t>
            </a:r>
          </a:p>
          <a:p>
            <a:pPr>
              <a:lnSpc>
                <a:spcPct val="120000"/>
              </a:lnSpc>
            </a:pPr>
            <a:r>
              <a:rPr lang="it-IT" sz="3000" b="1" i="1" dirty="0" smtClean="0">
                <a:solidFill>
                  <a:srgbClr val="0072C6"/>
                </a:solidFill>
              </a:rPr>
              <a:t>BDM</a:t>
            </a:r>
            <a:endParaRPr lang="it-IT" sz="3000" b="1" i="1" dirty="0">
              <a:solidFill>
                <a:srgbClr val="0072C6"/>
              </a:solidFill>
            </a:endParaRPr>
          </a:p>
          <a:p>
            <a:pPr lvl="0">
              <a:lnSpc>
                <a:spcPct val="120000"/>
              </a:lnSpc>
            </a:pPr>
            <a:endParaRPr lang="it-IT" sz="3200" dirty="0"/>
          </a:p>
          <a:p>
            <a:pPr lvl="0">
              <a:lnSpc>
                <a:spcPct val="120000"/>
              </a:lnSpc>
            </a:pPr>
            <a:r>
              <a:rPr lang="it-IT" sz="3200" b="1" dirty="0">
                <a:solidFill>
                  <a:srgbClr val="000000"/>
                </a:solidFill>
              </a:rPr>
              <a:t>Regioni</a:t>
            </a:r>
            <a:r>
              <a:rPr lang="it-IT" sz="3200" dirty="0">
                <a:solidFill>
                  <a:srgbClr val="000000"/>
                </a:solidFill>
              </a:rPr>
              <a:t> (</a:t>
            </a:r>
            <a:r>
              <a:rPr lang="it-IT" sz="3200" u="sng" dirty="0">
                <a:solidFill>
                  <a:srgbClr val="000000"/>
                </a:solidFill>
              </a:rPr>
              <a:t>id</a:t>
            </a:r>
            <a:r>
              <a:rPr lang="it-IT" sz="3200" dirty="0">
                <a:solidFill>
                  <a:srgbClr val="000000"/>
                </a:solidFill>
              </a:rPr>
              <a:t>, denominazione)</a:t>
            </a:r>
          </a:p>
          <a:p>
            <a:pPr lvl="0">
              <a:lnSpc>
                <a:spcPct val="120000"/>
              </a:lnSpc>
            </a:pPr>
            <a:r>
              <a:rPr lang="it-IT" sz="3200" b="1" dirty="0" err="1">
                <a:solidFill>
                  <a:srgbClr val="000000"/>
                </a:solidFill>
              </a:rPr>
              <a:t>CelleGeografiche</a:t>
            </a:r>
            <a:r>
              <a:rPr lang="it-IT" sz="3200" dirty="0">
                <a:solidFill>
                  <a:srgbClr val="000000"/>
                </a:solidFill>
              </a:rPr>
              <a:t> (</a:t>
            </a:r>
            <a:r>
              <a:rPr lang="it-IT" sz="3200" u="sng" dirty="0">
                <a:solidFill>
                  <a:srgbClr val="000000"/>
                </a:solidFill>
              </a:rPr>
              <a:t>id</a:t>
            </a:r>
            <a:r>
              <a:rPr lang="it-IT" sz="3200" dirty="0">
                <a:solidFill>
                  <a:srgbClr val="000000"/>
                </a:solidFill>
              </a:rPr>
              <a:t>, </a:t>
            </a:r>
            <a:r>
              <a:rPr lang="it-IT" sz="3200" dirty="0" err="1">
                <a:solidFill>
                  <a:srgbClr val="000000"/>
                </a:solidFill>
              </a:rPr>
              <a:t>latitudineCentro</a:t>
            </a:r>
            <a:r>
              <a:rPr lang="it-IT" sz="3200" dirty="0">
                <a:solidFill>
                  <a:srgbClr val="000000"/>
                </a:solidFill>
              </a:rPr>
              <a:t>, </a:t>
            </a:r>
            <a:r>
              <a:rPr lang="it-IT" sz="3200" dirty="0" err="1">
                <a:solidFill>
                  <a:srgbClr val="000000"/>
                </a:solidFill>
              </a:rPr>
              <a:t>longitudineCentro</a:t>
            </a:r>
            <a:r>
              <a:rPr lang="it-IT" sz="3200" dirty="0">
                <a:solidFill>
                  <a:srgbClr val="000000"/>
                </a:solidFill>
              </a:rPr>
              <a:t>, </a:t>
            </a:r>
            <a:r>
              <a:rPr lang="it-IT" sz="3200" i="1" dirty="0" err="1">
                <a:solidFill>
                  <a:srgbClr val="000000"/>
                </a:solidFill>
              </a:rPr>
              <a:t>idRegione</a:t>
            </a:r>
            <a:r>
              <a:rPr lang="it-IT" sz="3200" dirty="0">
                <a:solidFill>
                  <a:srgbClr val="000000"/>
                </a:solidFill>
              </a:rPr>
              <a:t>)</a:t>
            </a:r>
          </a:p>
          <a:p>
            <a:pPr lvl="0">
              <a:lnSpc>
                <a:spcPct val="120000"/>
              </a:lnSpc>
            </a:pPr>
            <a:r>
              <a:rPr lang="it-IT" sz="3200" b="1" dirty="0" err="1">
                <a:solidFill>
                  <a:srgbClr val="000000"/>
                </a:solidFill>
              </a:rPr>
              <a:t>PrevisioniMeteo</a:t>
            </a:r>
            <a:r>
              <a:rPr lang="it-IT" sz="3200" dirty="0">
                <a:solidFill>
                  <a:srgbClr val="000000"/>
                </a:solidFill>
              </a:rPr>
              <a:t> (</a:t>
            </a:r>
            <a:r>
              <a:rPr lang="it-IT" sz="3200" u="sng" dirty="0">
                <a:solidFill>
                  <a:srgbClr val="000000"/>
                </a:solidFill>
              </a:rPr>
              <a:t>id</a:t>
            </a:r>
            <a:r>
              <a:rPr lang="it-IT" sz="3200" dirty="0">
                <a:solidFill>
                  <a:srgbClr val="000000"/>
                </a:solidFill>
              </a:rPr>
              <a:t>, </a:t>
            </a:r>
            <a:r>
              <a:rPr lang="it-IT" sz="3200" dirty="0" err="1">
                <a:solidFill>
                  <a:srgbClr val="000000"/>
                </a:solidFill>
              </a:rPr>
              <a:t>dataPrevisione</a:t>
            </a:r>
            <a:r>
              <a:rPr lang="it-IT" sz="3200" dirty="0">
                <a:solidFill>
                  <a:srgbClr val="000000"/>
                </a:solidFill>
              </a:rPr>
              <a:t>, umidita, </a:t>
            </a:r>
            <a:r>
              <a:rPr lang="it-IT" sz="3200" dirty="0" err="1">
                <a:solidFill>
                  <a:srgbClr val="000000"/>
                </a:solidFill>
              </a:rPr>
              <a:t>probPrecipitazioni</a:t>
            </a:r>
            <a:r>
              <a:rPr lang="it-IT" sz="3200" dirty="0">
                <a:solidFill>
                  <a:srgbClr val="000000"/>
                </a:solidFill>
              </a:rPr>
              <a:t>, </a:t>
            </a:r>
            <a:r>
              <a:rPr lang="it-IT" sz="3200" dirty="0" smtClean="0">
                <a:solidFill>
                  <a:srgbClr val="000000"/>
                </a:solidFill>
              </a:rPr>
              <a:t>											</a:t>
            </a:r>
            <a:r>
              <a:rPr lang="it-IT" sz="3200" dirty="0" err="1" smtClean="0">
                <a:solidFill>
                  <a:srgbClr val="000000"/>
                </a:solidFill>
              </a:rPr>
              <a:t>qPrecipitazioni</a:t>
            </a:r>
            <a:r>
              <a:rPr lang="it-IT" sz="3200" dirty="0" smtClean="0">
                <a:solidFill>
                  <a:srgbClr val="000000"/>
                </a:solidFill>
              </a:rPr>
              <a:t>, </a:t>
            </a:r>
            <a:r>
              <a:rPr lang="it-IT" sz="3200" dirty="0" err="1" smtClean="0">
                <a:solidFill>
                  <a:srgbClr val="000000"/>
                </a:solidFill>
              </a:rPr>
              <a:t>tempMax</a:t>
            </a:r>
            <a:r>
              <a:rPr lang="it-IT" sz="3200" dirty="0">
                <a:solidFill>
                  <a:srgbClr val="000000"/>
                </a:solidFill>
              </a:rPr>
              <a:t>, </a:t>
            </a:r>
            <a:r>
              <a:rPr lang="it-IT" sz="3200" dirty="0" err="1">
                <a:solidFill>
                  <a:srgbClr val="000000"/>
                </a:solidFill>
              </a:rPr>
              <a:t>tempMin</a:t>
            </a:r>
            <a:r>
              <a:rPr lang="it-IT" sz="3200" dirty="0">
                <a:solidFill>
                  <a:srgbClr val="000000"/>
                </a:solidFill>
              </a:rPr>
              <a:t>, </a:t>
            </a:r>
            <a:r>
              <a:rPr lang="it-IT" sz="3200" i="1" dirty="0" err="1">
                <a:solidFill>
                  <a:srgbClr val="000000"/>
                </a:solidFill>
              </a:rPr>
              <a:t>idCellaGeografica</a:t>
            </a:r>
            <a:r>
              <a:rPr lang="it-IT" sz="3200" dirty="0" smtClean="0">
                <a:solidFill>
                  <a:srgbClr val="000000"/>
                </a:solidFill>
              </a:rPr>
              <a:t>)</a:t>
            </a:r>
            <a:endParaRPr lang="it-IT" sz="3000" dirty="0" smtClean="0">
              <a:solidFill>
                <a:srgbClr val="000000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dirty="0">
              <a:solidFill>
                <a:srgbClr val="000000"/>
              </a:solidFill>
            </a:endParaRPr>
          </a:p>
          <a:p>
            <a:endParaRPr lang="it-IT" sz="5000" dirty="0" smtClean="0">
              <a:solidFill>
                <a:srgbClr val="000000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269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262" y="1275405"/>
            <a:ext cx="9886951" cy="5119679"/>
          </a:xfrm>
          <a:prstGeom prst="rect">
            <a:avLst/>
          </a:prstGeom>
        </p:spPr>
      </p:pic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concettuale</a:t>
            </a: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BDM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1418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logico</a:t>
            </a:r>
          </a:p>
          <a:p>
            <a:r>
              <a:rPr lang="it-IT" sz="3000" b="1" dirty="0" smtClean="0">
                <a:solidFill>
                  <a:srgbClr val="0072C6"/>
                </a:solidFill>
              </a:rPr>
              <a:t>BSE</a:t>
            </a:r>
            <a:endParaRPr lang="it-IT" sz="3000" b="1" dirty="0">
              <a:solidFill>
                <a:srgbClr val="0072C6"/>
              </a:solidFill>
            </a:endParaRPr>
          </a:p>
          <a:p>
            <a:pPr>
              <a:lnSpc>
                <a:spcPct val="120000"/>
              </a:lnSpc>
            </a:pPr>
            <a:r>
              <a:rPr lang="it-IT" sz="2400" b="1" dirty="0" err="1">
                <a:solidFill>
                  <a:srgbClr val="000000"/>
                </a:solidFill>
              </a:rPr>
              <a:t>Sep</a:t>
            </a:r>
            <a:r>
              <a:rPr lang="it-IT" sz="2400" dirty="0">
                <a:solidFill>
                  <a:srgbClr val="000000"/>
                </a:solidFill>
              </a:rPr>
              <a:t> (</a:t>
            </a:r>
            <a:r>
              <a:rPr lang="it-IT" sz="2400" u="sng" dirty="0">
                <a:solidFill>
                  <a:srgbClr val="000000"/>
                </a:solidFill>
              </a:rPr>
              <a:t>id</a:t>
            </a:r>
            <a:r>
              <a:rPr lang="it-IT" sz="2400" dirty="0">
                <a:solidFill>
                  <a:srgbClr val="000000"/>
                </a:solidFill>
              </a:rPr>
              <a:t>, </a:t>
            </a:r>
            <a:r>
              <a:rPr lang="it-IT" sz="2400" dirty="0" err="1">
                <a:solidFill>
                  <a:srgbClr val="000000"/>
                </a:solidFill>
              </a:rPr>
              <a:t>dataIdentificazione</a:t>
            </a:r>
            <a:r>
              <a:rPr lang="it-IT" sz="2400" dirty="0">
                <a:solidFill>
                  <a:srgbClr val="000000"/>
                </a:solidFill>
              </a:rPr>
              <a:t>, dettagli)</a:t>
            </a:r>
          </a:p>
          <a:p>
            <a:pPr>
              <a:lnSpc>
                <a:spcPct val="120000"/>
              </a:lnSpc>
            </a:pPr>
            <a:r>
              <a:rPr lang="it-IT" sz="2400" b="1" dirty="0" err="1">
                <a:solidFill>
                  <a:srgbClr val="000000"/>
                </a:solidFill>
              </a:rPr>
              <a:t>PianificazioneSpostamenti</a:t>
            </a:r>
            <a:r>
              <a:rPr lang="it-IT" sz="2400" dirty="0">
                <a:solidFill>
                  <a:srgbClr val="000000"/>
                </a:solidFill>
              </a:rPr>
              <a:t> (</a:t>
            </a:r>
            <a:r>
              <a:rPr lang="it-IT" sz="2400" u="sng" dirty="0">
                <a:solidFill>
                  <a:srgbClr val="000000"/>
                </a:solidFill>
              </a:rPr>
              <a:t>id</a:t>
            </a:r>
            <a:r>
              <a:rPr lang="it-IT" sz="2400" dirty="0">
                <a:solidFill>
                  <a:srgbClr val="000000"/>
                </a:solidFill>
              </a:rPr>
              <a:t>, </a:t>
            </a:r>
            <a:r>
              <a:rPr lang="it-IT" sz="2400" dirty="0" err="1">
                <a:solidFill>
                  <a:srgbClr val="000000"/>
                </a:solidFill>
              </a:rPr>
              <a:t>dataPianificazione</a:t>
            </a:r>
            <a:r>
              <a:rPr lang="it-IT" sz="2400" dirty="0">
                <a:solidFill>
                  <a:srgbClr val="000000"/>
                </a:solidFill>
              </a:rPr>
              <a:t>, </a:t>
            </a:r>
            <a:r>
              <a:rPr lang="it-IT" sz="2400" i="1" dirty="0" err="1">
                <a:solidFill>
                  <a:srgbClr val="000000"/>
                </a:solidFill>
              </a:rPr>
              <a:t>matricolaOperatore</a:t>
            </a:r>
            <a:r>
              <a:rPr lang="it-IT" sz="2400" dirty="0">
                <a:solidFill>
                  <a:srgbClr val="000000"/>
                </a:solidFill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it-IT" sz="2400" b="1" dirty="0" err="1">
                <a:solidFill>
                  <a:srgbClr val="000000"/>
                </a:solidFill>
              </a:rPr>
              <a:t>OperatoreCentroSupervisione</a:t>
            </a:r>
            <a:r>
              <a:rPr lang="it-IT" sz="2400" dirty="0">
                <a:solidFill>
                  <a:srgbClr val="000000"/>
                </a:solidFill>
              </a:rPr>
              <a:t> (</a:t>
            </a:r>
            <a:r>
              <a:rPr lang="it-IT" sz="2400" u="sng" dirty="0">
                <a:solidFill>
                  <a:srgbClr val="000000"/>
                </a:solidFill>
              </a:rPr>
              <a:t>matricola</a:t>
            </a:r>
            <a:r>
              <a:rPr lang="it-IT" sz="2400" dirty="0">
                <a:solidFill>
                  <a:srgbClr val="000000"/>
                </a:solidFill>
              </a:rPr>
              <a:t>, nome, cognome)</a:t>
            </a:r>
          </a:p>
          <a:p>
            <a:pPr>
              <a:lnSpc>
                <a:spcPct val="120000"/>
              </a:lnSpc>
            </a:pPr>
            <a:r>
              <a:rPr lang="it-IT" sz="2400" b="1" dirty="0">
                <a:solidFill>
                  <a:srgbClr val="000000"/>
                </a:solidFill>
              </a:rPr>
              <a:t>Previsioni</a:t>
            </a:r>
            <a:r>
              <a:rPr lang="it-IT" sz="2400" dirty="0">
                <a:solidFill>
                  <a:srgbClr val="000000"/>
                </a:solidFill>
              </a:rPr>
              <a:t> (</a:t>
            </a:r>
            <a:r>
              <a:rPr lang="it-IT" sz="2400" u="sng" dirty="0">
                <a:solidFill>
                  <a:srgbClr val="000000"/>
                </a:solidFill>
              </a:rPr>
              <a:t>id</a:t>
            </a:r>
            <a:r>
              <a:rPr lang="it-IT" sz="2400" dirty="0">
                <a:solidFill>
                  <a:srgbClr val="000000"/>
                </a:solidFill>
              </a:rPr>
              <a:t>, </a:t>
            </a:r>
            <a:r>
              <a:rPr lang="it-IT" sz="2400" dirty="0" err="1">
                <a:solidFill>
                  <a:srgbClr val="000000"/>
                </a:solidFill>
              </a:rPr>
              <a:t>probPioggia</a:t>
            </a:r>
            <a:r>
              <a:rPr lang="it-IT" sz="2400" dirty="0">
                <a:solidFill>
                  <a:srgbClr val="000000"/>
                </a:solidFill>
              </a:rPr>
              <a:t>, </a:t>
            </a:r>
            <a:r>
              <a:rPr lang="it-IT" sz="2400" dirty="0" err="1">
                <a:solidFill>
                  <a:srgbClr val="000000"/>
                </a:solidFill>
              </a:rPr>
              <a:t>quantitaPioggia</a:t>
            </a:r>
            <a:r>
              <a:rPr lang="it-IT" sz="2400" dirty="0">
                <a:solidFill>
                  <a:srgbClr val="000000"/>
                </a:solidFill>
              </a:rPr>
              <a:t>, data)</a:t>
            </a:r>
          </a:p>
          <a:p>
            <a:pPr>
              <a:lnSpc>
                <a:spcPct val="120000"/>
              </a:lnSpc>
            </a:pPr>
            <a:r>
              <a:rPr lang="it-IT" sz="2400" b="1" dirty="0" err="1">
                <a:solidFill>
                  <a:srgbClr val="000000"/>
                </a:solidFill>
              </a:rPr>
              <a:t>PrevisioniSensoriSep</a:t>
            </a:r>
            <a:r>
              <a:rPr lang="it-IT" sz="2400" dirty="0">
                <a:solidFill>
                  <a:srgbClr val="000000"/>
                </a:solidFill>
              </a:rPr>
              <a:t> (</a:t>
            </a:r>
            <a:r>
              <a:rPr lang="it-IT" sz="2400" u="sng" dirty="0" err="1">
                <a:solidFill>
                  <a:srgbClr val="000000"/>
                </a:solidFill>
              </a:rPr>
              <a:t>idSep</a:t>
            </a:r>
            <a:r>
              <a:rPr lang="it-IT" sz="2400" dirty="0">
                <a:solidFill>
                  <a:srgbClr val="000000"/>
                </a:solidFill>
              </a:rPr>
              <a:t>, </a:t>
            </a:r>
            <a:r>
              <a:rPr lang="it-IT" sz="2400" dirty="0" err="1">
                <a:solidFill>
                  <a:srgbClr val="000000"/>
                </a:solidFill>
              </a:rPr>
              <a:t>idSensoreIdrico</a:t>
            </a:r>
            <a:r>
              <a:rPr lang="it-IT" sz="2400" dirty="0">
                <a:solidFill>
                  <a:srgbClr val="000000"/>
                </a:solidFill>
              </a:rPr>
              <a:t>, </a:t>
            </a:r>
            <a:r>
              <a:rPr lang="it-IT" sz="2400" dirty="0" err="1">
                <a:solidFill>
                  <a:srgbClr val="000000"/>
                </a:solidFill>
              </a:rPr>
              <a:t>idPrevisioni</a:t>
            </a:r>
            <a:r>
              <a:rPr lang="it-IT" sz="2400" dirty="0">
                <a:solidFill>
                  <a:srgbClr val="000000"/>
                </a:solidFill>
              </a:rPr>
              <a:t>, </a:t>
            </a:r>
            <a:r>
              <a:rPr lang="it-IT" sz="2400" dirty="0" err="1">
                <a:solidFill>
                  <a:srgbClr val="000000"/>
                </a:solidFill>
              </a:rPr>
              <a:t>dataRilevazione</a:t>
            </a:r>
            <a:r>
              <a:rPr lang="it-IT" sz="2400" dirty="0">
                <a:solidFill>
                  <a:srgbClr val="000000"/>
                </a:solidFill>
              </a:rPr>
              <a:t>, di)</a:t>
            </a:r>
          </a:p>
          <a:p>
            <a:pPr>
              <a:lnSpc>
                <a:spcPct val="120000"/>
              </a:lnSpc>
            </a:pPr>
            <a:r>
              <a:rPr lang="it-IT" sz="2400" b="1" dirty="0">
                <a:solidFill>
                  <a:srgbClr val="000000"/>
                </a:solidFill>
              </a:rPr>
              <a:t>Sensori</a:t>
            </a:r>
            <a:r>
              <a:rPr lang="it-IT" sz="2400" dirty="0">
                <a:solidFill>
                  <a:srgbClr val="000000"/>
                </a:solidFill>
              </a:rPr>
              <a:t> (</a:t>
            </a:r>
            <a:r>
              <a:rPr lang="it-IT" sz="2400" u="sng" dirty="0">
                <a:solidFill>
                  <a:srgbClr val="000000"/>
                </a:solidFill>
              </a:rPr>
              <a:t>id</a:t>
            </a:r>
            <a:r>
              <a:rPr lang="it-IT" sz="2400" dirty="0">
                <a:solidFill>
                  <a:srgbClr val="000000"/>
                </a:solidFill>
              </a:rPr>
              <a:t>, latitudine, longitudine)</a:t>
            </a:r>
          </a:p>
          <a:p>
            <a:pPr>
              <a:lnSpc>
                <a:spcPct val="120000"/>
              </a:lnSpc>
            </a:pPr>
            <a:r>
              <a:rPr lang="it-IT" sz="2400" b="1" dirty="0" err="1">
                <a:solidFill>
                  <a:srgbClr val="000000"/>
                </a:solidFill>
              </a:rPr>
              <a:t>SepPianificazioniSquadra</a:t>
            </a:r>
            <a:r>
              <a:rPr lang="it-IT" sz="2400" dirty="0">
                <a:solidFill>
                  <a:srgbClr val="000000"/>
                </a:solidFill>
              </a:rPr>
              <a:t> (</a:t>
            </a:r>
            <a:r>
              <a:rPr lang="it-IT" sz="2400" i="1" u="sng" dirty="0" err="1">
                <a:solidFill>
                  <a:srgbClr val="000000"/>
                </a:solidFill>
              </a:rPr>
              <a:t>idSep</a:t>
            </a:r>
            <a:r>
              <a:rPr lang="it-IT" sz="2400" dirty="0">
                <a:solidFill>
                  <a:srgbClr val="000000"/>
                </a:solidFill>
              </a:rPr>
              <a:t>, </a:t>
            </a:r>
            <a:r>
              <a:rPr lang="it-IT" sz="2400" i="1" u="sng" dirty="0" err="1">
                <a:solidFill>
                  <a:srgbClr val="000000"/>
                </a:solidFill>
              </a:rPr>
              <a:t>idPianificazione</a:t>
            </a:r>
            <a:r>
              <a:rPr lang="it-IT" sz="2400" dirty="0">
                <a:solidFill>
                  <a:srgbClr val="000000"/>
                </a:solidFill>
              </a:rPr>
              <a:t>, </a:t>
            </a:r>
            <a:r>
              <a:rPr lang="it-IT" sz="2400" i="1" u="sng" dirty="0" err="1">
                <a:solidFill>
                  <a:srgbClr val="000000"/>
                </a:solidFill>
              </a:rPr>
              <a:t>idSquadraEmergenza</a:t>
            </a:r>
            <a:r>
              <a:rPr lang="it-IT" sz="2400" dirty="0">
                <a:solidFill>
                  <a:srgbClr val="000000"/>
                </a:solidFill>
              </a:rPr>
              <a:t>, 				</a:t>
            </a:r>
            <a:r>
              <a:rPr lang="it-IT" sz="2400" dirty="0" err="1">
                <a:solidFill>
                  <a:srgbClr val="000000"/>
                </a:solidFill>
              </a:rPr>
              <a:t>dataSpostamento</a:t>
            </a:r>
            <a:r>
              <a:rPr lang="it-IT" sz="2400" dirty="0">
                <a:solidFill>
                  <a:srgbClr val="000000"/>
                </a:solidFill>
              </a:rPr>
              <a:t>, </a:t>
            </a:r>
            <a:r>
              <a:rPr lang="it-IT" sz="2400" dirty="0" err="1">
                <a:solidFill>
                  <a:srgbClr val="000000"/>
                </a:solidFill>
              </a:rPr>
              <a:t>luogoSpostamento</a:t>
            </a:r>
            <a:r>
              <a:rPr lang="it-IT" sz="2400" dirty="0">
                <a:solidFill>
                  <a:srgbClr val="000000"/>
                </a:solidFill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it-IT" sz="2400" b="1" dirty="0" err="1">
                <a:solidFill>
                  <a:srgbClr val="000000"/>
                </a:solidFill>
              </a:rPr>
              <a:t>SquadreEmergenza</a:t>
            </a:r>
            <a:r>
              <a:rPr lang="it-IT" sz="2400" dirty="0">
                <a:solidFill>
                  <a:srgbClr val="000000"/>
                </a:solidFill>
              </a:rPr>
              <a:t> (</a:t>
            </a:r>
            <a:r>
              <a:rPr lang="it-IT" sz="2400" u="sng" dirty="0" err="1">
                <a:solidFill>
                  <a:srgbClr val="000000"/>
                </a:solidFill>
              </a:rPr>
              <a:t>idSquadreEmergenza</a:t>
            </a:r>
            <a:r>
              <a:rPr lang="it-IT" sz="2400" dirty="0">
                <a:solidFill>
                  <a:srgbClr val="000000"/>
                </a:solidFill>
              </a:rPr>
              <a:t>, </a:t>
            </a:r>
            <a:r>
              <a:rPr lang="it-IT" sz="2400" dirty="0" err="1">
                <a:solidFill>
                  <a:srgbClr val="000000"/>
                </a:solidFill>
              </a:rPr>
              <a:t>nComponenti</a:t>
            </a:r>
            <a:r>
              <a:rPr lang="it-IT" sz="2400" dirty="0">
                <a:solidFill>
                  <a:srgbClr val="000000"/>
                </a:solidFill>
              </a:rPr>
              <a:t>, </a:t>
            </a:r>
            <a:r>
              <a:rPr lang="it-IT" sz="2400" dirty="0" err="1">
                <a:solidFill>
                  <a:srgbClr val="000000"/>
                </a:solidFill>
              </a:rPr>
              <a:t>disponibilita</a:t>
            </a:r>
            <a:r>
              <a:rPr lang="it-IT" sz="2400" dirty="0">
                <a:solidFill>
                  <a:srgbClr val="000000"/>
                </a:solidFill>
              </a:rPr>
              <a:t>, </a:t>
            </a:r>
            <a:r>
              <a:rPr lang="it-IT" sz="2400" i="1" dirty="0" err="1">
                <a:solidFill>
                  <a:srgbClr val="000000"/>
                </a:solidFill>
              </a:rPr>
              <a:t>idSedeOperativa</a:t>
            </a:r>
            <a:r>
              <a:rPr lang="it-IT" sz="2400" dirty="0">
                <a:solidFill>
                  <a:srgbClr val="000000"/>
                </a:solidFill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it-IT" sz="2400" b="1" dirty="0" err="1">
                <a:solidFill>
                  <a:srgbClr val="000000"/>
                </a:solidFill>
              </a:rPr>
              <a:t>SediOperative</a:t>
            </a:r>
            <a:r>
              <a:rPr lang="it-IT" sz="2400" dirty="0">
                <a:solidFill>
                  <a:srgbClr val="000000"/>
                </a:solidFill>
              </a:rPr>
              <a:t> (</a:t>
            </a:r>
            <a:r>
              <a:rPr lang="it-IT" sz="2400" u="sng" dirty="0">
                <a:solidFill>
                  <a:srgbClr val="000000"/>
                </a:solidFill>
              </a:rPr>
              <a:t>id</a:t>
            </a:r>
            <a:r>
              <a:rPr lang="it-IT" sz="2400" dirty="0">
                <a:solidFill>
                  <a:srgbClr val="000000"/>
                </a:solidFill>
              </a:rPr>
              <a:t>, indirizzo, </a:t>
            </a:r>
            <a:r>
              <a:rPr lang="it-IT" sz="2400" dirty="0" err="1">
                <a:solidFill>
                  <a:srgbClr val="000000"/>
                </a:solidFill>
              </a:rPr>
              <a:t>cap</a:t>
            </a:r>
            <a:r>
              <a:rPr lang="it-IT" sz="2400" dirty="0">
                <a:solidFill>
                  <a:srgbClr val="000000"/>
                </a:solidFill>
              </a:rPr>
              <a:t>, </a:t>
            </a:r>
            <a:r>
              <a:rPr lang="it-IT" sz="2400" dirty="0" err="1">
                <a:solidFill>
                  <a:srgbClr val="000000"/>
                </a:solidFill>
              </a:rPr>
              <a:t>nTelefono</a:t>
            </a:r>
            <a:r>
              <a:rPr lang="it-IT" sz="2400" dirty="0">
                <a:solidFill>
                  <a:srgbClr val="000000"/>
                </a:solidFill>
              </a:rPr>
              <a:t>, regione)</a:t>
            </a:r>
            <a:endParaRPr lang="it-IT" sz="2400" dirty="0" smtClean="0">
              <a:solidFill>
                <a:srgbClr val="000000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02190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concettuale</a:t>
            </a: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BSE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824" y="1165875"/>
            <a:ext cx="9658349" cy="534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4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logico</a:t>
            </a: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Eterogeneità e corrispondenze </a:t>
            </a:r>
            <a:r>
              <a:rPr lang="it-IT" sz="3000" b="1" i="1" dirty="0" err="1" smtClean="0">
                <a:solidFill>
                  <a:srgbClr val="0072C6"/>
                </a:solidFill>
              </a:rPr>
              <a:t>interschema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1" y="2301848"/>
            <a:ext cx="11670507" cy="2865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656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logico</a:t>
            </a: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Globale 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600" b="1" i="1" dirty="0" smtClean="0">
              <a:solidFill>
                <a:srgbClr val="0072C6"/>
              </a:solidFill>
            </a:endParaRPr>
          </a:p>
          <a:p>
            <a:pPr>
              <a:lnSpc>
                <a:spcPct val="120000"/>
              </a:lnSpc>
            </a:pPr>
            <a:r>
              <a:rPr lang="it-IT" sz="1600" b="1" dirty="0" err="1">
                <a:solidFill>
                  <a:srgbClr val="000000"/>
                </a:solidFill>
              </a:rPr>
              <a:t>CorsiAcqua</a:t>
            </a:r>
            <a:r>
              <a:rPr lang="it-IT" sz="1600" dirty="0">
                <a:solidFill>
                  <a:srgbClr val="000000"/>
                </a:solidFill>
              </a:rPr>
              <a:t> (</a:t>
            </a:r>
            <a:r>
              <a:rPr lang="it-IT" sz="1600" u="sng" dirty="0">
                <a:solidFill>
                  <a:srgbClr val="000000"/>
                </a:solidFill>
              </a:rPr>
              <a:t>id</a:t>
            </a:r>
            <a:r>
              <a:rPr lang="it-IT" sz="1600" dirty="0">
                <a:solidFill>
                  <a:srgbClr val="000000"/>
                </a:solidFill>
              </a:rPr>
              <a:t>, denominazione)</a:t>
            </a:r>
          </a:p>
          <a:p>
            <a:pPr>
              <a:lnSpc>
                <a:spcPct val="120000"/>
              </a:lnSpc>
            </a:pPr>
            <a:r>
              <a:rPr lang="it-IT" sz="1600" b="1" dirty="0" err="1">
                <a:solidFill>
                  <a:srgbClr val="000000"/>
                </a:solidFill>
              </a:rPr>
              <a:t>TrattiAcqua</a:t>
            </a:r>
            <a:r>
              <a:rPr lang="it-IT" sz="1600" dirty="0">
                <a:solidFill>
                  <a:srgbClr val="000000"/>
                </a:solidFill>
              </a:rPr>
              <a:t> (</a:t>
            </a:r>
            <a:r>
              <a:rPr lang="it-IT" sz="1600" u="sng" dirty="0">
                <a:solidFill>
                  <a:srgbClr val="000000"/>
                </a:solidFill>
              </a:rPr>
              <a:t>id</a:t>
            </a:r>
            <a:r>
              <a:rPr lang="it-IT" sz="1600" dirty="0">
                <a:solidFill>
                  <a:srgbClr val="000000"/>
                </a:solidFill>
              </a:rPr>
              <a:t>, portata, </a:t>
            </a:r>
            <a:r>
              <a:rPr lang="it-IT" sz="1600" i="1" dirty="0" err="1">
                <a:solidFill>
                  <a:srgbClr val="000000"/>
                </a:solidFill>
              </a:rPr>
              <a:t>idCorsoAcqua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i="1" dirty="0" err="1">
                <a:solidFill>
                  <a:srgbClr val="000000"/>
                </a:solidFill>
              </a:rPr>
              <a:t>idNodoInizio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i="1" dirty="0" err="1">
                <a:solidFill>
                  <a:srgbClr val="000000"/>
                </a:solidFill>
              </a:rPr>
              <a:t>idNodoFine</a:t>
            </a:r>
            <a:r>
              <a:rPr lang="it-IT" sz="1600" dirty="0">
                <a:solidFill>
                  <a:srgbClr val="000000"/>
                </a:solidFill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it-IT" sz="1600" b="1" dirty="0" err="1">
                <a:solidFill>
                  <a:srgbClr val="000000"/>
                </a:solidFill>
              </a:rPr>
              <a:t>NodiAcqua</a:t>
            </a:r>
            <a:r>
              <a:rPr lang="it-IT" sz="1600" dirty="0">
                <a:solidFill>
                  <a:srgbClr val="000000"/>
                </a:solidFill>
              </a:rPr>
              <a:t> (</a:t>
            </a:r>
            <a:r>
              <a:rPr lang="it-IT" sz="1600" u="sng" dirty="0">
                <a:solidFill>
                  <a:srgbClr val="000000"/>
                </a:solidFill>
              </a:rPr>
              <a:t>id</a:t>
            </a:r>
            <a:r>
              <a:rPr lang="it-IT" sz="1600" dirty="0">
                <a:solidFill>
                  <a:srgbClr val="000000"/>
                </a:solidFill>
              </a:rPr>
              <a:t>, latitudine, longitudine, </a:t>
            </a:r>
            <a:r>
              <a:rPr lang="it-IT" sz="1600" i="1" dirty="0" err="1">
                <a:solidFill>
                  <a:srgbClr val="000000"/>
                </a:solidFill>
              </a:rPr>
              <a:t>idRegione</a:t>
            </a:r>
            <a:r>
              <a:rPr lang="it-IT" sz="1600" dirty="0">
                <a:solidFill>
                  <a:srgbClr val="000000"/>
                </a:solidFill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it-IT" sz="1600" b="1" dirty="0">
                <a:solidFill>
                  <a:srgbClr val="000000"/>
                </a:solidFill>
              </a:rPr>
              <a:t>Regioni</a:t>
            </a:r>
            <a:r>
              <a:rPr lang="it-IT" sz="1600" dirty="0">
                <a:solidFill>
                  <a:srgbClr val="000000"/>
                </a:solidFill>
              </a:rPr>
              <a:t> (</a:t>
            </a:r>
            <a:r>
              <a:rPr lang="it-IT" sz="1600" u="sng" dirty="0">
                <a:solidFill>
                  <a:srgbClr val="000000"/>
                </a:solidFill>
              </a:rPr>
              <a:t>id</a:t>
            </a:r>
            <a:r>
              <a:rPr lang="it-IT" sz="1600" dirty="0">
                <a:solidFill>
                  <a:srgbClr val="000000"/>
                </a:solidFill>
              </a:rPr>
              <a:t>, denominazione)</a:t>
            </a:r>
          </a:p>
          <a:p>
            <a:pPr>
              <a:lnSpc>
                <a:spcPct val="120000"/>
              </a:lnSpc>
            </a:pPr>
            <a:r>
              <a:rPr lang="it-IT" sz="1600" b="1" dirty="0" err="1">
                <a:solidFill>
                  <a:srgbClr val="000000"/>
                </a:solidFill>
              </a:rPr>
              <a:t>DatiIdrometrici</a:t>
            </a:r>
            <a:r>
              <a:rPr lang="it-IT" sz="1600" dirty="0">
                <a:solidFill>
                  <a:srgbClr val="000000"/>
                </a:solidFill>
              </a:rPr>
              <a:t> (</a:t>
            </a:r>
            <a:r>
              <a:rPr lang="it-IT" sz="1600" u="sng" dirty="0">
                <a:solidFill>
                  <a:srgbClr val="000000"/>
                </a:solidFill>
              </a:rPr>
              <a:t>id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dirty="0" err="1">
                <a:solidFill>
                  <a:srgbClr val="000000"/>
                </a:solidFill>
              </a:rPr>
              <a:t>livelloAcqua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dirty="0" err="1">
                <a:solidFill>
                  <a:srgbClr val="000000"/>
                </a:solidFill>
              </a:rPr>
              <a:t>dataRilevazione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i="1" dirty="0" err="1">
                <a:solidFill>
                  <a:srgbClr val="000000"/>
                </a:solidFill>
              </a:rPr>
              <a:t>idSensoreIdrico</a:t>
            </a:r>
            <a:r>
              <a:rPr lang="it-IT" sz="1600" dirty="0">
                <a:solidFill>
                  <a:srgbClr val="000000"/>
                </a:solidFill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it-IT" sz="1600" b="1" dirty="0" err="1">
                <a:solidFill>
                  <a:srgbClr val="000000"/>
                </a:solidFill>
              </a:rPr>
              <a:t>SensoriIdrici</a:t>
            </a:r>
            <a:r>
              <a:rPr lang="it-IT" sz="1600" dirty="0">
                <a:solidFill>
                  <a:srgbClr val="000000"/>
                </a:solidFill>
              </a:rPr>
              <a:t> (</a:t>
            </a:r>
            <a:r>
              <a:rPr lang="it-IT" sz="1600" u="sng" dirty="0">
                <a:solidFill>
                  <a:srgbClr val="000000"/>
                </a:solidFill>
              </a:rPr>
              <a:t>id</a:t>
            </a:r>
            <a:r>
              <a:rPr lang="it-IT" sz="1600" dirty="0">
                <a:solidFill>
                  <a:srgbClr val="000000"/>
                </a:solidFill>
              </a:rPr>
              <a:t>, latitudine, longitudine, </a:t>
            </a:r>
            <a:r>
              <a:rPr lang="it-IT" sz="1600" i="1" dirty="0" err="1">
                <a:solidFill>
                  <a:srgbClr val="000000"/>
                </a:solidFill>
              </a:rPr>
              <a:t>idTrattoAcqua</a:t>
            </a:r>
            <a:r>
              <a:rPr lang="it-IT" sz="1600" dirty="0">
                <a:solidFill>
                  <a:srgbClr val="000000"/>
                </a:solidFill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it-IT" sz="1600" b="1" dirty="0" err="1">
                <a:solidFill>
                  <a:srgbClr val="000000"/>
                </a:solidFill>
              </a:rPr>
              <a:t>CelleGeografiche</a:t>
            </a:r>
            <a:r>
              <a:rPr lang="it-IT" sz="1600" dirty="0">
                <a:solidFill>
                  <a:srgbClr val="000000"/>
                </a:solidFill>
              </a:rPr>
              <a:t> (</a:t>
            </a:r>
            <a:r>
              <a:rPr lang="it-IT" sz="1600" u="sng" dirty="0">
                <a:solidFill>
                  <a:srgbClr val="000000"/>
                </a:solidFill>
              </a:rPr>
              <a:t>id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dirty="0" err="1">
                <a:solidFill>
                  <a:srgbClr val="000000"/>
                </a:solidFill>
              </a:rPr>
              <a:t>latitudineCentro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dirty="0" err="1">
                <a:solidFill>
                  <a:srgbClr val="000000"/>
                </a:solidFill>
              </a:rPr>
              <a:t>longitudineCentro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i="1" dirty="0" err="1">
                <a:solidFill>
                  <a:srgbClr val="000000"/>
                </a:solidFill>
              </a:rPr>
              <a:t>idRegione</a:t>
            </a:r>
            <a:r>
              <a:rPr lang="it-IT" sz="1600" dirty="0">
                <a:solidFill>
                  <a:srgbClr val="000000"/>
                </a:solidFill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it-IT" sz="1600" b="1" dirty="0" err="1">
                <a:solidFill>
                  <a:srgbClr val="000000"/>
                </a:solidFill>
              </a:rPr>
              <a:t>DatiSensoriPrevisioniSep</a:t>
            </a:r>
            <a:r>
              <a:rPr lang="it-IT" sz="1600" dirty="0">
                <a:solidFill>
                  <a:srgbClr val="000000"/>
                </a:solidFill>
              </a:rPr>
              <a:t> (</a:t>
            </a:r>
            <a:r>
              <a:rPr lang="it-IT" sz="1600" i="1" u="sng" dirty="0" err="1">
                <a:solidFill>
                  <a:srgbClr val="000000"/>
                </a:solidFill>
              </a:rPr>
              <a:t>idDatoIdrometrico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i="1" u="sng" dirty="0" err="1">
                <a:solidFill>
                  <a:srgbClr val="000000"/>
                </a:solidFill>
              </a:rPr>
              <a:t>idSep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i="1" u="sng" dirty="0" err="1">
                <a:solidFill>
                  <a:srgbClr val="000000"/>
                </a:solidFill>
              </a:rPr>
              <a:t>idSensoreIdrico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i="1" u="sng" dirty="0" err="1">
                <a:solidFill>
                  <a:srgbClr val="000000"/>
                </a:solidFill>
              </a:rPr>
              <a:t>idPrevisione</a:t>
            </a:r>
            <a:r>
              <a:rPr lang="it-IT" sz="1600" dirty="0">
                <a:solidFill>
                  <a:srgbClr val="000000"/>
                </a:solidFill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it-IT" sz="1600" b="1" dirty="0" err="1">
                <a:solidFill>
                  <a:srgbClr val="000000"/>
                </a:solidFill>
              </a:rPr>
              <a:t>PrevisioniMeteo</a:t>
            </a:r>
            <a:r>
              <a:rPr lang="it-IT" sz="1600" dirty="0">
                <a:solidFill>
                  <a:srgbClr val="000000"/>
                </a:solidFill>
              </a:rPr>
              <a:t> (</a:t>
            </a:r>
            <a:r>
              <a:rPr lang="it-IT" sz="1600" u="sng" dirty="0">
                <a:solidFill>
                  <a:srgbClr val="000000"/>
                </a:solidFill>
              </a:rPr>
              <a:t>id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dirty="0" err="1">
                <a:solidFill>
                  <a:srgbClr val="000000"/>
                </a:solidFill>
              </a:rPr>
              <a:t>dataPrevisione</a:t>
            </a:r>
            <a:r>
              <a:rPr lang="it-IT" sz="1600" dirty="0">
                <a:solidFill>
                  <a:srgbClr val="000000"/>
                </a:solidFill>
              </a:rPr>
              <a:t>, umidita, </a:t>
            </a:r>
            <a:r>
              <a:rPr lang="it-IT" sz="1600" dirty="0" err="1">
                <a:solidFill>
                  <a:srgbClr val="000000"/>
                </a:solidFill>
              </a:rPr>
              <a:t>probPrecipitazioni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dirty="0" err="1">
                <a:solidFill>
                  <a:srgbClr val="000000"/>
                </a:solidFill>
              </a:rPr>
              <a:t>qPrecipitazioni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dirty="0" err="1" smtClean="0">
                <a:solidFill>
                  <a:srgbClr val="000000"/>
                </a:solidFill>
              </a:rPr>
              <a:t>tempMax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dirty="0" err="1">
                <a:solidFill>
                  <a:srgbClr val="000000"/>
                </a:solidFill>
              </a:rPr>
              <a:t>tempMin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i="1" dirty="0" err="1">
                <a:solidFill>
                  <a:srgbClr val="000000"/>
                </a:solidFill>
              </a:rPr>
              <a:t>idCellaGeografica</a:t>
            </a:r>
            <a:r>
              <a:rPr lang="it-IT" sz="1600" dirty="0">
                <a:solidFill>
                  <a:srgbClr val="000000"/>
                </a:solidFill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it-IT" sz="1600" b="1" dirty="0" err="1">
                <a:solidFill>
                  <a:srgbClr val="000000"/>
                </a:solidFill>
              </a:rPr>
              <a:t>SediOperative</a:t>
            </a:r>
            <a:r>
              <a:rPr lang="it-IT" sz="1600" dirty="0">
                <a:solidFill>
                  <a:srgbClr val="000000"/>
                </a:solidFill>
              </a:rPr>
              <a:t> (</a:t>
            </a:r>
            <a:r>
              <a:rPr lang="it-IT" sz="1600" u="sng" dirty="0">
                <a:solidFill>
                  <a:srgbClr val="000000"/>
                </a:solidFill>
              </a:rPr>
              <a:t>id</a:t>
            </a:r>
            <a:r>
              <a:rPr lang="it-IT" sz="1600" dirty="0">
                <a:solidFill>
                  <a:srgbClr val="000000"/>
                </a:solidFill>
              </a:rPr>
              <a:t>, indirizzo, </a:t>
            </a:r>
            <a:r>
              <a:rPr lang="it-IT" sz="1600" dirty="0" err="1">
                <a:solidFill>
                  <a:srgbClr val="000000"/>
                </a:solidFill>
              </a:rPr>
              <a:t>cap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dirty="0" err="1">
                <a:solidFill>
                  <a:srgbClr val="000000"/>
                </a:solidFill>
              </a:rPr>
              <a:t>nTelefono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i="1" dirty="0" err="1">
                <a:solidFill>
                  <a:srgbClr val="000000"/>
                </a:solidFill>
              </a:rPr>
              <a:t>idRegione</a:t>
            </a:r>
            <a:r>
              <a:rPr lang="it-IT" sz="1600" dirty="0">
                <a:solidFill>
                  <a:srgbClr val="000000"/>
                </a:solidFill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it-IT" sz="1600" b="1" dirty="0" err="1">
                <a:solidFill>
                  <a:srgbClr val="000000"/>
                </a:solidFill>
              </a:rPr>
              <a:t>Sep</a:t>
            </a:r>
            <a:r>
              <a:rPr lang="it-IT" sz="1600" dirty="0">
                <a:solidFill>
                  <a:srgbClr val="000000"/>
                </a:solidFill>
              </a:rPr>
              <a:t> (</a:t>
            </a:r>
            <a:r>
              <a:rPr lang="it-IT" sz="1600" u="sng" dirty="0">
                <a:solidFill>
                  <a:srgbClr val="000000"/>
                </a:solidFill>
              </a:rPr>
              <a:t>id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dirty="0" err="1">
                <a:solidFill>
                  <a:srgbClr val="000000"/>
                </a:solidFill>
              </a:rPr>
              <a:t>dataIdentificazione</a:t>
            </a:r>
            <a:r>
              <a:rPr lang="it-IT" sz="1600" dirty="0">
                <a:solidFill>
                  <a:srgbClr val="000000"/>
                </a:solidFill>
              </a:rPr>
              <a:t>, dettagli)</a:t>
            </a:r>
          </a:p>
          <a:p>
            <a:pPr>
              <a:lnSpc>
                <a:spcPct val="120000"/>
              </a:lnSpc>
            </a:pPr>
            <a:r>
              <a:rPr lang="it-IT" sz="1600" b="1" dirty="0" err="1">
                <a:solidFill>
                  <a:srgbClr val="000000"/>
                </a:solidFill>
              </a:rPr>
              <a:t>SepPianificazioniSquadra</a:t>
            </a:r>
            <a:r>
              <a:rPr lang="it-IT" sz="1600" dirty="0">
                <a:solidFill>
                  <a:srgbClr val="000000"/>
                </a:solidFill>
              </a:rPr>
              <a:t> (</a:t>
            </a:r>
            <a:r>
              <a:rPr lang="it-IT" sz="1600" i="1" u="sng" dirty="0" err="1">
                <a:solidFill>
                  <a:srgbClr val="000000"/>
                </a:solidFill>
              </a:rPr>
              <a:t>idSep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i="1" u="sng" dirty="0" err="1">
                <a:solidFill>
                  <a:srgbClr val="000000"/>
                </a:solidFill>
              </a:rPr>
              <a:t>idPianificazione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i="1" u="sng" dirty="0" err="1">
                <a:solidFill>
                  <a:srgbClr val="000000"/>
                </a:solidFill>
              </a:rPr>
              <a:t>idSquadraEmergenza</a:t>
            </a:r>
            <a:r>
              <a:rPr lang="it-IT" sz="1600" dirty="0" smtClean="0">
                <a:solidFill>
                  <a:srgbClr val="000000"/>
                </a:solidFill>
              </a:rPr>
              <a:t>, </a:t>
            </a:r>
            <a:r>
              <a:rPr lang="it-IT" sz="1600" dirty="0" err="1" smtClean="0">
                <a:solidFill>
                  <a:srgbClr val="000000"/>
                </a:solidFill>
              </a:rPr>
              <a:t>dataSpostamento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dirty="0" err="1">
                <a:solidFill>
                  <a:srgbClr val="000000"/>
                </a:solidFill>
              </a:rPr>
              <a:t>luogoSpostamento</a:t>
            </a:r>
            <a:r>
              <a:rPr lang="it-IT" sz="1600" dirty="0">
                <a:solidFill>
                  <a:srgbClr val="000000"/>
                </a:solidFill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it-IT" sz="1600" b="1" dirty="0" err="1">
                <a:solidFill>
                  <a:srgbClr val="000000"/>
                </a:solidFill>
              </a:rPr>
              <a:t>SquadreEmergenza</a:t>
            </a:r>
            <a:r>
              <a:rPr lang="it-IT" sz="1600" dirty="0">
                <a:solidFill>
                  <a:srgbClr val="000000"/>
                </a:solidFill>
              </a:rPr>
              <a:t> (</a:t>
            </a:r>
            <a:r>
              <a:rPr lang="it-IT" sz="1600" u="sng" dirty="0">
                <a:solidFill>
                  <a:srgbClr val="000000"/>
                </a:solidFill>
              </a:rPr>
              <a:t>id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dirty="0" err="1">
                <a:solidFill>
                  <a:srgbClr val="000000"/>
                </a:solidFill>
              </a:rPr>
              <a:t>nComponenti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dirty="0" err="1">
                <a:solidFill>
                  <a:srgbClr val="000000"/>
                </a:solidFill>
              </a:rPr>
              <a:t>disponibilita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i="1" dirty="0" err="1">
                <a:solidFill>
                  <a:srgbClr val="000000"/>
                </a:solidFill>
              </a:rPr>
              <a:t>idSedeOperativa</a:t>
            </a:r>
            <a:r>
              <a:rPr lang="it-IT" sz="1600" dirty="0">
                <a:solidFill>
                  <a:srgbClr val="000000"/>
                </a:solidFill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it-IT" sz="1600" b="1" dirty="0" err="1">
                <a:solidFill>
                  <a:srgbClr val="000000"/>
                </a:solidFill>
              </a:rPr>
              <a:t>OperatoreCentroSupervisione</a:t>
            </a:r>
            <a:r>
              <a:rPr lang="it-IT" sz="1600" dirty="0">
                <a:solidFill>
                  <a:srgbClr val="000000"/>
                </a:solidFill>
              </a:rPr>
              <a:t> (</a:t>
            </a:r>
            <a:r>
              <a:rPr lang="it-IT" sz="1600" u="sng" dirty="0">
                <a:solidFill>
                  <a:srgbClr val="000000"/>
                </a:solidFill>
              </a:rPr>
              <a:t>matricola</a:t>
            </a:r>
            <a:r>
              <a:rPr lang="it-IT" sz="1600" dirty="0">
                <a:solidFill>
                  <a:srgbClr val="000000"/>
                </a:solidFill>
              </a:rPr>
              <a:t>, nome, cognome)</a:t>
            </a:r>
          </a:p>
          <a:p>
            <a:pPr>
              <a:lnSpc>
                <a:spcPct val="120000"/>
              </a:lnSpc>
            </a:pPr>
            <a:r>
              <a:rPr lang="it-IT" sz="1600" b="1" dirty="0" err="1">
                <a:solidFill>
                  <a:srgbClr val="000000"/>
                </a:solidFill>
              </a:rPr>
              <a:t>PianificazioneSpostamenti</a:t>
            </a:r>
            <a:r>
              <a:rPr lang="it-IT" sz="1600" dirty="0">
                <a:solidFill>
                  <a:srgbClr val="000000"/>
                </a:solidFill>
              </a:rPr>
              <a:t> (</a:t>
            </a:r>
            <a:r>
              <a:rPr lang="it-IT" sz="1600" u="sng" dirty="0">
                <a:solidFill>
                  <a:srgbClr val="000000"/>
                </a:solidFill>
              </a:rPr>
              <a:t>id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dirty="0" err="1">
                <a:solidFill>
                  <a:srgbClr val="000000"/>
                </a:solidFill>
              </a:rPr>
              <a:t>dataPianificazione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i="1" dirty="0" err="1">
                <a:solidFill>
                  <a:srgbClr val="000000"/>
                </a:solidFill>
              </a:rPr>
              <a:t>matricolaOperatore</a:t>
            </a:r>
            <a:r>
              <a:rPr lang="it-IT" sz="1600" dirty="0">
                <a:solidFill>
                  <a:srgbClr val="000000"/>
                </a:solidFill>
              </a:rPr>
              <a:t>)</a:t>
            </a:r>
            <a:endParaRPr lang="it-IT" sz="1600" dirty="0" smtClean="0">
              <a:solidFill>
                <a:srgbClr val="000000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209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concettuale</a:t>
            </a: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Globale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5099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6" t="2052" r="18402" b="8417"/>
          <a:stretch/>
        </p:blipFill>
        <p:spPr>
          <a:xfrm>
            <a:off x="1485901" y="0"/>
            <a:ext cx="9391651" cy="6858000"/>
          </a:xfrm>
          <a:prstGeom prst="rect">
            <a:avLst/>
          </a:prstGeom>
        </p:spPr>
      </p:pic>
      <p:sp>
        <p:nvSpPr>
          <p:cNvPr id="10" name="Rettangolo 9"/>
          <p:cNvSpPr/>
          <p:nvPr/>
        </p:nvSpPr>
        <p:spPr>
          <a:xfrm>
            <a:off x="2844802" y="5791200"/>
            <a:ext cx="927100" cy="444500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ttangolo 10"/>
          <p:cNvSpPr/>
          <p:nvPr/>
        </p:nvSpPr>
        <p:spPr>
          <a:xfrm>
            <a:off x="4838702" y="5778500"/>
            <a:ext cx="927100" cy="444500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/>
          <p:cNvSpPr/>
          <p:nvPr/>
        </p:nvSpPr>
        <p:spPr>
          <a:xfrm>
            <a:off x="2844802" y="5778500"/>
            <a:ext cx="927100" cy="444500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12"/>
          <p:cNvSpPr/>
          <p:nvPr/>
        </p:nvSpPr>
        <p:spPr>
          <a:xfrm>
            <a:off x="6423027" y="5905500"/>
            <a:ext cx="927100" cy="444500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13"/>
          <p:cNvSpPr/>
          <p:nvPr/>
        </p:nvSpPr>
        <p:spPr>
          <a:xfrm>
            <a:off x="1892302" y="2024063"/>
            <a:ext cx="927100" cy="444500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14"/>
          <p:cNvSpPr/>
          <p:nvPr/>
        </p:nvSpPr>
        <p:spPr>
          <a:xfrm>
            <a:off x="1771650" y="279400"/>
            <a:ext cx="927100" cy="444500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Rettangolo 15"/>
          <p:cNvSpPr/>
          <p:nvPr/>
        </p:nvSpPr>
        <p:spPr>
          <a:xfrm>
            <a:off x="3994151" y="2019300"/>
            <a:ext cx="927100" cy="444500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16"/>
          <p:cNvSpPr/>
          <p:nvPr/>
        </p:nvSpPr>
        <p:spPr>
          <a:xfrm>
            <a:off x="4108451" y="3600450"/>
            <a:ext cx="927100" cy="444500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Rettangolo 17"/>
          <p:cNvSpPr/>
          <p:nvPr/>
        </p:nvSpPr>
        <p:spPr>
          <a:xfrm>
            <a:off x="7381875" y="3530600"/>
            <a:ext cx="927100" cy="444500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Rettangolo 18"/>
          <p:cNvSpPr/>
          <p:nvPr/>
        </p:nvSpPr>
        <p:spPr>
          <a:xfrm>
            <a:off x="5302251" y="679450"/>
            <a:ext cx="927100" cy="4445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Rettangolo 19"/>
          <p:cNvSpPr/>
          <p:nvPr/>
        </p:nvSpPr>
        <p:spPr>
          <a:xfrm>
            <a:off x="6807202" y="2058989"/>
            <a:ext cx="927100" cy="4445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Rettangolo 20"/>
          <p:cNvSpPr/>
          <p:nvPr/>
        </p:nvSpPr>
        <p:spPr>
          <a:xfrm>
            <a:off x="1854200" y="1981200"/>
            <a:ext cx="1016000" cy="5207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Rettangolo 21"/>
          <p:cNvSpPr/>
          <p:nvPr/>
        </p:nvSpPr>
        <p:spPr>
          <a:xfrm>
            <a:off x="8934451" y="2057400"/>
            <a:ext cx="927100" cy="4445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22"/>
          <p:cNvSpPr/>
          <p:nvPr/>
        </p:nvSpPr>
        <p:spPr>
          <a:xfrm>
            <a:off x="8947151" y="1171576"/>
            <a:ext cx="927100" cy="4445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Rettangolo 23"/>
          <p:cNvSpPr/>
          <p:nvPr/>
        </p:nvSpPr>
        <p:spPr>
          <a:xfrm>
            <a:off x="8007351" y="57150"/>
            <a:ext cx="927100" cy="4445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Rettangolo 24"/>
          <p:cNvSpPr/>
          <p:nvPr/>
        </p:nvSpPr>
        <p:spPr>
          <a:xfrm>
            <a:off x="7331075" y="3492500"/>
            <a:ext cx="1016000" cy="5207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Rettangolo 25"/>
          <p:cNvSpPr/>
          <p:nvPr/>
        </p:nvSpPr>
        <p:spPr>
          <a:xfrm>
            <a:off x="1733551" y="249464"/>
            <a:ext cx="1016000" cy="5207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Rettangolo 26"/>
          <p:cNvSpPr/>
          <p:nvPr/>
        </p:nvSpPr>
        <p:spPr>
          <a:xfrm>
            <a:off x="9410700" y="4476750"/>
            <a:ext cx="1016000" cy="5207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CasellaDiTesto 27"/>
          <p:cNvSpPr txBox="1"/>
          <p:nvPr/>
        </p:nvSpPr>
        <p:spPr>
          <a:xfrm>
            <a:off x="9636127" y="4564620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BSE</a:t>
            </a:r>
            <a:endParaRPr lang="it-IT" dirty="0"/>
          </a:p>
        </p:txBody>
      </p:sp>
      <p:sp>
        <p:nvSpPr>
          <p:cNvPr id="29" name="Rettangolo 28"/>
          <p:cNvSpPr/>
          <p:nvPr/>
        </p:nvSpPr>
        <p:spPr>
          <a:xfrm>
            <a:off x="9413877" y="5149850"/>
            <a:ext cx="1012825" cy="444500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CasellaDiTesto 29"/>
          <p:cNvSpPr txBox="1"/>
          <p:nvPr/>
        </p:nvSpPr>
        <p:spPr>
          <a:xfrm>
            <a:off x="9636127" y="5187436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BRI</a:t>
            </a:r>
            <a:endParaRPr lang="it-IT" dirty="0"/>
          </a:p>
        </p:txBody>
      </p:sp>
      <p:sp>
        <p:nvSpPr>
          <p:cNvPr id="31" name="Rettangolo 30"/>
          <p:cNvSpPr/>
          <p:nvPr/>
        </p:nvSpPr>
        <p:spPr>
          <a:xfrm>
            <a:off x="9398001" y="5797550"/>
            <a:ext cx="1028699" cy="444500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CasellaDiTesto 31"/>
          <p:cNvSpPr txBox="1"/>
          <p:nvPr/>
        </p:nvSpPr>
        <p:spPr>
          <a:xfrm>
            <a:off x="9636127" y="5816086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BDM</a:t>
            </a:r>
            <a:endParaRPr lang="it-IT" dirty="0"/>
          </a:p>
        </p:txBody>
      </p:sp>
      <p:sp>
        <p:nvSpPr>
          <p:cNvPr id="33" name="Rettangolo 32"/>
          <p:cNvSpPr/>
          <p:nvPr/>
        </p:nvSpPr>
        <p:spPr>
          <a:xfrm>
            <a:off x="7286625" y="3454142"/>
            <a:ext cx="1111251" cy="597416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CasellaDiTesto 33"/>
          <p:cNvSpPr txBox="1"/>
          <p:nvPr/>
        </p:nvSpPr>
        <p:spPr>
          <a:xfrm>
            <a:off x="7610477" y="3643317"/>
            <a:ext cx="557213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sz="700" b="1" dirty="0" smtClean="0"/>
              <a:t>Regione</a:t>
            </a:r>
            <a:endParaRPr lang="it-IT" sz="700" b="1" dirty="0"/>
          </a:p>
        </p:txBody>
      </p:sp>
      <p:sp>
        <p:nvSpPr>
          <p:cNvPr id="35" name="CasellaDiTesto 34"/>
          <p:cNvSpPr txBox="1"/>
          <p:nvPr/>
        </p:nvSpPr>
        <p:spPr>
          <a:xfrm>
            <a:off x="4036222" y="2141526"/>
            <a:ext cx="81518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sz="700" b="1" dirty="0" err="1" smtClean="0"/>
              <a:t>PrevisioneMeteo</a:t>
            </a:r>
            <a:endParaRPr lang="it-IT" sz="700" b="1" dirty="0"/>
          </a:p>
        </p:txBody>
      </p:sp>
      <p:sp>
        <p:nvSpPr>
          <p:cNvPr id="36" name="Rettangolo 35"/>
          <p:cNvSpPr/>
          <p:nvPr/>
        </p:nvSpPr>
        <p:spPr>
          <a:xfrm>
            <a:off x="3949700" y="1981200"/>
            <a:ext cx="1016000" cy="5207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334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concettuale</a:t>
            </a: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Globale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6482" y="1136538"/>
            <a:ext cx="7539039" cy="535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148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5" y="1700216"/>
            <a:ext cx="11141340" cy="5293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Chi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sono gli operatori a campo che segnalano SEG?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C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ome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vengono notificate le pianificazioni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degli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spostamenti?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C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ome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vengono resi visibili le informazioni SEP?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D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ifferenza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fra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informazioni SEP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e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informazioni SEP sintetiche?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415531" y="314327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Ambiguità - 1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310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9005" y="1270880"/>
            <a:ext cx="8891587" cy="5244221"/>
          </a:xfrm>
          <a:prstGeom prst="rect">
            <a:avLst/>
          </a:prstGeom>
        </p:spPr>
      </p:pic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concettuale</a:t>
            </a: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Globale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221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concettuale</a:t>
            </a: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Globale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719" y="1099798"/>
            <a:ext cx="6286503" cy="5415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658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Virtual Data Integration vs ETL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521495" y="1467567"/>
            <a:ext cx="11149013" cy="5740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Data </a:t>
            </a:r>
            <a:r>
              <a:rPr lang="en-US" sz="2800" spc="-100" dirty="0">
                <a:ln w="3175">
                  <a:noFill/>
                </a:ln>
                <a:latin typeface="+mj-lt"/>
                <a:cs typeface="Arial" charset="0"/>
              </a:rPr>
              <a:t>integration involves combining 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data </a:t>
            </a:r>
            <a:r>
              <a:rPr lang="en-US" sz="2800" spc="-100" dirty="0">
                <a:ln w="3175">
                  <a:noFill/>
                </a:ln>
                <a:latin typeface="+mj-lt"/>
                <a:cs typeface="Arial" charset="0"/>
              </a:rPr>
              <a:t>residing in different sources and providing users with a unified view of these 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data. </a:t>
            </a:r>
            <a:r>
              <a:rPr lang="en-US" sz="2800" spc="-100" baseline="30000" dirty="0" smtClean="0">
                <a:ln w="3175">
                  <a:noFill/>
                </a:ln>
                <a:latin typeface="+mj-lt"/>
                <a:cs typeface="Arial" charset="0"/>
              </a:rPr>
              <a:t>1</a:t>
            </a:r>
          </a:p>
          <a:p>
            <a:endParaRPr lang="en-US" sz="2800" spc="-100" baseline="300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La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modalità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i="1" spc="-100" dirty="0" smtClean="0">
                <a:ln w="3175">
                  <a:noFill/>
                </a:ln>
                <a:latin typeface="+mj-lt"/>
                <a:cs typeface="Arial" charset="0"/>
              </a:rPr>
              <a:t>Virtual </a:t>
            </a:r>
            <a:r>
              <a:rPr lang="en-US" sz="2800" i="1" spc="-100" dirty="0">
                <a:ln w="3175">
                  <a:noFill/>
                </a:ln>
                <a:latin typeface="+mj-lt"/>
                <a:cs typeface="Arial" charset="0"/>
              </a:rPr>
              <a:t>data integration</a:t>
            </a:r>
            <a:r>
              <a:rPr lang="en-US" sz="2800" spc="-100" dirty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comporta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la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creazione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di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uno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i="1" spc="-100" dirty="0" smtClean="0">
                <a:ln w="3175">
                  <a:noFill/>
                </a:ln>
                <a:latin typeface="+mj-lt"/>
                <a:cs typeface="Arial" charset="0"/>
              </a:rPr>
              <a:t>schema </a:t>
            </a:r>
            <a:r>
              <a:rPr lang="en-US" sz="2800" i="1" spc="-100" dirty="0" err="1" smtClean="0">
                <a:ln w="3175">
                  <a:noFill/>
                </a:ln>
                <a:latin typeface="+mj-lt"/>
                <a:cs typeface="Arial" charset="0"/>
              </a:rPr>
              <a:t>logico</a:t>
            </a:r>
            <a:r>
              <a:rPr lang="en-US" sz="2800" i="1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i="1" spc="-100" dirty="0" err="1" smtClean="0">
                <a:ln w="3175">
                  <a:noFill/>
                </a:ln>
                <a:latin typeface="+mj-lt"/>
                <a:cs typeface="Arial" charset="0"/>
              </a:rPr>
              <a:t>globale</a:t>
            </a:r>
            <a:r>
              <a:rPr lang="en-US" sz="2800" i="1" spc="-100" dirty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i="1" spc="-100" dirty="0" err="1" smtClean="0">
                <a:ln w="3175">
                  <a:noFill/>
                </a:ln>
                <a:latin typeface="+mj-lt"/>
                <a:cs typeface="Arial" charset="0"/>
              </a:rPr>
              <a:t>virtuale</a:t>
            </a:r>
            <a:r>
              <a:rPr lang="en-US" sz="2800" i="1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che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integra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più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basi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di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dati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reali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. </a:t>
            </a:r>
          </a:p>
          <a:p>
            <a:endParaRPr lang="en-US" sz="2800" spc="-100" baseline="300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Questo non comporta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una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copia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fisica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dei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dati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ma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solamente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l’integrazione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(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tramite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wrappers e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mediatore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) di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dati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provenienti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da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fonti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diverse. </a:t>
            </a:r>
            <a:endParaRPr lang="en-US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en-US" sz="2800" spc="-100" baseline="300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en-US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en-US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en-US" sz="2800" spc="-100" baseline="300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1. Maurizio </a:t>
            </a:r>
            <a:r>
              <a:rPr lang="it-IT" sz="2200" spc="-100" dirty="0" err="1">
                <a:ln w="3175">
                  <a:noFill/>
                </a:ln>
                <a:latin typeface="+mj-lt"/>
                <a:cs typeface="Arial" charset="0"/>
              </a:rPr>
              <a:t>Lenzerini</a:t>
            </a:r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 (2002). "Data Integration: A </a:t>
            </a:r>
            <a:r>
              <a:rPr lang="it-IT" sz="2200" spc="-100" dirty="0" err="1">
                <a:ln w="3175">
                  <a:noFill/>
                </a:ln>
                <a:latin typeface="+mj-lt"/>
                <a:cs typeface="Arial" charset="0"/>
              </a:rPr>
              <a:t>Theoretical</a:t>
            </a:r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it-IT" sz="2200" spc="-100" dirty="0" err="1">
                <a:ln w="3175">
                  <a:noFill/>
                </a:ln>
                <a:latin typeface="+mj-lt"/>
                <a:cs typeface="Arial" charset="0"/>
              </a:rPr>
              <a:t>Perspective</a:t>
            </a:r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". PODS 2002. pp. 233–246</a:t>
            </a:r>
            <a:r>
              <a:rPr lang="it-IT" dirty="0"/>
              <a:t>.</a:t>
            </a:r>
            <a:endParaRPr lang="it-IT" baseline="30000" dirty="0"/>
          </a:p>
        </p:txBody>
      </p:sp>
    </p:spTree>
    <p:extLst>
      <p:ext uri="{BB962C8B-B14F-4D97-AF65-F5344CB8AC3E}">
        <p14:creationId xmlns:p14="http://schemas.microsoft.com/office/powerpoint/2010/main" val="386155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Virtual Data Integration vs ETL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521495" y="1467568"/>
            <a:ext cx="11149013" cy="2103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L’esistenza di più basi di dati è trasparenze all’utilizzatore dello schema virtuale.</a:t>
            </a:r>
            <a:endParaRPr lang="it-IT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en-US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en-US" sz="2800" spc="-100" baseline="300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en-US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en-US" sz="2800" spc="-100" baseline="30000" dirty="0">
              <a:ln w="3175">
                <a:noFill/>
              </a:ln>
              <a:latin typeface="+mj-lt"/>
              <a:cs typeface="Arial" charset="0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785" y="2014351"/>
            <a:ext cx="6183441" cy="4214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336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Virtual Data Integration vs ETL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521495" y="1096081"/>
            <a:ext cx="11149013" cy="5811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La modalità ETL – </a:t>
            </a:r>
            <a:r>
              <a:rPr lang="it-IT" sz="2800" i="1" spc="-100" dirty="0" err="1" smtClean="0">
                <a:ln w="3175">
                  <a:noFill/>
                </a:ln>
                <a:latin typeface="+mj-lt"/>
                <a:cs typeface="Arial" charset="0"/>
              </a:rPr>
              <a:t>Extract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, </a:t>
            </a:r>
            <a:r>
              <a:rPr lang="it-IT" sz="2800" i="1" spc="-100" dirty="0" err="1" smtClean="0">
                <a:ln w="3175">
                  <a:noFill/>
                </a:ln>
                <a:latin typeface="+mj-lt"/>
                <a:cs typeface="Arial" charset="0"/>
              </a:rPr>
              <a:t>Trasform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, </a:t>
            </a:r>
            <a:r>
              <a:rPr lang="it-IT" sz="2800" i="1" spc="-100" dirty="0" err="1" smtClean="0">
                <a:ln w="3175">
                  <a:noFill/>
                </a:ln>
                <a:latin typeface="+mj-lt"/>
                <a:cs typeface="Arial" charset="0"/>
              </a:rPr>
              <a:t>Load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 comprende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il processo di estrazione, trasformazione e caricamento di dati su di un sistema di sintesi (esempio </a:t>
            </a: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data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warehouse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).</a:t>
            </a:r>
          </a:p>
          <a:p>
            <a:endParaRPr lang="it-IT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Dopo il processo di estrazione (cioè il recupero di dati da un sistema esterno), i dati vengono trasformati, ed esempio:</a:t>
            </a:r>
          </a:p>
          <a:p>
            <a:endParaRPr lang="it-IT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Normalizzazione dei dati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Selezione dei dati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Computazione di nuovi dati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Raggruppamento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Ecc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…</a:t>
            </a:r>
          </a:p>
          <a:p>
            <a:endParaRPr lang="en-US" sz="2800" spc="-100" baseline="30000" dirty="0">
              <a:ln w="3175">
                <a:noFill/>
              </a:ln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8981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Virtual Data Integration vs ETL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521495" y="1096084"/>
            <a:ext cx="11149013" cy="3339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Dopo la trasformazione, i dati vengono caricati (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load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) sulle tabelle del nuovo sistema di sintesi (comporta la copia fisica sul nuovo sistema)</a:t>
            </a:r>
          </a:p>
          <a:p>
            <a:endParaRPr lang="it-IT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baseline="300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baseline="300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en-US" sz="2800" spc="-100" baseline="30000" dirty="0">
              <a:ln w="3175">
                <a:noFill/>
              </a:ln>
              <a:latin typeface="+mj-lt"/>
              <a:cs typeface="Arial" charset="0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2477" y="2310520"/>
            <a:ext cx="6286499" cy="412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627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Virtual Data Integration vs ETL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521495" y="1096083"/>
            <a:ext cx="11149013" cy="6442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L’integrazione fra le basi dai BRI, BSE e BDM può essere implementata via VDI o ETL</a:t>
            </a: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Integrazione via </a:t>
            </a:r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VDI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:</a:t>
            </a:r>
          </a:p>
          <a:p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Pro:</a:t>
            </a: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Le </a:t>
            </a:r>
            <a:r>
              <a:rPr lang="it-IT" sz="2800" spc="-100" dirty="0" err="1">
                <a:ln w="3175">
                  <a:noFill/>
                </a:ln>
                <a:latin typeface="+mj-lt"/>
                <a:cs typeface="Arial" charset="0"/>
              </a:rPr>
              <a:t>tuple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 presenti nelle basi dati non vengono replicate </a:t>
            </a:r>
            <a:r>
              <a:rPr lang="it-IT" sz="2800" i="1" spc="-100" dirty="0">
                <a:ln w="3175">
                  <a:noFill/>
                </a:ln>
                <a:latin typeface="+mj-lt"/>
                <a:cs typeface="Arial" charset="0"/>
              </a:rPr>
              <a:t>fisicamente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 su di una nuova base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dati.</a:t>
            </a:r>
          </a:p>
          <a:p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Contro:</a:t>
            </a:r>
            <a:endParaRPr lang="it-IT" sz="2800" b="1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Ogni interrogazione comporta interrogazioni verso </a:t>
            </a:r>
            <a:r>
              <a:rPr lang="it-IT" sz="2800" i="1" spc="-100" dirty="0">
                <a:ln w="3175">
                  <a:noFill/>
                </a:ln>
                <a:latin typeface="+mj-lt"/>
                <a:cs typeface="Arial" charset="0"/>
              </a:rPr>
              <a:t>n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 basi di dati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.</a:t>
            </a: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Nel nostro sistema essendo BDM esterna, non è sempre possibile conoscerne lo stato e le tempistiche di integrazione.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baseline="300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en-US" sz="2800" spc="-100" baseline="30000" dirty="0">
              <a:ln w="3175">
                <a:noFill/>
              </a:ln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243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Virtual Data Integration vs ETL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521495" y="1096083"/>
            <a:ext cx="11149013" cy="6873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L’integrazione fra le basi dai BRI, BSE e BDM può essere implementata via VDL o ETL</a:t>
            </a: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Integrazione via </a:t>
            </a:r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ETL (data </a:t>
            </a:r>
            <a:r>
              <a:rPr lang="it-IT" sz="2800" b="1" spc="-100" dirty="0" err="1" smtClean="0">
                <a:ln w="3175">
                  <a:noFill/>
                </a:ln>
                <a:latin typeface="+mj-lt"/>
                <a:cs typeface="Arial" charset="0"/>
              </a:rPr>
              <a:t>warehouse</a:t>
            </a:r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)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:</a:t>
            </a:r>
          </a:p>
          <a:p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Pro:</a:t>
            </a: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Le interrogazioni alle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tuple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sono sempre possibili indipendentemente dallo stato dei data source.</a:t>
            </a: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È possibile trasformare i dati. (esempio normalizzare le misurazioni dei sensori)</a:t>
            </a:r>
          </a:p>
          <a:p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Contro:</a:t>
            </a:r>
            <a:endParaRPr lang="it-IT" sz="2800" b="1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È necessario creare una nuova base di dati e gestire lo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scheduling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delle operazioni di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extract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,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transform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e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load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.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baseline="300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en-US" sz="2800" spc="-100" baseline="30000" dirty="0">
              <a:ln w="3175">
                <a:noFill/>
              </a:ln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926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err="1" smtClean="0">
                <a:solidFill>
                  <a:srgbClr val="0072C6"/>
                </a:solidFill>
              </a:rPr>
              <a:t>Mapping</a:t>
            </a:r>
            <a:endParaRPr lang="it-IT" b="1" dirty="0" smtClean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764" y="1419228"/>
            <a:ext cx="3668901" cy="2209799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0300" y="1385891"/>
            <a:ext cx="4235557" cy="2276475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7761" y="3955257"/>
            <a:ext cx="9658731" cy="234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232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err="1" smtClean="0">
                <a:solidFill>
                  <a:srgbClr val="0072C6"/>
                </a:solidFill>
              </a:rPr>
              <a:t>Mapping</a:t>
            </a:r>
            <a:endParaRPr lang="it-IT" b="1" dirty="0" smtClean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496" y="1700214"/>
            <a:ext cx="2707105" cy="1543050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9191" y="1700214"/>
            <a:ext cx="3318240" cy="1543050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8025" y="1700218"/>
            <a:ext cx="3204947" cy="1566863"/>
          </a:xfrm>
          <a:prstGeom prst="rect">
            <a:avLst/>
          </a:prstGeom>
        </p:spPr>
      </p:pic>
      <p:pic>
        <p:nvPicPr>
          <p:cNvPr id="11" name="Immagin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7128" y="3779206"/>
            <a:ext cx="3933145" cy="1562100"/>
          </a:xfrm>
          <a:prstGeom prst="rect">
            <a:avLst/>
          </a:prstGeom>
        </p:spPr>
      </p:pic>
      <p:pic>
        <p:nvPicPr>
          <p:cNvPr id="2" name="Immagin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66521" y="3824291"/>
            <a:ext cx="3995739" cy="19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665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5" y="1700214"/>
            <a:ext cx="11141340" cy="5293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L’algoritmo che identifica una SEP sulla base di quanti dati lavora?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Come interagiamo con BDM?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Chi pianifica gli spostamenti delle squadre in base a SEP?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415531" y="314327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Ambiguità -2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2923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err="1" smtClean="0">
                <a:solidFill>
                  <a:srgbClr val="0072C6"/>
                </a:solidFill>
              </a:rPr>
              <a:t>Mapping</a:t>
            </a:r>
            <a:endParaRPr lang="it-IT" b="1" dirty="0" smtClean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495" y="1314450"/>
            <a:ext cx="11370351" cy="4955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25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err="1" smtClean="0">
                <a:solidFill>
                  <a:srgbClr val="0072C6"/>
                </a:solidFill>
              </a:rPr>
              <a:t>Mapping</a:t>
            </a:r>
            <a:endParaRPr lang="it-IT" b="1" dirty="0" smtClean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721" y="1808224"/>
            <a:ext cx="2605087" cy="1827097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9699" y="1700214"/>
            <a:ext cx="5022536" cy="1819274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8719" y="4076015"/>
            <a:ext cx="4348164" cy="1861815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9699" y="4076011"/>
            <a:ext cx="5358952" cy="1966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906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err="1" smtClean="0">
                <a:solidFill>
                  <a:srgbClr val="0072C6"/>
                </a:solidFill>
              </a:rPr>
              <a:t>Mapping</a:t>
            </a:r>
            <a:endParaRPr lang="it-IT" b="1" dirty="0" smtClean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6209" y="1319293"/>
            <a:ext cx="5915883" cy="2220179"/>
          </a:xfrm>
          <a:prstGeom prst="rect">
            <a:avLst/>
          </a:prstGeom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6210" y="3900611"/>
            <a:ext cx="9086279" cy="2676658"/>
          </a:xfrm>
          <a:prstGeom prst="rect">
            <a:avLst/>
          </a:prstGeom>
        </p:spPr>
      </p:pic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0587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Query schema globale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521495" y="1543052"/>
            <a:ext cx="10718007" cy="4632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Data la denominazione di un fiume ed un intervallo di date (data inizio e data fine), estrarre le previsioni dettagliate per ogni SEP verificatasi per il fiume richiesto nell’intervallo temporale dato.</a:t>
            </a:r>
          </a:p>
          <a:p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Parametri input : </a:t>
            </a: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Denominazione corso d’acqua:@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nomefiume</a:t>
            </a:r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Data inizio:  @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datainizio</a:t>
            </a:r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Data fine: @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datafine</a:t>
            </a:r>
            <a:endParaRPr lang="it-IT" sz="20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4639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Query schema globale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981" y="1357313"/>
            <a:ext cx="9128120" cy="5026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550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282" y="1157290"/>
            <a:ext cx="8209439" cy="5386386"/>
          </a:xfrm>
          <a:prstGeom prst="rect">
            <a:avLst/>
          </a:prstGeom>
        </p:spPr>
      </p:pic>
      <p:sp>
        <p:nvSpPr>
          <p:cNvPr id="6" name="Title 2"/>
          <p:cNvSpPr txBox="1">
            <a:spLocks/>
          </p:cNvSpPr>
          <p:nvPr/>
        </p:nvSpPr>
        <p:spPr>
          <a:xfrm>
            <a:off x="521495" y="42481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Query schema globale - </a:t>
            </a:r>
            <a:r>
              <a:rPr lang="it-IT" b="1" dirty="0" err="1" smtClean="0">
                <a:solidFill>
                  <a:srgbClr val="0072C6"/>
                </a:solidFill>
              </a:rPr>
              <a:t>unfolding</a:t>
            </a:r>
            <a:endParaRPr lang="it-IT" b="1" dirty="0" smtClean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94172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8" name="Immagine 7" descr="Schermata 2015-02-19 alle 17.20.1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245" y="4212927"/>
            <a:ext cx="4292600" cy="2311400"/>
          </a:xfrm>
          <a:prstGeom prst="rect">
            <a:avLst/>
          </a:prstGeom>
        </p:spPr>
      </p:pic>
      <p:sp>
        <p:nvSpPr>
          <p:cNvPr id="6" name="Title 2"/>
          <p:cNvSpPr txBox="1">
            <a:spLocks/>
          </p:cNvSpPr>
          <p:nvPr/>
        </p:nvSpPr>
        <p:spPr>
          <a:xfrm>
            <a:off x="521495" y="485781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Open Data</a:t>
            </a:r>
          </a:p>
          <a:p>
            <a:endParaRPr lang="it-IT" sz="15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lvl="0"/>
            <a:r>
              <a:rPr lang="it-IT" sz="3200" dirty="0" smtClean="0">
                <a:solidFill>
                  <a:schemeClr val="tx1"/>
                </a:solidFill>
              </a:rPr>
              <a:t>I valori dei dati nello storico e i relativi corsi d’acqua presenti nella base </a:t>
            </a:r>
          </a:p>
          <a:p>
            <a:pPr lvl="0"/>
            <a:r>
              <a:rPr lang="it-IT" sz="3200" dirty="0" smtClean="0">
                <a:solidFill>
                  <a:schemeClr val="tx1"/>
                </a:solidFill>
              </a:rPr>
              <a:t>dati BRI saranno resi pubblici e fruibili via web browser.</a:t>
            </a: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lvl="0"/>
            <a:r>
              <a:rPr lang="it-IT" sz="3200" dirty="0" smtClean="0">
                <a:solidFill>
                  <a:schemeClr val="tx1"/>
                </a:solidFill>
              </a:rPr>
              <a:t>I dati pubblicati rispettano i vincoli di privacy e fruibilità degli open data </a:t>
            </a:r>
            <a:endParaRPr lang="it-IT" sz="3200" dirty="0">
              <a:solidFill>
                <a:schemeClr val="tx1"/>
              </a:solidFill>
            </a:endParaRPr>
          </a:p>
          <a:p>
            <a:pPr lvl="0"/>
            <a:r>
              <a:rPr lang="it-IT" sz="3200" dirty="0">
                <a:solidFill>
                  <a:schemeClr val="tx1"/>
                </a:solidFill>
              </a:rPr>
              <a:t>e</a:t>
            </a:r>
            <a:r>
              <a:rPr lang="it-IT" sz="3200" dirty="0" smtClean="0">
                <a:solidFill>
                  <a:schemeClr val="tx1"/>
                </a:solidFill>
              </a:rPr>
              <a:t> sono esposti in formato JSON via REST API.</a:t>
            </a:r>
          </a:p>
          <a:p>
            <a:pPr lvl="0"/>
            <a:endParaRPr lang="it-IT" sz="3200" dirty="0"/>
          </a:p>
          <a:p>
            <a:pPr lvl="0"/>
            <a:r>
              <a:rPr lang="it-IT" sz="3200" dirty="0" smtClean="0"/>
              <a:t> </a:t>
            </a:r>
            <a:endParaRPr lang="it-IT" sz="32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120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81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Open Data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r>
              <a:rPr lang="it-IT" sz="3200" dirty="0" smtClean="0">
                <a:solidFill>
                  <a:schemeClr val="tx1"/>
                </a:solidFill>
              </a:rPr>
              <a:t>I dati sui sensori esposti rispettano i principi degli Open Data:</a:t>
            </a:r>
          </a:p>
          <a:p>
            <a:pPr lvl="0"/>
            <a:endParaRPr lang="it-IT" sz="1500" dirty="0" smtClean="0">
              <a:solidFill>
                <a:schemeClr val="tx1"/>
              </a:solidFill>
            </a:endParaRPr>
          </a:p>
          <a:p>
            <a:pPr marL="457200" lvl="0" indent="-457200">
              <a:buFont typeface="Arial"/>
              <a:buChar char="•"/>
            </a:pPr>
            <a:r>
              <a:rPr lang="it-IT" sz="3200" dirty="0" smtClean="0">
                <a:solidFill>
                  <a:schemeClr val="tx1"/>
                </a:solidFill>
              </a:rPr>
              <a:t>Completi: sono completi di tutte le informazione per l’utilizzo anche offline</a:t>
            </a:r>
          </a:p>
          <a:p>
            <a:pPr marL="457200" lvl="0" indent="-457200">
              <a:buFont typeface="Arial"/>
              <a:buChar char="•"/>
            </a:pPr>
            <a:r>
              <a:rPr lang="it-IT" sz="3200" dirty="0" smtClean="0">
                <a:solidFill>
                  <a:schemeClr val="tx1"/>
                </a:solidFill>
              </a:rPr>
              <a:t>Primari: hanno granularità tale che ne permette l’integrazione con altre applicazioni</a:t>
            </a:r>
          </a:p>
          <a:p>
            <a:pPr marL="457200" lvl="0" indent="-457200">
              <a:buFont typeface="Arial"/>
              <a:buChar char="•"/>
            </a:pPr>
            <a:r>
              <a:rPr lang="it-IT" sz="3200" dirty="0" smtClean="0">
                <a:solidFill>
                  <a:schemeClr val="tx1"/>
                </a:solidFill>
              </a:rPr>
              <a:t>Tempestivi: rappresentazione </a:t>
            </a:r>
            <a:r>
              <a:rPr lang="it-IT" sz="3200" dirty="0" err="1" smtClean="0">
                <a:solidFill>
                  <a:schemeClr val="tx1"/>
                </a:solidFill>
              </a:rPr>
              <a:t>real</a:t>
            </a:r>
            <a:r>
              <a:rPr lang="it-IT" sz="3200" dirty="0" smtClean="0">
                <a:solidFill>
                  <a:schemeClr val="tx1"/>
                </a:solidFill>
              </a:rPr>
              <a:t> time dello storico</a:t>
            </a:r>
          </a:p>
          <a:p>
            <a:pPr marL="457200" lvl="0" indent="-457200">
              <a:buFont typeface="Arial"/>
              <a:buChar char="•"/>
            </a:pPr>
            <a:r>
              <a:rPr lang="it-IT" sz="3200" dirty="0" smtClean="0">
                <a:solidFill>
                  <a:schemeClr val="tx1"/>
                </a:solidFill>
              </a:rPr>
              <a:t>Accessibili: disponibili via REST API </a:t>
            </a:r>
          </a:p>
          <a:p>
            <a:pPr marL="457200" lvl="0" indent="-457200">
              <a:buFont typeface="Arial"/>
              <a:buChar char="•"/>
            </a:pPr>
            <a:r>
              <a:rPr lang="it-IT" sz="3200" dirty="0" smtClean="0">
                <a:solidFill>
                  <a:schemeClr val="tx1"/>
                </a:solidFill>
              </a:rPr>
              <a:t>Non proprietari: i dati sono processabili da applicativi open source</a:t>
            </a:r>
          </a:p>
          <a:p>
            <a:pPr marL="457200" lvl="0" indent="-457200">
              <a:buFont typeface="Arial"/>
              <a:buChar char="•"/>
            </a:pPr>
            <a:r>
              <a:rPr lang="it-IT" sz="3200" dirty="0" smtClean="0">
                <a:solidFill>
                  <a:schemeClr val="tx1"/>
                </a:solidFill>
              </a:rPr>
              <a:t>Non discriminatori: non sono previsti meccanismi di registrazione per l’utilizzo dei dati (es: API KEY)</a:t>
            </a:r>
          </a:p>
          <a:p>
            <a:pPr lvl="0"/>
            <a:endParaRPr lang="it-IT" sz="3200" dirty="0" smtClean="0"/>
          </a:p>
          <a:p>
            <a:pPr lvl="0"/>
            <a:endParaRPr lang="it-IT" sz="3200" dirty="0"/>
          </a:p>
          <a:p>
            <a:pPr lvl="0"/>
            <a:r>
              <a:rPr lang="it-IT" sz="3200" dirty="0" smtClean="0"/>
              <a:t> </a:t>
            </a:r>
            <a:endParaRPr lang="it-IT" sz="32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7446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81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Open Data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endParaRPr lang="it-IT" sz="3200" dirty="0"/>
          </a:p>
          <a:p>
            <a:pPr lvl="0"/>
            <a:r>
              <a:rPr lang="it-IT" sz="3200" dirty="0" smtClean="0">
                <a:solidFill>
                  <a:schemeClr val="tx1"/>
                </a:solidFill>
              </a:rPr>
              <a:t>I dati sono pubblicati sotto licenza </a:t>
            </a:r>
            <a:r>
              <a:rPr lang="it-IT" sz="3200" i="1" dirty="0" err="1" smtClean="0">
                <a:solidFill>
                  <a:schemeClr val="tx1"/>
                </a:solidFill>
              </a:rPr>
              <a:t>Italian</a:t>
            </a:r>
            <a:r>
              <a:rPr lang="it-IT" sz="3200" i="1" dirty="0" smtClean="0">
                <a:solidFill>
                  <a:schemeClr val="tx1"/>
                </a:solidFill>
              </a:rPr>
              <a:t> Open Data </a:t>
            </a:r>
            <a:r>
              <a:rPr lang="it-IT" sz="3200" i="1" dirty="0" err="1" smtClean="0">
                <a:solidFill>
                  <a:schemeClr val="tx1"/>
                </a:solidFill>
              </a:rPr>
              <a:t>Licenses</a:t>
            </a:r>
            <a:r>
              <a:rPr lang="it-IT" sz="3200" i="1" dirty="0" smtClean="0">
                <a:solidFill>
                  <a:schemeClr val="tx1"/>
                </a:solidFill>
              </a:rPr>
              <a:t> 2.0</a:t>
            </a:r>
          </a:p>
          <a:p>
            <a:pPr lvl="0"/>
            <a:r>
              <a:rPr lang="it-IT" sz="3200" dirty="0" smtClean="0">
                <a:solidFill>
                  <a:schemeClr val="tx1"/>
                </a:solidFill>
              </a:rPr>
              <a:t>che ne permette l’utilizzo, ma obbliga l’utilizzatore a citare il Licenziante.</a:t>
            </a: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lvl="0" algn="r"/>
            <a:r>
              <a:rPr lang="it-IT" sz="3200" dirty="0" smtClean="0">
                <a:solidFill>
                  <a:schemeClr val="tx1"/>
                </a:solidFill>
              </a:rPr>
              <a:t>												            </a:t>
            </a:r>
            <a:r>
              <a:rPr lang="it-IT" sz="2500" dirty="0" smtClean="0">
                <a:solidFill>
                  <a:schemeClr val="tx1"/>
                </a:solidFill>
              </a:rPr>
              <a:t> Licenza: http</a:t>
            </a:r>
            <a:r>
              <a:rPr lang="it-IT" sz="2500" dirty="0">
                <a:solidFill>
                  <a:schemeClr val="tx1"/>
                </a:solidFill>
              </a:rPr>
              <a:t>://www.dati.gov.it/iodl/2.0/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 smtClean="0">
              <a:solidFill>
                <a:schemeClr val="tx1"/>
              </a:solidFill>
            </a:endParaRPr>
          </a:p>
          <a:p>
            <a:pPr lvl="0"/>
            <a:r>
              <a:rPr lang="it-IT" sz="3000" dirty="0" smtClean="0">
                <a:solidFill>
                  <a:schemeClr val="tx1"/>
                </a:solidFill>
              </a:rPr>
              <a:t>I dati pubblicati possono essere utilizzati ad esempio dal corso di laurea di statistica o di geologia (analisi ed inferenza statistica sui dati) oppure da agenzie che si occupano di gestione territoriale. </a:t>
            </a:r>
            <a:endParaRPr lang="it-IT" sz="30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069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81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Considerazioni – Architettura dati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521495" y="1497543"/>
            <a:ext cx="10579895" cy="5709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L’architettura dati implementata è centralizzata, una possibile alternativa è quella di distribuire le basi dati BRI e BSE.</a:t>
            </a: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La scelta di una base dati distribuita introduce problemi di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replicazione dati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e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distribuzione dei frammenti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.</a:t>
            </a: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Uno studio dettagliato delle operazioni eseguite sulla base dati permette di scegliere l’architettura appropriata.</a:t>
            </a: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La scelta di un architettura centralizzata riduce i costi della gestione dei dati (replicazione/frammentazione, mutua esclusione).</a:t>
            </a:r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NB: per </a:t>
            </a:r>
            <a:r>
              <a:rPr lang="it-IT" sz="2200" spc="-100" dirty="0" smtClean="0">
                <a:ln w="3175">
                  <a:noFill/>
                </a:ln>
                <a:latin typeface="+mj-lt"/>
                <a:cs typeface="Arial" charset="0"/>
              </a:rPr>
              <a:t>costi </a:t>
            </a:r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si </a:t>
            </a:r>
            <a:r>
              <a:rPr lang="it-IT" sz="2200" spc="-100" dirty="0" smtClean="0">
                <a:ln w="3175">
                  <a:noFill/>
                </a:ln>
                <a:latin typeface="+mj-lt"/>
                <a:cs typeface="Arial" charset="0"/>
              </a:rPr>
              <a:t>intendono le </a:t>
            </a:r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risorse utilizzare per svolgere un operazione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06998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5" y="2042222"/>
            <a:ext cx="10158413" cy="5478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Il target del sistema è il territorio nazionale italiano</a:t>
            </a:r>
          </a:p>
          <a:p>
            <a:pPr marL="457200" lvl="0" indent="-457200">
              <a:buFont typeface="Arial"/>
              <a:buChar char="•"/>
            </a:pPr>
            <a:endParaRPr lang="it-IT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Presenza di 2000 sensori idrici dislocati sul territorio nazionale (a febbraio 2015 in Lombardia sono presenti circa 100 sensori – Arpa Lombardia)</a:t>
            </a:r>
          </a:p>
          <a:p>
            <a:pPr marL="457200" lvl="0" indent="-457200">
              <a:buFont typeface="Arial"/>
              <a:buChar char="•"/>
            </a:pPr>
            <a:endParaRPr lang="it-IT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I sensori idrici inviano i dati rilevati ogni ora (tutti i sensori sono sincronizzati – l’intervallo di rilevazione è analogo a quello di sistemi realmente esistenti)</a:t>
            </a: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27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Assunzioni -1 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891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81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Frammentazione BSE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521495" y="1497543"/>
            <a:ext cx="105798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521495" y="1254652"/>
            <a:ext cx="11279983" cy="6540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Le informazioni  che è possibile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frammentare orizzontalmente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, sono le seguenti :</a:t>
            </a: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Squadre di emergenza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Pianificazione spostamento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Sede operativa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Operatore centro di supervisione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Sensore idrico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SEP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Supponiamo una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frammentazione orizzontale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su 20 regioni. (quindi la base dati sarà distribuita su 20 nodi)</a:t>
            </a: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08628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81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Replicazione BSE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521495" y="1497543"/>
            <a:ext cx="105798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521495" y="1311804"/>
            <a:ext cx="11279983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Le informazioni per cui  è necessaria la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replicazione,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sono le seguenti :</a:t>
            </a:r>
          </a:p>
          <a:p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SEP</a:t>
            </a:r>
          </a:p>
          <a:p>
            <a:endParaRPr lang="it-IT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Le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situazioni di emergenza potenziale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comuni a più regioni, sono informazioni da replicare su ogni nodo dell’istanza distribuita.</a:t>
            </a: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La gestione della replicazione delle informazioni, implica l’utilizzo di una strategia di </a:t>
            </a:r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mutua esclusione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per garantire la </a:t>
            </a:r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consistenza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dei dati. </a:t>
            </a:r>
          </a:p>
          <a:p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NB: la pianificazione di spostamenti per gestire una SEP che comprende più regione, è da considerarsi una situazione straordinaria</a:t>
            </a:r>
          </a:p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36807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81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Frammentazione BRI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521495" y="1497543"/>
            <a:ext cx="105798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521495" y="1297516"/>
            <a:ext cx="11279983" cy="5463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Le informazioni che è possibile </a:t>
            </a:r>
            <a:r>
              <a:rPr lang="it-IT" sz="2800" i="1" spc="-100" dirty="0">
                <a:ln w="3175">
                  <a:noFill/>
                </a:ln>
                <a:latin typeface="+mj-lt"/>
                <a:cs typeface="Arial" charset="0"/>
              </a:rPr>
              <a:t>frammentare orizzontalmente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, sono le seguenti :</a:t>
            </a: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Sensore idrico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Dato idrometrico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Nodo acqua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Tratto acqua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Corso acqua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Supponiamo una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frammentazione orizzontale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su 20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regioni. (quindi la base dati sarà distribuita su 20 nodi)</a:t>
            </a:r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10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NB: assumiamo non ci siano sensori </a:t>
            </a:r>
            <a:r>
              <a:rPr lang="it-IT" sz="2200" spc="-100" dirty="0" smtClean="0">
                <a:ln w="3175">
                  <a:noFill/>
                </a:ln>
                <a:latin typeface="+mj-lt"/>
                <a:cs typeface="Arial" charset="0"/>
              </a:rPr>
              <a:t>e nodi sul </a:t>
            </a:r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confine regionale</a:t>
            </a:r>
          </a:p>
        </p:txBody>
      </p:sp>
    </p:spTree>
    <p:extLst>
      <p:ext uri="{BB962C8B-B14F-4D97-AF65-F5344CB8AC3E}">
        <p14:creationId xmlns:p14="http://schemas.microsoft.com/office/powerpoint/2010/main" val="1002953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81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Replicazione BRI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521495" y="1497543"/>
            <a:ext cx="105798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521495" y="1354669"/>
            <a:ext cx="11279983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Le informazioni per cui  è necessaria la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replicazione,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sono le seguenti :</a:t>
            </a:r>
          </a:p>
          <a:p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Tratto acqua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Corso acqua</a:t>
            </a:r>
          </a:p>
          <a:p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I corsi d’acqua con i relativi tratti, comuni a più regioni, devono essere replicati fra i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nodi DB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delle regioni coinvolte.</a:t>
            </a:r>
          </a:p>
          <a:p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Esempio: </a:t>
            </a:r>
            <a:r>
              <a:rPr lang="it-IT" sz="2200" spc="-100" dirty="0" smtClean="0">
                <a:ln w="3175">
                  <a:noFill/>
                </a:ln>
                <a:latin typeface="+mj-lt"/>
                <a:cs typeface="Arial" charset="0"/>
              </a:rPr>
              <a:t>il </a:t>
            </a:r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corso d’acqua </a:t>
            </a:r>
            <a:r>
              <a:rPr lang="it-IT" sz="2200" i="1" spc="-100" dirty="0">
                <a:ln w="3175">
                  <a:noFill/>
                </a:ln>
                <a:latin typeface="+mj-lt"/>
                <a:cs typeface="Arial" charset="0"/>
              </a:rPr>
              <a:t>Po</a:t>
            </a:r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 è replicato nelle basi dati </a:t>
            </a:r>
            <a:r>
              <a:rPr lang="it-IT" sz="2200" spc="-100" dirty="0" smtClean="0">
                <a:ln w="3175">
                  <a:noFill/>
                </a:ln>
                <a:latin typeface="+mj-lt"/>
                <a:cs typeface="Arial" charset="0"/>
              </a:rPr>
              <a:t>delle regioni Piemonte, Lombardia, Emilia Romagna e Veneto.  (il tratto fra Piacenza e Cremona è condiviso fra Lombardia ed Emilia Romagna)</a:t>
            </a:r>
            <a:endParaRPr lang="it-IT" sz="2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97685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81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>
                <a:solidFill>
                  <a:srgbClr val="0072C6"/>
                </a:solidFill>
              </a:rPr>
              <a:t>Considerazioni – Architettura dati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521495" y="1497543"/>
            <a:ext cx="105798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521495" y="1354667"/>
            <a:ext cx="11279983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La scelta di una base dati centralizzata è dovuta alla presenza di numerose letture verso lo storico delle rilevazioni idrometriche.</a:t>
            </a:r>
          </a:p>
          <a:p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L’algoritmo viene eseguito una volta all’ora; la presenza nel sistema di una base dati distribuita comporterebbe una lettura massiva da ogni nodo dell’istanza. </a:t>
            </a:r>
          </a:p>
          <a:p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(devo recuperare lo storico per 2000 sensori distribuiti in 20 nodi!!!)</a:t>
            </a:r>
            <a:endParaRPr lang="it-IT" sz="22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L’architettura software prevede un solo gestore centrale che si occupa della computazione dell’algoritmo di identificazione SEP (che utilizza le rilevazioni e il posizionamento dei sensori) .</a:t>
            </a:r>
          </a:p>
          <a:p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42878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81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Considerazioni – Architettura software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521495" y="1411815"/>
            <a:ext cx="10579895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Le possibili architetture software analizzate sono le seguenti:</a:t>
            </a:r>
          </a:p>
          <a:p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Unico nodo di </a:t>
            </a:r>
            <a:r>
              <a:rPr lang="it-IT" sz="2800" b="1" i="1" spc="-100" dirty="0" smtClean="0">
                <a:ln w="3175">
                  <a:noFill/>
                </a:ln>
                <a:latin typeface="+mj-lt"/>
                <a:cs typeface="Arial" charset="0"/>
              </a:rPr>
              <a:t>Gestione Centrale </a:t>
            </a:r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per l’intero sistema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Un nodo di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Gestione Centrale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per ogni regione</a:t>
            </a:r>
          </a:p>
          <a:p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Pro:</a:t>
            </a:r>
          </a:p>
          <a:p>
            <a:pPr lvl="0"/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La soluzione ottimale per il nostro sistema è l’utilizzo di un unico nodo di Gestione Centrale in quanto il numero di dati da monitorare (sensori) è relativamente piccolo (nella nostra stima 2000 sensori) quindi la duplicazione di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hw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e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sw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comporterebbe costi (in termini di denaro, sviluppo e manutenzione) maggiori. (non giustificabili da un incremento delle prestazioni del sistema)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97381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81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Considerazioni – Architettura software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521495" y="1411816"/>
            <a:ext cx="10579895" cy="5262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Contro:</a:t>
            </a:r>
          </a:p>
          <a:p>
            <a:pPr lvl="0"/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L’utilizzo di un solo nodo centrale comporta un maggiore controllo dello stato del sistema, in quanto il malfunzionamento di un componente, se non gestito nel modo corretto (con procedure di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recovery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e fault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tollerance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), comprometterebbe la stabilità dell’intero sistema.</a:t>
            </a:r>
          </a:p>
          <a:p>
            <a:pPr lvl="0"/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L’utilizzo di nodi computazionali distribuiti non preclude il funzionamento dell’intero sistema in seguito ad un malfunzionamento localizzato.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32058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81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Considerazioni – Architettura software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521495" y="1497543"/>
            <a:ext cx="10579895" cy="5678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Le possibili configurazioni del gestore centrale sono le seguenti:</a:t>
            </a: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Gestore centrale suddiviso nelle componenti </a:t>
            </a:r>
            <a:r>
              <a:rPr lang="it-IT" sz="2800" b="1" i="1" spc="-100" dirty="0" smtClean="0">
                <a:ln w="3175">
                  <a:noFill/>
                </a:ln>
                <a:latin typeface="+mj-lt"/>
                <a:cs typeface="Arial" charset="0"/>
              </a:rPr>
              <a:t>Gestore Storico e Gestore Emergenze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Gestore centrale formato da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un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solo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componente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Gestore centrale suddiviso nelle componenti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Gestore SEP, Gestore SEG e Gestore Storico</a:t>
            </a:r>
          </a:p>
          <a:p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Analizzando i </a:t>
            </a:r>
            <a:r>
              <a:rPr lang="it-IT" sz="2800" i="1" spc="-100" dirty="0" err="1" smtClean="0">
                <a:ln w="3175">
                  <a:noFill/>
                </a:ln>
                <a:latin typeface="+mj-lt"/>
                <a:cs typeface="Arial" charset="0"/>
              </a:rPr>
              <a:t>footprint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delle tre diverse configurazioni, la prima soluzione è da considerarsi migliore. (vedi slide sui </a:t>
            </a:r>
            <a:r>
              <a:rPr lang="it-IT" sz="2800" i="1" spc="-100" dirty="0" err="1" smtClean="0">
                <a:ln w="3175">
                  <a:noFill/>
                </a:ln>
                <a:latin typeface="+mj-lt"/>
                <a:cs typeface="Arial" charset="0"/>
              </a:rPr>
              <a:t>footprint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)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0178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81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Considerazioni – Varie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454819" y="1526120"/>
            <a:ext cx="11215688" cy="5355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La trasmissione dei dati tra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sensori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e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gestore centrale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avviene tramite</a:t>
            </a: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segnale GPRS. (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wireless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)</a:t>
            </a: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La scelta di questo tipo di trasmissione permette il posizionamento dei sensori anche in zone difficilmente raggiungibili da rete internet cablata.</a:t>
            </a:r>
          </a:p>
          <a:p>
            <a:pPr lvl="0"/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Un altro tipo di approccio è quello di utilizzare la trasmissione via cavo con la conseguenza della riduzione dei costi (un modulo </a:t>
            </a:r>
            <a:r>
              <a:rPr lang="it-IT" sz="2800" i="1" spc="-100" dirty="0" err="1" smtClean="0">
                <a:ln w="3175">
                  <a:noFill/>
                </a:ln>
                <a:latin typeface="+mj-lt"/>
                <a:cs typeface="Arial" charset="0"/>
              </a:rPr>
              <a:t>cable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 internet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è meno costoso di un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modulo GPRS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) ma si ottengono limitazioni sul posizionamento dei sensori.</a:t>
            </a:r>
          </a:p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200" spc="-100" dirty="0" smtClean="0">
                <a:ln w="3175">
                  <a:noFill/>
                </a:ln>
                <a:latin typeface="+mj-lt"/>
                <a:cs typeface="Arial" charset="0"/>
              </a:rPr>
              <a:t>NB</a:t>
            </a:r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: assumiamo una copertura completa del segnale GPRS </a:t>
            </a:r>
          </a:p>
        </p:txBody>
      </p:sp>
    </p:spTree>
    <p:extLst>
      <p:ext uri="{BB962C8B-B14F-4D97-AF65-F5344CB8AC3E}">
        <p14:creationId xmlns:p14="http://schemas.microsoft.com/office/powerpoint/2010/main" val="3795148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5" y="485781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Evoluzioni future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454819" y="1526120"/>
            <a:ext cx="11215688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Il sistema può essere migliorato sviluppando una o più delle seguenti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features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Gestione automatica della pianificazione degli spostamenti in caso di SEP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Introduzione di nuove tipologie di sensori per una maggiore probabilità di identificazione SEP (esempio sensore sismico, geotermico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ecc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Introduzioni di nuovi metodi di segnalazione SEG (non solo da operatori a campo)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78554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5" y="2261048"/>
            <a:ext cx="10158413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Il recupero dei dati meteo viene effettuato ogni 3 ore (assunzione fatta sulla base del funzionamento di servizi web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reali)  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16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La pianificazione degli spostamenti delle squadre di emergenza non viene svolta in automatico dal sistema</a:t>
            </a:r>
          </a:p>
          <a:p>
            <a:pPr marL="457200" lvl="0" indent="-457200">
              <a:buFont typeface="Arial"/>
              <a:buChar char="•"/>
            </a:pPr>
            <a:endParaRPr lang="it-IT" sz="16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415531" y="314327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Assunzioni -2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2680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ottotitolo 2"/>
          <p:cNvSpPr>
            <a:spLocks noGrp="1"/>
          </p:cNvSpPr>
          <p:nvPr>
            <p:ph type="subTitle" idx="1"/>
          </p:nvPr>
        </p:nvSpPr>
        <p:spPr>
          <a:xfrm>
            <a:off x="4376931" y="2769993"/>
            <a:ext cx="2937511" cy="911995"/>
          </a:xfrm>
        </p:spPr>
        <p:txBody>
          <a:bodyPr>
            <a:noAutofit/>
          </a:bodyPr>
          <a:lstStyle/>
          <a:p>
            <a:r>
              <a:rPr lang="it-IT" sz="6000" b="1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49109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Stilografica.thmx</Template>
  <TotalTime>1400</TotalTime>
  <Words>2818</Words>
  <Application>Microsoft Office PowerPoint</Application>
  <PresentationFormat>Widescreen</PresentationFormat>
  <Paragraphs>850</Paragraphs>
  <Slides>90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90</vt:i4>
      </vt:variant>
    </vt:vector>
  </HeadingPairs>
  <TitlesOfParts>
    <vt:vector size="95" baseType="lpstr">
      <vt:lpstr>Arial</vt:lpstr>
      <vt:lpstr>Calibri</vt:lpstr>
      <vt:lpstr>Calibri Light</vt:lpstr>
      <vt:lpstr>Segoe UI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NTTSight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Matteo Zuccon</dc:creator>
  <cp:lastModifiedBy>Matteo Zuccon</cp:lastModifiedBy>
  <cp:revision>231</cp:revision>
  <dcterms:created xsi:type="dcterms:W3CDTF">2015-02-18T18:51:45Z</dcterms:created>
  <dcterms:modified xsi:type="dcterms:W3CDTF">2015-02-23T13:28:16Z</dcterms:modified>
</cp:coreProperties>
</file>