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52" r:id="rId3"/>
    <p:sldId id="353" r:id="rId4"/>
    <p:sldId id="257" r:id="rId5"/>
    <p:sldId id="258" r:id="rId6"/>
    <p:sldId id="259" r:id="rId7"/>
    <p:sldId id="262" r:id="rId8"/>
    <p:sldId id="263" r:id="rId9"/>
    <p:sldId id="273" r:id="rId10"/>
    <p:sldId id="261" r:id="rId11"/>
    <p:sldId id="272" r:id="rId12"/>
    <p:sldId id="274" r:id="rId13"/>
    <p:sldId id="275" r:id="rId14"/>
    <p:sldId id="348" r:id="rId15"/>
    <p:sldId id="264" r:id="rId16"/>
    <p:sldId id="265" r:id="rId17"/>
    <p:sldId id="266" r:id="rId18"/>
    <p:sldId id="267" r:id="rId19"/>
    <p:sldId id="351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5" r:id="rId39"/>
    <p:sldId id="302" r:id="rId40"/>
    <p:sldId id="303" r:id="rId41"/>
    <p:sldId id="293" r:id="rId42"/>
    <p:sldId id="294" r:id="rId43"/>
    <p:sldId id="306" r:id="rId44"/>
    <p:sldId id="270" r:id="rId45"/>
    <p:sldId id="307" r:id="rId46"/>
    <p:sldId id="271" r:id="rId47"/>
    <p:sldId id="276" r:id="rId48"/>
    <p:sldId id="299" r:id="rId49"/>
    <p:sldId id="300" r:id="rId50"/>
    <p:sldId id="301" r:id="rId51"/>
    <p:sldId id="350" r:id="rId52"/>
    <p:sldId id="308" r:id="rId53"/>
    <p:sldId id="311" r:id="rId54"/>
    <p:sldId id="309" r:id="rId55"/>
    <p:sldId id="312" r:id="rId56"/>
    <p:sldId id="310" r:id="rId57"/>
    <p:sldId id="313" r:id="rId58"/>
    <p:sldId id="316" r:id="rId59"/>
    <p:sldId id="315" r:id="rId60"/>
    <p:sldId id="344" r:id="rId61"/>
    <p:sldId id="314" r:id="rId62"/>
    <p:sldId id="341" r:id="rId63"/>
    <p:sldId id="343" r:id="rId64"/>
    <p:sldId id="342" r:id="rId65"/>
    <p:sldId id="335" r:id="rId66"/>
    <p:sldId id="336" r:id="rId67"/>
    <p:sldId id="337" r:id="rId68"/>
    <p:sldId id="338" r:id="rId69"/>
    <p:sldId id="339" r:id="rId70"/>
    <p:sldId id="340" r:id="rId71"/>
    <p:sldId id="318" r:id="rId72"/>
    <p:sldId id="355" r:id="rId73"/>
    <p:sldId id="319" r:id="rId74"/>
    <p:sldId id="356" r:id="rId75"/>
    <p:sldId id="357" r:id="rId76"/>
    <p:sldId id="358" r:id="rId77"/>
    <p:sldId id="359" r:id="rId78"/>
    <p:sldId id="360" r:id="rId79"/>
    <p:sldId id="323" r:id="rId80"/>
    <p:sldId id="324" r:id="rId81"/>
    <p:sldId id="345" r:id="rId82"/>
    <p:sldId id="295" r:id="rId83"/>
    <p:sldId id="296" r:id="rId84"/>
    <p:sldId id="297" r:id="rId85"/>
    <p:sldId id="325" r:id="rId86"/>
    <p:sldId id="326" r:id="rId87"/>
    <p:sldId id="327" r:id="rId88"/>
    <p:sldId id="328" r:id="rId89"/>
    <p:sldId id="329" r:id="rId90"/>
    <p:sldId id="354" r:id="rId91"/>
    <p:sldId id="333" r:id="rId92"/>
    <p:sldId id="334" r:id="rId93"/>
    <p:sldId id="330" r:id="rId94"/>
    <p:sldId id="332" r:id="rId95"/>
    <p:sldId id="331" r:id="rId96"/>
    <p:sldId id="347" r:id="rId97"/>
    <p:sldId id="346" r:id="rId9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BBA"/>
    <a:srgbClr val="007679"/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866416"/>
        <c:axId val="114866976"/>
      </c:radarChart>
      <c:catAx>
        <c:axId val="11486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66976"/>
        <c:crosses val="autoZero"/>
        <c:auto val="1"/>
        <c:lblAlgn val="ctr"/>
        <c:lblOffset val="100"/>
        <c:noMultiLvlLbl val="0"/>
      </c:catAx>
      <c:valAx>
        <c:axId val="11486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6641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699"/>
          <c:y val="7.3886341319010507E-2"/>
          <c:w val="0.46511599843123003"/>
          <c:h val="0.84427898278841296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869216"/>
        <c:axId val="114869776"/>
      </c:radarChart>
      <c:catAx>
        <c:axId val="1148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69776"/>
        <c:crosses val="autoZero"/>
        <c:auto val="1"/>
        <c:lblAlgn val="ctr"/>
        <c:lblOffset val="100"/>
        <c:noMultiLvlLbl val="0"/>
      </c:catAx>
      <c:valAx>
        <c:axId val="11486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6921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872016"/>
        <c:axId val="114872576"/>
      </c:radarChart>
      <c:catAx>
        <c:axId val="1148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72576"/>
        <c:crosses val="autoZero"/>
        <c:auto val="1"/>
        <c:lblAlgn val="ctr"/>
        <c:lblOffset val="100"/>
        <c:noMultiLvlLbl val="0"/>
      </c:catAx>
      <c:valAx>
        <c:axId val="1148725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87201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210064"/>
        <c:axId val="144210624"/>
      </c:radarChart>
      <c:catAx>
        <c:axId val="14421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210624"/>
        <c:crosses val="autoZero"/>
        <c:auto val="1"/>
        <c:lblAlgn val="ctr"/>
        <c:lblOffset val="100"/>
        <c:noMultiLvlLbl val="0"/>
      </c:catAx>
      <c:valAx>
        <c:axId val="14421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2100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197"/>
          <c:y val="0.35966070141884798"/>
          <c:w val="0.19076629595858599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del Software</a:t>
            </a:r>
          </a:p>
        </p:txBody>
      </p:sp>
    </p:spTree>
    <p:extLst>
      <p:ext uri="{BB962C8B-B14F-4D97-AF65-F5344CB8AC3E}">
        <p14:creationId xmlns:p14="http://schemas.microsoft.com/office/powerpoint/2010/main" val="2972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Introduzione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del software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dei dati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Considerazioni</a:t>
            </a:r>
            <a:endParaRPr lang="it-IT" sz="36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Indice</a:t>
            </a: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51372" y="155079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081165"/>
              </p:ext>
            </p:extLst>
          </p:nvPr>
        </p:nvGraphicFramePr>
        <p:xfrm>
          <a:off x="1588388" y="2048256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02604" y="1538601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dei Dati</a:t>
            </a:r>
          </a:p>
        </p:txBody>
      </p:sp>
    </p:spTree>
    <p:extLst>
      <p:ext uri="{BB962C8B-B14F-4D97-AF65-F5344CB8AC3E}">
        <p14:creationId xmlns:p14="http://schemas.microsoft.com/office/powerpoint/2010/main" val="3888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Data </a:t>
            </a:r>
            <a:r>
              <a:rPr lang="it-IT" sz="4800" b="1" dirty="0" err="1" smtClean="0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9342"/>
          <a:stretch/>
        </p:blipFill>
        <p:spPr>
          <a:xfrm>
            <a:off x="2572512" y="1871666"/>
            <a:ext cx="7546848" cy="46482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21495" y="1370032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413760" y="2523508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62528" y="4125717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74720" y="5623362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38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 può utilizzare, per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che comprende il processo di estrazione, trasformazione e caricamento di dati su di un sistema di sintesi.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b="2044"/>
          <a:stretch/>
        </p:blipFill>
        <p:spPr>
          <a:xfrm>
            <a:off x="2938653" y="2308860"/>
            <a:ext cx="6508215" cy="415747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38144" y="2836331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99104" y="4334470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99104" y="5768293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 (via ETL)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CorsiAcqua</a:t>
            </a:r>
            <a:endParaRPr lang="it-IT" sz="3200" b="1" dirty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</a:t>
            </a:r>
            <a:r>
              <a:rPr lang="it-IT" sz="2400" dirty="0">
                <a:solidFill>
                  <a:schemeClr val="tx1"/>
                </a:solidFill>
              </a:rPr>
              <a:t>VIEW </a:t>
            </a:r>
            <a:r>
              <a:rPr lang="it-IT" sz="2400" dirty="0" err="1">
                <a:solidFill>
                  <a:schemeClr val="tx1"/>
                </a:solidFill>
              </a:rPr>
              <a:t>CorsiAcqua</a:t>
            </a:r>
            <a:r>
              <a:rPr lang="it-IT" sz="2400" dirty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SELECT *</a:t>
            </a:r>
          </a:p>
          <a:p>
            <a:r>
              <a:rPr lang="it-IT" sz="2400" dirty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BRI.CorsiAcqua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 err="1">
                <a:solidFill>
                  <a:srgbClr val="000000"/>
                </a:solidFill>
              </a:rPr>
              <a:t>TrattiAcqua</a:t>
            </a:r>
            <a:endParaRPr lang="it-IT" sz="3200" b="1" dirty="0">
              <a:solidFill>
                <a:srgbClr val="000000"/>
              </a:solidFill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TrattiAcqua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BRI.TrattiAcqua</a:t>
            </a:r>
            <a:endParaRPr lang="it-IT" sz="2400" dirty="0">
              <a:solidFill>
                <a:srgbClr val="000000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NodiAcqua</a:t>
            </a:r>
            <a:endParaRPr lang="it-IT" sz="3200" b="1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VIEW </a:t>
            </a:r>
            <a:r>
              <a:rPr lang="it-IT" sz="2400" dirty="0" err="1" smtClean="0">
                <a:solidFill>
                  <a:schemeClr val="tx1"/>
                </a:solidFill>
              </a:rPr>
              <a:t>NodiAcqua</a:t>
            </a:r>
            <a:r>
              <a:rPr lang="it-IT" sz="2400" dirty="0" smtClean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SELECT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BRI.NodoAcqua.id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BRI.NodoAcqua.latitudine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BRI.NodoAcqua.longitudine</a:t>
            </a:r>
            <a:r>
              <a:rPr lang="it-IT" sz="2400" dirty="0" smtClean="0">
                <a:solidFill>
                  <a:schemeClr val="tx1"/>
                </a:solidFill>
              </a:rPr>
              <a:t>, 			</a:t>
            </a:r>
            <a:r>
              <a:rPr lang="it-IT" sz="2400" dirty="0" err="1" smtClean="0">
                <a:solidFill>
                  <a:schemeClr val="tx1"/>
                </a:solidFill>
              </a:rPr>
              <a:t>BDM.Regioni.id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BDM.Regioni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WHERE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BRI.NodoAcqua.regione</a:t>
            </a:r>
            <a:r>
              <a:rPr lang="it-IT" sz="2400" dirty="0" smtClean="0">
                <a:solidFill>
                  <a:schemeClr val="tx1"/>
                </a:solidFill>
              </a:rPr>
              <a:t> = </a:t>
            </a:r>
            <a:r>
              <a:rPr lang="it-IT" sz="2400" dirty="0" err="1" smtClean="0">
                <a:solidFill>
                  <a:schemeClr val="tx1"/>
                </a:solidFill>
              </a:rPr>
              <a:t>BDM.Regioni.denominazione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>
                <a:solidFill>
                  <a:srgbClr val="000000"/>
                </a:solidFill>
              </a:rPr>
              <a:t>Regioni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Regioni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BDM.Regioni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DatiIdrometrici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DatiIdrometrici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BRI.DatiIdrometrici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SensoriIdrici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SensoriIdrici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BRI.SensoriIdrici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CelleGeografiche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BDM.CelleGeografiche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DatiSensoriPrevisioniSep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DatiSensoriPrevisioniSep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BRI.DatiIdrometrici.id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BSE.PrevisioniSensoriSep.idSep</a:t>
            </a:r>
            <a:r>
              <a:rPr lang="it-IT" sz="2400" dirty="0">
                <a:solidFill>
                  <a:srgbClr val="000000"/>
                </a:solidFill>
              </a:rPr>
              <a:t>, 						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BSE.PrevisioniSensoriSEP.idSensoreIdrico</a:t>
            </a:r>
            <a:r>
              <a:rPr lang="it-IT" sz="2400" dirty="0" smtClean="0">
                <a:solidFill>
                  <a:srgbClr val="000000"/>
                </a:solidFill>
              </a:rPr>
              <a:t>, </a:t>
            </a:r>
            <a:r>
              <a:rPr lang="it-IT" sz="2400" dirty="0" err="1" smtClean="0">
                <a:solidFill>
                  <a:srgbClr val="000000"/>
                </a:solidFill>
              </a:rPr>
              <a:t>BSE.PrevisioniSensoriSEP.idPrevisioni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BRI.DatiIdrometrici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BSE.PrevisioniSensoriSep.di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BRI.DatiIdrometrici.livelloAcqua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AND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BSE.PrevisioniSensoriSep.dataRilevazione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BRI.DatiIdrometrici.data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PrevisioniMeteo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BDM.PrevisioniMeteo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SediOperative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BSE.SediOperative.id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BSE.SediOperative.indirizzo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BSE.SediOperative.cap</a:t>
            </a:r>
            <a:r>
              <a:rPr lang="it-IT" sz="2400" dirty="0">
                <a:solidFill>
                  <a:srgbClr val="000000"/>
                </a:solidFill>
              </a:rPr>
              <a:t>, 			</a:t>
            </a:r>
            <a:r>
              <a:rPr lang="it-IT" sz="2400" dirty="0" err="1">
                <a:solidFill>
                  <a:srgbClr val="000000"/>
                </a:solidFill>
              </a:rPr>
              <a:t>BSE.SediOperative.nTelefono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BDM.Regione.id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BSE.SediOperative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BSE.SediOperative.regione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BDM.Regione.denominazione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SepPianificazioniSpostamenti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SepPianificazioniSpostamenti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BSE.SepPianificazioniSpostamenti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SquadreEmergenza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BSE.SquadreEmergenza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 smtClean="0">
                <a:solidFill>
                  <a:srgbClr val="000000"/>
                </a:solidFill>
              </a:rPr>
              <a:t>OperatoreCentroSupervisione</a:t>
            </a:r>
            <a:endParaRPr lang="it-IT" sz="3200" b="1" dirty="0" smtClean="0">
              <a:solidFill>
                <a:srgbClr val="000000"/>
              </a:solidFill>
            </a:endParaRPr>
          </a:p>
          <a:p>
            <a:r>
              <a:rPr lang="it-IT" sz="2400" dirty="0" smtClean="0">
                <a:solidFill>
                  <a:srgbClr val="000000"/>
                </a:solidFill>
              </a:rPr>
              <a:t>CREATE VIEW </a:t>
            </a:r>
            <a:r>
              <a:rPr lang="it-IT" sz="2400" dirty="0" err="1" smtClean="0">
                <a:solidFill>
                  <a:srgbClr val="000000"/>
                </a:solidFill>
              </a:rPr>
              <a:t>OperatoreCentroSupervisione</a:t>
            </a:r>
            <a:r>
              <a:rPr lang="it-IT" sz="2400" dirty="0" smtClean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BSE.OperatoreCentroSupervisione</a:t>
            </a:r>
            <a:endParaRPr lang="it-IT" sz="2400" i="1" dirty="0" smtClean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PianificazioniSpostamento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PianificazioniSpostamento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BSE.PianificazioniSpostamento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SELECT </a:t>
            </a:r>
            <a:r>
              <a:rPr lang="it-IT" sz="2800" dirty="0" err="1">
                <a:solidFill>
                  <a:srgbClr val="000000"/>
                </a:solidFill>
              </a:rPr>
              <a:t>Sep.data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Sep.dettagli</a:t>
            </a:r>
            <a:r>
              <a:rPr lang="it-IT" sz="2800" dirty="0">
                <a:solidFill>
                  <a:srgbClr val="000000"/>
                </a:solidFill>
              </a:rPr>
              <a:t>, Previsione.*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FROM </a:t>
            </a:r>
            <a:r>
              <a:rPr lang="it-IT" sz="2800" dirty="0" err="1">
                <a:solidFill>
                  <a:srgbClr val="000000"/>
                </a:solidFill>
              </a:rPr>
              <a:t>CorsoAcqua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TrattiAcqua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SensoriIdrici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DatiSensoriPrevisioniSep</a:t>
            </a:r>
            <a:r>
              <a:rPr lang="it-IT" sz="2800" dirty="0" smtClean="0">
                <a:solidFill>
                  <a:srgbClr val="000000"/>
                </a:solidFill>
              </a:rPr>
              <a:t>, </a:t>
            </a:r>
            <a:r>
              <a:rPr lang="it-IT" sz="2800" dirty="0" err="1" smtClean="0">
                <a:solidFill>
                  <a:srgbClr val="000000"/>
                </a:solidFill>
              </a:rPr>
              <a:t>Sep</a:t>
            </a:r>
            <a:r>
              <a:rPr lang="it-IT" sz="2800" dirty="0">
                <a:solidFill>
                  <a:srgbClr val="000000"/>
                </a:solidFill>
              </a:rPr>
              <a:t>, 			Previsioni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TrattiAcqua.idCorsoAcqua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TrattiAcqua.id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SensoriIdrici.idTrattoAcqua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SensoriIdrici.id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DatiSensoriPrevisioniSep.idSensoreIdrico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DatiSensoriPrevisioniSep.idSep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Sep.id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DatiSensoriPrevisioniSep.idPrevisione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Previsioni.id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CorsoAcqua.denominazione</a:t>
            </a:r>
            <a:r>
              <a:rPr lang="it-IT" sz="2800" dirty="0">
                <a:solidFill>
                  <a:srgbClr val="000000"/>
                </a:solidFill>
              </a:rPr>
              <a:t> = @</a:t>
            </a:r>
            <a:r>
              <a:rPr lang="it-IT" sz="2800" dirty="0" err="1">
                <a:solidFill>
                  <a:srgbClr val="000000"/>
                </a:solidFill>
              </a:rPr>
              <a:t>nomefiume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Sep.dataIdentificazione</a:t>
            </a:r>
            <a:r>
              <a:rPr lang="it-IT" sz="2800" dirty="0">
                <a:solidFill>
                  <a:srgbClr val="000000"/>
                </a:solidFill>
              </a:rPr>
              <a:t> BETWEEN @</a:t>
            </a:r>
            <a:r>
              <a:rPr lang="it-IT" sz="2800" dirty="0" err="1">
                <a:solidFill>
                  <a:srgbClr val="000000"/>
                </a:solidFill>
              </a:rPr>
              <a:t>datainizio</a:t>
            </a:r>
            <a:r>
              <a:rPr lang="it-IT" sz="2800" dirty="0">
                <a:solidFill>
                  <a:srgbClr val="000000"/>
                </a:solidFill>
              </a:rPr>
              <a:t> AND @</a:t>
            </a:r>
            <a:r>
              <a:rPr lang="it-IT" sz="2800" dirty="0" err="1">
                <a:solidFill>
                  <a:srgbClr val="000000"/>
                </a:solidFill>
              </a:rPr>
              <a:t>datafine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3000" dirty="0"/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SELECT BSE.Sep.data, BSE.Sep.dettagli, BDM.PrevisioniMeteo.*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FROM BRI.CorsoAcqua, BRI.TrattiAcqua, BRI.DatiIdrometrici, BSE.SensoriIdrici, 			BSE.SensoriPrevisioniSep, BSE.Sep, BDM.PrevisioniMeteo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WHERE BRI.CorsoAcqua.id = BRI.TrattiAcqua.idCorsoAcqua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BRI.TrattiAcqua.id = BRI.SensoriIdrici.idTrattoAcqua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BRI.SensoriIdrici.id = BSE.SensoriPrevisioniSep.idSensoreIdrico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BSE.SensoriPrevisioniSep.idSep = BSE.Sep.id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BSE.SensoriPrevisioniSep.idPrevisione = BDM.Previsioni.id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BSE.PrevisioniSensoriSep.di = BRI.DatiIdrometrici.livelloAcqua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BSE.PrevisioniSensoriSep.dataRilevazione = BRI.DatiIdrometrici.data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BRI.CorsoAcqua.denominazione = @</a:t>
            </a:r>
            <a:r>
              <a:rPr lang="it-IT" sz="2400" dirty="0" err="1" smtClean="0">
                <a:solidFill>
                  <a:srgbClr val="000000"/>
                </a:solidFill>
              </a:rPr>
              <a:t>nomefiume</a:t>
            </a:r>
            <a:endParaRPr lang="it-IT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400" dirty="0" smtClean="0">
                <a:solidFill>
                  <a:srgbClr val="000000"/>
                </a:solidFill>
              </a:rPr>
              <a:t>AND </a:t>
            </a:r>
            <a:r>
              <a:rPr lang="it-IT" sz="2400" dirty="0" err="1" smtClean="0">
                <a:solidFill>
                  <a:srgbClr val="000000"/>
                </a:solidFill>
              </a:rPr>
              <a:t>BSE.Sep.dataIdentificazione</a:t>
            </a:r>
            <a:r>
              <a:rPr lang="it-IT" sz="2400" dirty="0" smtClean="0">
                <a:solidFill>
                  <a:srgbClr val="000000"/>
                </a:solidFill>
              </a:rPr>
              <a:t> BETWEEN @</a:t>
            </a:r>
            <a:r>
              <a:rPr lang="it-IT" sz="2400" dirty="0" err="1" smtClean="0">
                <a:solidFill>
                  <a:srgbClr val="000000"/>
                </a:solidFill>
              </a:rPr>
              <a:t>datainizio</a:t>
            </a:r>
            <a:r>
              <a:rPr lang="it-IT" sz="2400" dirty="0" smtClean="0">
                <a:solidFill>
                  <a:srgbClr val="000000"/>
                </a:solidFill>
              </a:rPr>
              <a:t> AND @</a:t>
            </a:r>
            <a:r>
              <a:rPr lang="it-IT" sz="2400" dirty="0" err="1" smtClean="0">
                <a:solidFill>
                  <a:srgbClr val="000000"/>
                </a:solidFill>
              </a:rPr>
              <a:t>datafine</a:t>
            </a:r>
            <a:endParaRPr lang="it-IT" sz="2400" b="1" i="1" dirty="0" smtClean="0">
              <a:solidFill>
                <a:srgbClr val="000000"/>
              </a:solidFill>
            </a:endParaRPr>
          </a:p>
          <a:p>
            <a:pPr lvl="0"/>
            <a:endParaRPr lang="it-IT" sz="28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49885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1462</TotalTime>
  <Words>3022</Words>
  <Application>Microsoft Office PowerPoint</Application>
  <PresentationFormat>Widescreen</PresentationFormat>
  <Paragraphs>950</Paragraphs>
  <Slides>97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244</cp:revision>
  <dcterms:created xsi:type="dcterms:W3CDTF">2015-02-18T18:51:45Z</dcterms:created>
  <dcterms:modified xsi:type="dcterms:W3CDTF">2015-02-23T14:46:49Z</dcterms:modified>
</cp:coreProperties>
</file>