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2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302" r:id="rId36"/>
    <p:sldId id="303" r:id="rId37"/>
    <p:sldId id="304" r:id="rId38"/>
    <p:sldId id="305" r:id="rId39"/>
    <p:sldId id="306" r:id="rId40"/>
    <p:sldId id="270" r:id="rId41"/>
    <p:sldId id="307" r:id="rId42"/>
    <p:sldId id="271" r:id="rId43"/>
    <p:sldId id="276" r:id="rId44"/>
    <p:sldId id="299" r:id="rId45"/>
    <p:sldId id="300" r:id="rId46"/>
    <p:sldId id="301" r:id="rId47"/>
    <p:sldId id="308" r:id="rId48"/>
    <p:sldId id="311" r:id="rId49"/>
    <p:sldId id="309" r:id="rId50"/>
    <p:sldId id="312" r:id="rId51"/>
    <p:sldId id="310" r:id="rId52"/>
    <p:sldId id="313" r:id="rId53"/>
    <p:sldId id="316" r:id="rId54"/>
    <p:sldId id="315" r:id="rId55"/>
    <p:sldId id="317" r:id="rId56"/>
    <p:sldId id="314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295" r:id="rId65"/>
    <p:sldId id="296" r:id="rId66"/>
    <p:sldId id="297" r:id="rId6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6"/>
    <a:srgbClr val="007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Foglio1!$A$5:$A$12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Foglio1!$B$5:$B$12</c:f>
              <c:numCache>
                <c:formatCode>General</c:formatCode>
                <c:ptCount val="8"/>
                <c:pt idx="0">
                  <c:v>10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60</c:v>
                </c:pt>
                <c:pt idx="7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776096"/>
        <c:axId val="144778896"/>
      </c:radarChart>
      <c:catAx>
        <c:axId val="144776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778896"/>
        <c:crosses val="autoZero"/>
        <c:auto val="1"/>
        <c:lblAlgn val="ctr"/>
        <c:lblOffset val="100"/>
        <c:noMultiLvlLbl val="0"/>
      </c:catAx>
      <c:valAx>
        <c:axId val="1447788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7760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Foglio2!$A$1:$A$8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Foglio2!$B$1:$B$8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50880"/>
        <c:axId val="144773856"/>
      </c:radarChart>
      <c:catAx>
        <c:axId val="19275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773856"/>
        <c:crosses val="autoZero"/>
        <c:auto val="1"/>
        <c:lblAlgn val="ctr"/>
        <c:lblOffset val="100"/>
        <c:noMultiLvlLbl val="0"/>
      </c:catAx>
      <c:valAx>
        <c:axId val="1447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75088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Foglio3!$A$7:$A$14</c:f>
              <c:strCache>
                <c:ptCount val="8"/>
                <c:pt idx="0">
                  <c:v>Astrazione</c:v>
                </c:pt>
                <c:pt idx="1">
                  <c:v>Complessità</c:v>
                </c:pt>
                <c:pt idx="2">
                  <c:v>Frequenza</c:v>
                </c:pt>
                <c:pt idx="3">
                  <c:v>Ritardo</c:v>
                </c:pt>
                <c:pt idx="4">
                  <c:v>Localizzazione</c:v>
                </c:pt>
                <c:pt idx="5">
                  <c:v>ExtraFlow</c:v>
                </c:pt>
                <c:pt idx="6">
                  <c:v>IntrFlow</c:v>
                </c:pt>
                <c:pt idx="7">
                  <c:v>Condivisione</c:v>
                </c:pt>
              </c:strCache>
            </c:strRef>
          </c:cat>
          <c:val>
            <c:numRef>
              <c:f>Foglio3!$B$7:$B$14</c:f>
              <c:numCache>
                <c:formatCode>General</c:formatCode>
                <c:ptCount val="8"/>
                <c:pt idx="0">
                  <c:v>10</c:v>
                </c:pt>
                <c:pt idx="1">
                  <c:v>80</c:v>
                </c:pt>
                <c:pt idx="2">
                  <c:v>20</c:v>
                </c:pt>
                <c:pt idx="3">
                  <c:v>10</c:v>
                </c:pt>
                <c:pt idx="4">
                  <c:v>30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362720"/>
        <c:axId val="152363280"/>
      </c:radarChart>
      <c:catAx>
        <c:axId val="15236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63280"/>
        <c:crosses val="autoZero"/>
        <c:auto val="1"/>
        <c:lblAlgn val="ctr"/>
        <c:lblOffset val="100"/>
        <c:noMultiLvlLbl val="0"/>
      </c:catAx>
      <c:valAx>
        <c:axId val="15236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6272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0536-3C86-400C-9F50-1275C6A2958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BD91E-6CA1-409C-9187-4AB7B2A7EE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BD91E-6CA1-409C-9187-4AB7B2A7EE7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54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9128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58310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8445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524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25728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3478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88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7826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04627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5004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9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C95-6AD5-4D34-9000-81E21223B4F6}" type="datetimeFigureOut">
              <a:rPr lang="it-IT" smtClean="0"/>
              <a:t>20/02/2015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457C-8D0E-4021-BB99-E24A507D8F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6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619125" y="4820556"/>
            <a:ext cx="783431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Stefano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Saldarini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748101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Francesco </a:t>
            </a:r>
            <a:r>
              <a:rPr lang="en-US" sz="34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Mazzei</a:t>
            </a:r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748118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Matteo Zuccon	756417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100138" y="1367909"/>
            <a:ext cx="10006013" cy="3627325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Architetture 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del software e dei dati</a:t>
            </a:r>
          </a:p>
          <a:p>
            <a:r>
              <a:rPr lang="it-IT" sz="6000" b="1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Appello 25/02/2015</a:t>
            </a:r>
          </a:p>
        </p:txBody>
      </p:sp>
      <p:sp>
        <p:nvSpPr>
          <p:cNvPr id="6" name="Rettangolo 5"/>
          <p:cNvSpPr/>
          <p:nvPr/>
        </p:nvSpPr>
        <p:spPr>
          <a:xfrm>
            <a:off x="2259523" y="478449"/>
            <a:ext cx="73205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Dipartimento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di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Informatica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Sistemistica</a:t>
            </a:r>
            <a:r>
              <a:rPr lang="en-US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 e </a:t>
            </a:r>
            <a:r>
              <a:rPr lang="en-US" sz="2300" dirty="0" err="1" smtClean="0">
                <a:solidFill>
                  <a:schemeClr val="bg1"/>
                </a:solidFill>
                <a:latin typeface="Segoe UI Light" panose="020B0502040204020203" pitchFamily="34" charset="0"/>
              </a:rPr>
              <a:t>Comunicazione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541123" y="90171"/>
            <a:ext cx="502862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300" dirty="0" smtClean="0">
                <a:solidFill>
                  <a:schemeClr val="bg1"/>
                </a:solidFill>
                <a:latin typeface="Segoe UI Light" panose="020B0502040204020203" pitchFamily="34" charset="0"/>
              </a:rPr>
              <a:t>Università degli Studi di Milano-Bicocca</a:t>
            </a:r>
            <a:endParaRPr lang="en-US" sz="2300" dirty="0" smtClean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30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Chi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sono gli operatori a campo che segnalano SEG?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notificate le pianificazioni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degli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spostamenti?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ome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vengono resi visibili le informazioni SEP?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ifferenza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fra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informazioni SEP sintetiche?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10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14134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L’algoritmo che identifica una SEP sulla base di quanti dati lavora?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Come interagiamo con BDM?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!!!!!!!!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Ambiguità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3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10013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Esistono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circa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1000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fiumi in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Italia.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’altezza 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massima registrata è di circa 9 metri (Po affluenza con il Ticino)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Stime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27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9728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U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n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operatore a campo può segnalare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SEG.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sistema identifica automaticamente una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l sistema permette di pianificare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gli spostamenti delle squadre di emergenza per gestire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SEP.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notificata ai responsabili territoriali della protezione civile e alle squadre di emergenza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coinvolte.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pianificazione deve essere memorizzata su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BSE.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9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2" y="1700214"/>
            <a:ext cx="1114901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dettagliata agli operatori di un centro di supervisione e ai responsabili territoriali della protezione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civile. 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di SEP devono essere rese visibili in forma sintetica alla popolazione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interessata.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informazioni SEG devono essere notificate alle squadre di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emergenza più prossime.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funzionali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2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71513" y="2257425"/>
            <a:ext cx="10444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L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ricezione di DI deve essere in real-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time (1 rilevazione all’ora per ogni sensore).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Il sistema deve essere disponibile h24.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Vincoli non funzionali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3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Use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cases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 smtClean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 descr="Schermata 2015-02-19 alle 14.3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" y="1064099"/>
            <a:ext cx="11361084" cy="544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2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6.0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3" y="642043"/>
            <a:ext cx="11661086" cy="587206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model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61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Rileva DI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0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310"/>
            <a:ext cx="11770623" cy="42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0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068"/>
            <a:ext cx="12047555" cy="36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75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614362" y="2242244"/>
            <a:ext cx="10315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spc="-100" dirty="0">
                <a:ln w="3175">
                  <a:noFill/>
                </a:ln>
                <a:latin typeface="+mj-lt"/>
                <a:cs typeface="Arial" charset="0"/>
              </a:rPr>
              <a:t>Realizzazione di un sistema per l’osservazione della situazione idrogeologica del territorio e per la segnalazione di </a:t>
            </a:r>
            <a:r>
              <a:rPr lang="it-IT" sz="4800" spc="-100" dirty="0" smtClean="0">
                <a:ln w="3175">
                  <a:noFill/>
                </a:ln>
                <a:latin typeface="+mj-lt"/>
                <a:cs typeface="Arial" charset="0"/>
              </a:rPr>
              <a:t>emergenze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err="1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</a:t>
            </a:r>
            <a:r>
              <a:rPr lang="it-IT" sz="30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bstract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01401"/>
            <a:ext cx="12217169" cy="53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1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" y="939196"/>
            <a:ext cx="10194085" cy="541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Information flow – Ricevi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12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97" y="1059735"/>
            <a:ext cx="7454140" cy="54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30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Aggiorna storico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1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583"/>
            <a:ext cx="12192000" cy="55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5.18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797"/>
            <a:ext cx="12192000" cy="54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604"/>
            <a:ext cx="12192000" cy="539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Componenti logici 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2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107"/>
            <a:ext cx="12192000" cy="55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Aggiorna storico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29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98" y="996394"/>
            <a:ext cx="9484067" cy="55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4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Identifica SEP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41" y="1239484"/>
            <a:ext cx="8329174" cy="51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3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Pianifica spostamento squadre e.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6" name="Immagine 5" descr="Schermata 2015-02-19 alle 16.09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541"/>
            <a:ext cx="12192000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5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0137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sistema deve:</a:t>
            </a:r>
          </a:p>
          <a:p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acquisire in tempo reale di dati idrometrici  (livello dei corsi d’acqua) attraverso opportuni sensori</a:t>
            </a:r>
          </a:p>
          <a:p>
            <a:pPr lvl="0"/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acquisire segnalazioni di emergenze gravi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identificare situazioni di emergenza potenziali a medio termine (alcune ore), attraverso l’incrocio delle informazioni meteo e i dati idrometrici</a:t>
            </a:r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- 1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81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Gestisci SEG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3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856"/>
            <a:ext cx="12192000" cy="550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sintetici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5.34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536"/>
            <a:ext cx="12224078" cy="43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Sequence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diagram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visualizza dati dettagliati 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19 alle 15.3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264"/>
            <a:ext cx="12192000" cy="43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3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19 alle 16.11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4834"/>
            <a:ext cx="12192000" cy="55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-1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6430"/>
              </p:ext>
            </p:extLst>
          </p:nvPr>
        </p:nvGraphicFramePr>
        <p:xfrm>
          <a:off x="972742" y="1343027"/>
          <a:ext cx="4270771" cy="256222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83300"/>
                <a:gridCol w="1587471"/>
              </a:tblGrid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30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20278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20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Gra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240119"/>
              </p:ext>
            </p:extLst>
          </p:nvPr>
        </p:nvGraphicFramePr>
        <p:xfrm>
          <a:off x="4543426" y="603498"/>
          <a:ext cx="8899924" cy="5497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55285"/>
              </p:ext>
            </p:extLst>
          </p:nvPr>
        </p:nvGraphicFramePr>
        <p:xfrm>
          <a:off x="415529" y="4371976"/>
          <a:ext cx="5972175" cy="175405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54363"/>
                <a:gridCol w="3417812"/>
              </a:tblGrid>
              <a:tr h="455275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Contro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364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Valori</a:t>
                      </a:r>
                      <a:r>
                        <a:rPr lang="it-IT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medio bassi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IntraFlow di medio valore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basso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Complessita medio bassa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1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56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3" name="Immagine 2" descr="Schermata 2015-02-20 alle 09.5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41" y="926794"/>
            <a:ext cx="10365703" cy="5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3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- 2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04070"/>
              </p:ext>
            </p:extLst>
          </p:nvPr>
        </p:nvGraphicFramePr>
        <p:xfrm>
          <a:off x="757239" y="1128708"/>
          <a:ext cx="4529137" cy="29337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87459"/>
                <a:gridCol w="1941678"/>
              </a:tblGrid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60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6671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50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613473"/>
              </p:ext>
            </p:extLst>
          </p:nvPr>
        </p:nvGraphicFramePr>
        <p:xfrm>
          <a:off x="4471988" y="600074"/>
          <a:ext cx="8858249" cy="547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22614"/>
              </p:ext>
            </p:extLst>
          </p:nvPr>
        </p:nvGraphicFramePr>
        <p:xfrm>
          <a:off x="300037" y="4700590"/>
          <a:ext cx="5572126" cy="150113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086101"/>
                <a:gridCol w="2486025"/>
              </a:tblGrid>
              <a:tr h="47647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ExtraFlow elevato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1233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media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7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pic>
        <p:nvPicPr>
          <p:cNvPr id="2" name="Immagine 1" descr="Schermata 2015-02-20 alle 09.59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8" y="951792"/>
            <a:ext cx="11189469" cy="55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5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- 3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09170"/>
              </p:ext>
            </p:extLst>
          </p:nvPr>
        </p:nvGraphicFramePr>
        <p:xfrm>
          <a:off x="828675" y="1200148"/>
          <a:ext cx="4343400" cy="264795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674093"/>
                <a:gridCol w="1669307"/>
              </a:tblGrid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Astrazione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80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Frequenza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20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Ritardo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10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Localizzazione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30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IntrFlow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100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099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Condivisione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0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Gra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715174"/>
              </p:ext>
            </p:extLst>
          </p:nvPr>
        </p:nvGraphicFramePr>
        <p:xfrm>
          <a:off x="4957762" y="928689"/>
          <a:ext cx="8229601" cy="501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24280"/>
              </p:ext>
            </p:extLst>
          </p:nvPr>
        </p:nvGraphicFramePr>
        <p:xfrm>
          <a:off x="415529" y="4186239"/>
          <a:ext cx="5885259" cy="200024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13409"/>
                <a:gridCol w="3371850"/>
              </a:tblGrid>
              <a:tr h="47334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Pro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>
                          <a:effectLst/>
                        </a:rPr>
                        <a:t>Contro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Condivisione bassa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ExtraFlow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ctr" fontAlgn="ctr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 err="1">
                          <a:effectLst/>
                        </a:rPr>
                        <a:t>IntraFlow</a:t>
                      </a:r>
                      <a:r>
                        <a:rPr lang="it-IT" sz="2000" u="none" strike="noStrike" dirty="0">
                          <a:effectLst/>
                        </a:rPr>
                        <a:t> elevato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08969">
                <a:tc>
                  <a:txBody>
                    <a:bodyPr/>
                    <a:lstStyle/>
                    <a:p>
                      <a:pPr algn="l" fontAlgn="b"/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</a:rPr>
                        <a:t>Complessità elevata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2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 </a:t>
            </a:r>
            <a:r>
              <a:rPr lang="it-IT" sz="4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architecture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 - </a:t>
            </a:r>
            <a:r>
              <a:rPr lang="it-IT" sz="4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4</a:t>
            </a:r>
            <a:endParaRPr lang="it-IT" sz="4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5529" y="1072724"/>
            <a:ext cx="11001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Analizzando 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foot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print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i pro/contro delle diverse soluzioni, abbiamo scelta la prima poiché rappresenta i migliori compromessi tra le diverse proprietà analizzate.</a:t>
            </a: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01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828800"/>
            <a:ext cx="11044237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pianificare degli spostamenti delle squadre di emergenza in base alle informazioni relative alle emergenze potenziali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notificare la pianificazione ai responsabili territoriali della protezione civile e alle squadre di emergenza coinvolte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memorizzare l’allocazione squadre di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15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notificare di emergenze gravi alle squadre di emergenza più prossime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Studio del problema - 2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20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9" y="1992929"/>
            <a:ext cx="1838325" cy="3600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669382" y="1515904"/>
            <a:ext cx="912971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ensore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per la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rilevazione di DI utilizzato.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3000" b="1" spc="-100" dirty="0" err="1" smtClean="0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Measuring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range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	8-9.5m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Power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Supply (DC): 		8 – 33 DC</a:t>
            </a:r>
          </a:p>
          <a:p>
            <a:pPr lvl="0"/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Measurement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accuracy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 	0.3% /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1.5mm</a:t>
            </a: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Temperature:                             -30° to +70°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Output: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GPRS/GSM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Price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:				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1400€/unità </a:t>
            </a:r>
            <a:r>
              <a:rPr lang="it-IT" sz="1400" spc="-100" dirty="0" smtClean="0">
                <a:ln w="3175">
                  <a:noFill/>
                </a:ln>
                <a:latin typeface="+mj-lt"/>
                <a:cs typeface="Arial" charset="0"/>
              </a:rPr>
              <a:t>  </a:t>
            </a:r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(Prezzo aggiornato a febbraio 2015)</a:t>
            </a: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 algn="r"/>
            <a:r>
              <a:rPr lang="it-IT" sz="2000" spc="-100" dirty="0" smtClean="0">
                <a:ln w="3175">
                  <a:noFill/>
                </a:ln>
                <a:latin typeface="+mj-lt"/>
                <a:cs typeface="Arial" charset="0"/>
              </a:rPr>
              <a:t>data </a:t>
            </a:r>
            <a:r>
              <a:rPr lang="it-IT" sz="2000" spc="-100" dirty="0" err="1">
                <a:ln w="3175">
                  <a:noFill/>
                </a:ln>
                <a:latin typeface="+mj-lt"/>
                <a:cs typeface="Arial" charset="0"/>
              </a:rPr>
              <a:t>sheet</a:t>
            </a:r>
            <a:r>
              <a:rPr lang="it-IT" sz="2000" spc="-100" dirty="0">
                <a:ln w="3175">
                  <a:noFill/>
                </a:ln>
                <a:latin typeface="+mj-lt"/>
                <a:cs typeface="Arial" charset="0"/>
              </a:rPr>
              <a:t>: http://www.solidat.com/objects/DS/DS-GaugerGSM.pdf</a:t>
            </a:r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- 1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6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648891" y="3349678"/>
            <a:ext cx="8401050" cy="2510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415529" y="2075884"/>
            <a:ext cx="108715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Il sensore </a:t>
            </a:r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 rileva i dati in modo analogico e dove aver eseguito il campionamento digitale, </a:t>
            </a: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 invia </a:t>
            </a:r>
            <a:r>
              <a:rPr lang="it-IT" sz="2800" spc="-100" dirty="0">
                <a:ln w="3175">
                  <a:noFill/>
                </a:ln>
                <a:latin typeface="+mj-lt"/>
                <a:cs typeface="Arial" charset="0"/>
              </a:rPr>
              <a:t>i dati al server tramite GPRS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Architettura di </a:t>
            </a:r>
            <a:r>
              <a:rPr lang="it-IT" sz="5400" b="1" spc="-100" dirty="0" err="1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deployment</a:t>
            </a:r>
            <a:endParaRPr lang="it-IT" sz="54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  <a:p>
            <a:pPr defTabSz="914363">
              <a:lnSpc>
                <a:spcPct val="90000"/>
              </a:lnSpc>
              <a:spcBef>
                <a:spcPct val="0"/>
              </a:spcBef>
            </a:pP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Strumenti </a:t>
            </a:r>
            <a:r>
              <a:rPr lang="it-IT" sz="3000" b="1" i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– 1 funzionamento sensore</a:t>
            </a:r>
            <a:endParaRPr lang="it-IT" sz="3000" b="1" i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  <p:sp>
        <p:nvSpPr>
          <p:cNvPr id="6" name="Ovale 5"/>
          <p:cNvSpPr/>
          <p:nvPr/>
        </p:nvSpPr>
        <p:spPr>
          <a:xfrm>
            <a:off x="6000749" y="4314823"/>
            <a:ext cx="1457325" cy="1100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Modeulo</a:t>
            </a:r>
            <a:r>
              <a:rPr lang="it-IT" dirty="0" smtClean="0"/>
              <a:t> GPRS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0109595" y="4309067"/>
            <a:ext cx="1371600" cy="124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Gestore Centrale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7" y="3459238"/>
            <a:ext cx="1619250" cy="92392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301" y="3731000"/>
            <a:ext cx="1030188" cy="5612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77" y="4366702"/>
            <a:ext cx="1783840" cy="99637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479" y="4280075"/>
            <a:ext cx="2047875" cy="101917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204570" y="4604996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to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14375" y="3459238"/>
            <a:ext cx="205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err="1">
                <a:ln w="3175">
                  <a:noFill/>
                </a:ln>
                <a:latin typeface="+mj-lt"/>
                <a:cs typeface="Arial" charset="0"/>
              </a:rPr>
              <a:t>GaugerGSM</a:t>
            </a:r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64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4 core, 7GB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320GB HDD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97,52</a:t>
            </a:r>
            <a:r>
              <a:rPr lang="it-IT" sz="2400" dirty="0" smtClean="0">
                <a:solidFill>
                  <a:schemeClr val="tx1"/>
                </a:solidFill>
              </a:rPr>
              <a:t>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7" name="Immagine 6" descr="Schermata 2015-02-19 alle 13.19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65" y="2868083"/>
            <a:ext cx="7138459" cy="2265341"/>
          </a:xfrm>
          <a:prstGeom prst="rect">
            <a:avLst/>
          </a:prstGeom>
        </p:spPr>
      </p:pic>
      <p:pic>
        <p:nvPicPr>
          <p:cNvPr id="8" name="Immagine 7" descr="Schermata 2015-02-19 alle 13.23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6" y="3830658"/>
            <a:ext cx="2863595" cy="7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- 2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Macchina 2 core, 7,5GB </a:t>
            </a:r>
            <a:r>
              <a:rPr lang="it-IT" sz="2400" dirty="0" err="1" smtClean="0">
                <a:solidFill>
                  <a:schemeClr val="tx1"/>
                </a:solidFill>
              </a:rPr>
              <a:t>Ram</a:t>
            </a:r>
            <a:r>
              <a:rPr lang="it-IT" sz="2400" dirty="0" smtClean="0">
                <a:solidFill>
                  <a:schemeClr val="tx1"/>
                </a:solidFill>
              </a:rPr>
              <a:t>, 300GB HDD, 32SSD</a:t>
            </a: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Prezzo = 101 </a:t>
            </a:r>
            <a:r>
              <a:rPr lang="it-IT" sz="2400" dirty="0" smtClean="0">
                <a:solidFill>
                  <a:schemeClr val="tx1"/>
                </a:solidFill>
              </a:rPr>
              <a:t>€ / mese</a:t>
            </a:r>
            <a:endParaRPr lang="it-IT" sz="24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 descr="Unknow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4" y="2846249"/>
            <a:ext cx="5108339" cy="20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5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- 3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Per lo sviluppo del sistema supponiamo i seguenti costi: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requisiti e creazione documenti di implementazione/architettura: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3         per 7-10 gg a 150</a:t>
            </a:r>
            <a:r>
              <a:rPr lang="it-IT" sz="2400" dirty="0" smtClean="0">
                <a:solidFill>
                  <a:schemeClr val="tx1"/>
                </a:solidFill>
              </a:rPr>
              <a:t>€ / h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del sistema partendo dalla documentazione prodotta nella fase di analisi:</a:t>
            </a:r>
          </a:p>
          <a:p>
            <a:pPr lvl="0"/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5          per 90 gg a 80</a:t>
            </a:r>
            <a:r>
              <a:rPr lang="it-IT" sz="2400" dirty="0" smtClean="0">
                <a:solidFill>
                  <a:schemeClr val="tx1"/>
                </a:solidFill>
              </a:rPr>
              <a:t>€ / h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endParaRPr lang="it-IT" sz="2400" dirty="0"/>
          </a:p>
          <a:p>
            <a:pPr lvl="0"/>
            <a:endParaRPr lang="it-IT" sz="2400" dirty="0"/>
          </a:p>
          <a:p>
            <a:pPr lvl="0"/>
            <a:r>
              <a:rPr lang="it-IT" sz="2400" dirty="0" smtClean="0"/>
              <a:t>	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516949"/>
            <a:ext cx="300037" cy="57642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484100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26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</a:t>
            </a:r>
            <a:r>
              <a:rPr lang="it-IT" sz="3000" b="1" i="1" dirty="0">
                <a:solidFill>
                  <a:srgbClr val="0072C6"/>
                </a:solidFill>
              </a:rPr>
              <a:t>4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di un singolo sensore:</a:t>
            </a: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endParaRPr lang="it-IT" sz="24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2         per 4 ore a 30€/h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Costo per licenze </a:t>
            </a:r>
            <a:r>
              <a:rPr lang="it-IT" sz="2400" i="1" dirty="0" err="1" smtClean="0">
                <a:solidFill>
                  <a:schemeClr val="tx1"/>
                </a:solidFill>
              </a:rPr>
              <a:t>MySQL</a:t>
            </a:r>
            <a:r>
              <a:rPr lang="it-IT" sz="2400" dirty="0" smtClean="0">
                <a:solidFill>
                  <a:schemeClr val="tx1"/>
                </a:solidFill>
              </a:rPr>
              <a:t> e </a:t>
            </a:r>
            <a:r>
              <a:rPr lang="it-IT" sz="2400" i="1" dirty="0" smtClean="0">
                <a:solidFill>
                  <a:schemeClr val="tx1"/>
                </a:solidFill>
              </a:rPr>
              <a:t>Java SE Server </a:t>
            </a:r>
            <a:r>
              <a:rPr lang="it-IT" sz="2400" dirty="0" smtClean="0">
                <a:solidFill>
                  <a:schemeClr val="tx1"/>
                </a:solidFill>
              </a:rPr>
              <a:t>(</a:t>
            </a:r>
            <a:r>
              <a:rPr lang="it-IT" sz="2400" i="1" dirty="0" err="1" smtClean="0">
                <a:solidFill>
                  <a:schemeClr val="tx1"/>
                </a:solidFill>
              </a:rPr>
              <a:t>GlassFish</a:t>
            </a:r>
            <a:r>
              <a:rPr lang="it-IT" sz="2400" dirty="0" smtClean="0">
                <a:solidFill>
                  <a:schemeClr val="tx1"/>
                </a:solidFill>
              </a:rPr>
              <a:t>) : circa 5000€ / anno	</a:t>
            </a:r>
            <a:r>
              <a:rPr lang="it-IT" sz="2400" dirty="0" smtClean="0"/>
              <a:t>     </a:t>
            </a:r>
            <a:endParaRPr lang="it-IT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200" dirty="0" smtClean="0"/>
          </a:p>
          <a:p>
            <a:pPr lvl="0"/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49" y="2797892"/>
            <a:ext cx="300037" cy="5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1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Architettura di </a:t>
            </a:r>
            <a:r>
              <a:rPr lang="it-IT" b="1" dirty="0" err="1" smtClean="0">
                <a:solidFill>
                  <a:srgbClr val="0072C6"/>
                </a:solidFill>
              </a:rPr>
              <a:t>deployment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Strumenti - 5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Riepilogo costi:	     </a:t>
            </a:r>
            <a:endParaRPr lang="it-IT" sz="2400" dirty="0">
              <a:solidFill>
                <a:schemeClr val="tx1"/>
              </a:solidFill>
            </a:endParaRP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2.000 Sensori per 1400€  ** / </a:t>
            </a:r>
            <a:r>
              <a:rPr lang="it-IT" sz="2400" dirty="0" err="1" smtClean="0">
                <a:solidFill>
                  <a:schemeClr val="tx1"/>
                </a:solidFill>
              </a:rPr>
              <a:t>cad</a:t>
            </a:r>
            <a:r>
              <a:rPr lang="it-IT" sz="2400" dirty="0" smtClean="0">
                <a:solidFill>
                  <a:schemeClr val="tx1"/>
                </a:solidFill>
              </a:rPr>
              <a:t>  = 			2.800.000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Installazione sensori  30 €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4h </a:t>
            </a:r>
            <a:r>
              <a:rPr lang="it-IT" sz="2400" dirty="0">
                <a:solidFill>
                  <a:schemeClr val="tx1"/>
                </a:solidFill>
              </a:rPr>
              <a:t>x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smtClean="0">
                <a:solidFill>
                  <a:schemeClr val="tx1"/>
                </a:solidFill>
              </a:rPr>
              <a:t>2p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2000 = 		    480.000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Analisi e architettura 150 €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8h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3p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10 =		      36.000 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Sviluppo e test 80 €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8h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5p </a:t>
            </a:r>
            <a:r>
              <a:rPr lang="it-IT" sz="2400" dirty="0" smtClean="0">
                <a:solidFill>
                  <a:schemeClr val="tx1"/>
                </a:solidFill>
              </a:rPr>
              <a:t>x </a:t>
            </a:r>
            <a:r>
              <a:rPr lang="it-IT" sz="2400" dirty="0" smtClean="0">
                <a:solidFill>
                  <a:schemeClr val="tx1"/>
                </a:solidFill>
              </a:rPr>
              <a:t>90 gg=			     288.000 €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HW (</a:t>
            </a:r>
            <a:r>
              <a:rPr lang="it-IT" sz="2400" dirty="0" err="1" smtClean="0">
                <a:solidFill>
                  <a:schemeClr val="tx1"/>
                </a:solidFill>
              </a:rPr>
              <a:t>Azure</a:t>
            </a:r>
            <a:r>
              <a:rPr lang="it-IT" sz="24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solution</a:t>
            </a:r>
            <a:r>
              <a:rPr lang="it-IT" sz="2400" dirty="0">
                <a:solidFill>
                  <a:schemeClr val="tx1"/>
                </a:solidFill>
              </a:rPr>
              <a:t>) = 			</a:t>
            </a:r>
            <a:r>
              <a:rPr lang="it-IT" sz="2400" dirty="0" smtClean="0">
                <a:solidFill>
                  <a:schemeClr val="tx1"/>
                </a:solidFill>
              </a:rPr>
              <a:t>     1170.24 €  / anno</a:t>
            </a:r>
          </a:p>
          <a:p>
            <a:pPr lvl="0"/>
            <a:endParaRPr lang="it-IT" sz="1000" dirty="0" smtClean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Componenti SW 				</a:t>
            </a:r>
            <a:r>
              <a:rPr lang="it-IT" sz="2400" dirty="0">
                <a:solidFill>
                  <a:schemeClr val="tx1"/>
                </a:solidFill>
              </a:rPr>
              <a:t>	</a:t>
            </a:r>
            <a:r>
              <a:rPr lang="it-IT" sz="2400" dirty="0" smtClean="0">
                <a:solidFill>
                  <a:schemeClr val="tx1"/>
                </a:solidFill>
              </a:rPr>
              <a:t>           5000 €  / anno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400" dirty="0" smtClean="0">
                <a:solidFill>
                  <a:schemeClr val="tx1"/>
                </a:solidFill>
              </a:rPr>
              <a:t>	</a:t>
            </a:r>
            <a:r>
              <a:rPr lang="it-IT" sz="2400" dirty="0">
                <a:solidFill>
                  <a:schemeClr val="tx1"/>
                </a:solidFill>
              </a:rPr>
              <a:t>						</a:t>
            </a:r>
            <a:r>
              <a:rPr lang="it-IT" sz="2400" dirty="0" smtClean="0">
                <a:solidFill>
                  <a:schemeClr val="tx1"/>
                </a:solidFill>
              </a:rPr>
              <a:t>3.610.170,24 €</a:t>
            </a:r>
          </a:p>
          <a:p>
            <a:pPr lvl="0"/>
            <a:endParaRPr lang="it-IT" sz="2400" dirty="0">
              <a:solidFill>
                <a:schemeClr val="tx1"/>
              </a:solidFill>
            </a:endParaRPr>
          </a:p>
          <a:p>
            <a:pPr lvl="0"/>
            <a:r>
              <a:rPr lang="it-IT" sz="2000" dirty="0" smtClean="0">
                <a:solidFill>
                  <a:schemeClr val="tx1"/>
                </a:solidFill>
              </a:rPr>
              <a:t>** </a:t>
            </a:r>
            <a:r>
              <a:rPr lang="it-IT" sz="2000" dirty="0" smtClean="0">
                <a:solidFill>
                  <a:schemeClr val="tx1"/>
                </a:solidFill>
              </a:rPr>
              <a:t>sconto </a:t>
            </a:r>
            <a:r>
              <a:rPr lang="it-IT" sz="2000" dirty="0" smtClean="0">
                <a:solidFill>
                  <a:schemeClr val="tx1"/>
                </a:solidFill>
              </a:rPr>
              <a:t>del 30</a:t>
            </a:r>
            <a:r>
              <a:rPr lang="it-IT" sz="2000" dirty="0" smtClean="0">
                <a:solidFill>
                  <a:schemeClr val="tx1"/>
                </a:solidFill>
              </a:rPr>
              <a:t>%  	                                 </a:t>
            </a:r>
            <a:r>
              <a:rPr lang="it-IT" sz="2400" dirty="0" smtClean="0">
                <a:solidFill>
                  <a:schemeClr val="tx1"/>
                </a:solidFill>
              </a:rPr>
              <a:t>				</a:t>
            </a:r>
            <a:r>
              <a:rPr lang="it-IT" sz="2000" dirty="0" smtClean="0">
                <a:solidFill>
                  <a:schemeClr val="tx1"/>
                </a:solidFill>
              </a:rPr>
              <a:t>NB: i costi rappresentano una stima indicativa</a:t>
            </a:r>
            <a:endParaRPr lang="it-IT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cxnSp>
        <p:nvCxnSpPr>
          <p:cNvPr id="7" name="Connettore 1 6"/>
          <p:cNvCxnSpPr/>
          <p:nvPr/>
        </p:nvCxnSpPr>
        <p:spPr>
          <a:xfrm>
            <a:off x="5786438" y="5243513"/>
            <a:ext cx="40433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31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56" y="2157414"/>
            <a:ext cx="10630750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00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BRI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2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2694007"/>
            <a:ext cx="11550966" cy="23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2208215"/>
            <a:ext cx="105870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DI - dato idrometrico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SEP - segnalazione emergenza potenziale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SEG - segnalazione emergenza grave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BDM - base dati meteo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segnalazioni emergenza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BSE - base dati rete idrica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Acronimi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06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BDM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252060"/>
            <a:ext cx="9229725" cy="534876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190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BSE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Eterogeneità e corrispondenze </a:t>
            </a:r>
            <a:r>
              <a:rPr lang="it-IT" sz="3000" b="1" i="1" dirty="0" err="1" smtClean="0">
                <a:solidFill>
                  <a:srgbClr val="0072C6"/>
                </a:solidFill>
              </a:rPr>
              <a:t>interschema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56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-1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700214"/>
            <a:ext cx="9525000" cy="48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logico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 -2 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5" y="1757366"/>
            <a:ext cx="105363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Schema concettuale</a:t>
            </a:r>
            <a:endParaRPr lang="it-IT" b="1" dirty="0" smtClean="0">
              <a:solidFill>
                <a:srgbClr val="0072C6"/>
              </a:solidFill>
            </a:endParaRPr>
          </a:p>
          <a:p>
            <a:r>
              <a:rPr lang="it-IT" sz="3000" b="1" i="1" dirty="0" smtClean="0">
                <a:solidFill>
                  <a:srgbClr val="0072C6"/>
                </a:solidFill>
              </a:rPr>
              <a:t>Globale</a:t>
            </a:r>
            <a:endParaRPr lang="it-IT" sz="30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42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48" y="1485423"/>
            <a:ext cx="3776662" cy="223694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65" y="1431414"/>
            <a:ext cx="3886467" cy="219551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48" y="3925536"/>
            <a:ext cx="10008392" cy="246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" y="1700214"/>
            <a:ext cx="2707105" cy="15430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90" y="1700214"/>
            <a:ext cx="3318240" cy="15430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23" y="1700214"/>
            <a:ext cx="3204947" cy="156686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25" y="3824287"/>
            <a:ext cx="3933145" cy="156210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560" y="3808856"/>
            <a:ext cx="3590925" cy="20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5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1576244"/>
            <a:ext cx="9801225" cy="42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target del sistema è il territorio nazionale italiano.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Presenza di 2000 sensori idrici dislocati sul territorio nazionale (a febbraio 2015 in Lombardia sono presenti circa 100 sensori).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sensori idrici inviano i dati rilevati ogni ora (i sensori sono sincronizzati).</a:t>
            </a: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9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8" y="1808220"/>
            <a:ext cx="2605087" cy="182709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9" y="1700214"/>
            <a:ext cx="5022536" cy="181927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18" y="4076011"/>
            <a:ext cx="4348164" cy="1861815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99" y="4076011"/>
            <a:ext cx="5358952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err="1" smtClean="0">
                <a:solidFill>
                  <a:srgbClr val="0072C6"/>
                </a:solidFill>
              </a:rPr>
              <a:t>Mapping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23" y="1978819"/>
            <a:ext cx="7652152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87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1493" y="1543051"/>
            <a:ext cx="10718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la denominazione di un fiume ed un intervallo di date (data inizio e data fine), estrarre le previsioni dettagliate per ogni SEP verificatasi per il fiume richiesto nell’intervallo dato.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Parametri input : </a:t>
            </a:r>
          </a:p>
          <a:p>
            <a:endParaRPr lang="it-IT" sz="28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Denominazione corso d’acqua:@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nomefiume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inizio: 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datainizio</a:t>
            </a:r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spc="-100" dirty="0" smtClean="0">
                <a:ln w="3175">
                  <a:noFill/>
                </a:ln>
                <a:latin typeface="+mj-lt"/>
                <a:cs typeface="Arial" charset="0"/>
              </a:rPr>
              <a:t>Data fine: @</a:t>
            </a:r>
            <a:r>
              <a:rPr lang="it-IT" sz="2800" spc="-100" dirty="0" err="1" smtClean="0">
                <a:ln w="3175">
                  <a:noFill/>
                </a:ln>
                <a:latin typeface="+mj-lt"/>
                <a:cs typeface="Arial" charset="0"/>
              </a:rPr>
              <a:t>datafine</a:t>
            </a:r>
            <a:endParaRPr lang="it-IT" sz="20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28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1000" spc="-100" dirty="0">
              <a:ln w="3175">
                <a:noFill/>
              </a:ln>
              <a:latin typeface="+mj-lt"/>
              <a:cs typeface="Arial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63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1214436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Query schema globale</a:t>
            </a:r>
            <a:endParaRPr lang="it-IT" b="1" dirty="0" smtClean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45" y="1357313"/>
            <a:ext cx="9128120" cy="50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50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Schermata 2015-02-19 alle 17.20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245" y="4212927"/>
            <a:ext cx="4292600" cy="231140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>
              <a:solidFill>
                <a:srgbClr val="0072C6"/>
              </a:solidFill>
            </a:endParaRP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valori dei dati nello storico e i relativi corsi d’acqua presenti nella base 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dati BRI saranno resi pubblici e fruibili via web browser.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pubblicati rispettano i vincoli di privacy e fruibilità degli open data </a:t>
            </a:r>
            <a:endParaRPr lang="it-IT" sz="3200" dirty="0">
              <a:solidFill>
                <a:schemeClr val="tx1"/>
              </a:solidFill>
            </a:endParaRPr>
          </a:p>
          <a:p>
            <a:pPr lvl="0"/>
            <a:r>
              <a:rPr lang="it-IT" sz="3200" dirty="0">
                <a:solidFill>
                  <a:schemeClr val="tx1"/>
                </a:solidFill>
              </a:rPr>
              <a:t>e</a:t>
            </a:r>
            <a:r>
              <a:rPr lang="it-IT" sz="3200" dirty="0" smtClean="0">
                <a:solidFill>
                  <a:schemeClr val="tx1"/>
                </a:solidFill>
              </a:rPr>
              <a:t> sono esposti in formato JSON via REST API.</a:t>
            </a:r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0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sui sensori esposti rispettano i principi degli Open Data:</a:t>
            </a:r>
          </a:p>
          <a:p>
            <a:pPr lvl="0"/>
            <a:endParaRPr lang="it-IT" sz="1500" dirty="0" smtClean="0">
              <a:solidFill>
                <a:schemeClr val="tx1"/>
              </a:solidFill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Completi: sono completi di tutte le informazione per l’utilizzo anche offline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Primari: hanno granularità tale che ne permette l’integrazione con altre applicazioni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Tempestivi: rappresentazione </a:t>
            </a:r>
            <a:r>
              <a:rPr lang="it-IT" sz="3200" dirty="0" err="1" smtClean="0">
                <a:solidFill>
                  <a:schemeClr val="tx1"/>
                </a:solidFill>
              </a:rPr>
              <a:t>real</a:t>
            </a:r>
            <a:r>
              <a:rPr lang="it-IT" sz="3200" dirty="0" smtClean="0">
                <a:solidFill>
                  <a:schemeClr val="tx1"/>
                </a:solidFill>
              </a:rPr>
              <a:t> time dello storico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Accessibili: disponibili via REST API 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proprietari: i dati sono processabili da applicativi open source</a:t>
            </a:r>
          </a:p>
          <a:p>
            <a:pPr marL="457200" lvl="0" indent="-457200">
              <a:buFont typeface="Arial"/>
              <a:buChar char="•"/>
            </a:pPr>
            <a:r>
              <a:rPr lang="it-IT" sz="3200" dirty="0" smtClean="0">
                <a:solidFill>
                  <a:schemeClr val="tx1"/>
                </a:solidFill>
              </a:rPr>
              <a:t>Non discriminatori: non sono previsti meccanismi di registrazione per l’utilizzo dei dati (es: API KEY)</a:t>
            </a:r>
          </a:p>
          <a:p>
            <a:pPr lvl="0"/>
            <a:endParaRPr lang="it-IT" sz="3200" dirty="0" smtClean="0"/>
          </a:p>
          <a:p>
            <a:pPr lvl="0"/>
            <a:endParaRPr lang="it-IT" sz="3200" dirty="0"/>
          </a:p>
          <a:p>
            <a:pPr lvl="0"/>
            <a:r>
              <a:rPr lang="it-IT" sz="3200" dirty="0" smtClean="0"/>
              <a:t> </a:t>
            </a:r>
            <a:endParaRPr lang="it-IT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74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21493" y="485778"/>
            <a:ext cx="11149013" cy="868889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it-IT" b="1" dirty="0" smtClean="0">
                <a:solidFill>
                  <a:srgbClr val="0072C6"/>
                </a:solidFill>
              </a:rPr>
              <a:t>Open Data</a:t>
            </a:r>
          </a:p>
          <a:p>
            <a:endParaRPr lang="it-IT" sz="1500" b="1" i="1" dirty="0" smtClean="0">
              <a:solidFill>
                <a:srgbClr val="0072C6"/>
              </a:solidFill>
            </a:endParaRPr>
          </a:p>
          <a:p>
            <a:endParaRPr lang="it-IT" sz="1000" b="1" i="1" dirty="0" smtClean="0">
              <a:solidFill>
                <a:srgbClr val="0072C6"/>
              </a:solidFill>
            </a:endParaRPr>
          </a:p>
          <a:p>
            <a:pPr lvl="0"/>
            <a:endParaRPr lang="it-IT" sz="3200" dirty="0"/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I dati sono pubblicati sotto licenza </a:t>
            </a:r>
            <a:r>
              <a:rPr lang="it-IT" sz="3200" i="1" dirty="0" err="1" smtClean="0">
                <a:solidFill>
                  <a:schemeClr val="tx1"/>
                </a:solidFill>
              </a:rPr>
              <a:t>Italian</a:t>
            </a:r>
            <a:r>
              <a:rPr lang="it-IT" sz="3200" i="1" dirty="0" smtClean="0">
                <a:solidFill>
                  <a:schemeClr val="tx1"/>
                </a:solidFill>
              </a:rPr>
              <a:t> Open Data </a:t>
            </a:r>
            <a:r>
              <a:rPr lang="it-IT" sz="3200" i="1" dirty="0" err="1" smtClean="0">
                <a:solidFill>
                  <a:schemeClr val="tx1"/>
                </a:solidFill>
              </a:rPr>
              <a:t>Licenses</a:t>
            </a:r>
            <a:r>
              <a:rPr lang="it-IT" sz="3200" i="1" dirty="0" smtClean="0">
                <a:solidFill>
                  <a:schemeClr val="tx1"/>
                </a:solidFill>
              </a:rPr>
              <a:t> 2.0</a:t>
            </a:r>
          </a:p>
          <a:p>
            <a:pPr lvl="0"/>
            <a:r>
              <a:rPr lang="it-IT" sz="3200" dirty="0" smtClean="0">
                <a:solidFill>
                  <a:schemeClr val="tx1"/>
                </a:solidFill>
              </a:rPr>
              <a:t>che ne permette l’utilizzo ma obbliga l’utilizzatore a citare il Licenziante.</a:t>
            </a:r>
          </a:p>
          <a:p>
            <a:pPr lvl="0"/>
            <a:endParaRPr lang="it-IT" sz="3200" dirty="0">
              <a:solidFill>
                <a:schemeClr val="tx1"/>
              </a:solidFill>
            </a:endParaRPr>
          </a:p>
          <a:p>
            <a:pPr lvl="0" algn="r"/>
            <a:r>
              <a:rPr lang="it-IT" sz="3200" dirty="0" smtClean="0">
                <a:solidFill>
                  <a:schemeClr val="tx1"/>
                </a:solidFill>
              </a:rPr>
              <a:t>												            </a:t>
            </a:r>
            <a:r>
              <a:rPr lang="it-IT" sz="2500" dirty="0" smtClean="0">
                <a:solidFill>
                  <a:schemeClr val="tx1"/>
                </a:solidFill>
              </a:rPr>
              <a:t> </a:t>
            </a:r>
            <a:r>
              <a:rPr lang="it-IT" sz="2500" dirty="0" smtClean="0">
                <a:solidFill>
                  <a:schemeClr val="tx1"/>
                </a:solidFill>
              </a:rPr>
              <a:t>Licenza: </a:t>
            </a:r>
            <a:r>
              <a:rPr lang="it-IT" sz="2500" dirty="0" smtClean="0">
                <a:solidFill>
                  <a:schemeClr val="tx1"/>
                </a:solidFill>
              </a:rPr>
              <a:t>http</a:t>
            </a:r>
            <a:r>
              <a:rPr lang="it-IT" sz="2500" dirty="0">
                <a:solidFill>
                  <a:schemeClr val="tx1"/>
                </a:solidFill>
              </a:rPr>
              <a:t>://www.dati.gov.it/iodl/2.0/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dirty="0" smtClean="0">
              <a:solidFill>
                <a:schemeClr val="tx1"/>
              </a:solidFill>
            </a:endParaRPr>
          </a:p>
          <a:p>
            <a:pPr lvl="0"/>
            <a:r>
              <a:rPr lang="it-IT" sz="3000" dirty="0" smtClean="0">
                <a:solidFill>
                  <a:schemeClr val="tx1"/>
                </a:solidFill>
              </a:rPr>
              <a:t>I dati pubblicati possono essere utilizzati ad esempio dal corso di laurea di statistica o di geologia (analisi ed </a:t>
            </a:r>
            <a:r>
              <a:rPr lang="it-IT" sz="3000" dirty="0" smtClean="0">
                <a:solidFill>
                  <a:schemeClr val="tx1"/>
                </a:solidFill>
              </a:rPr>
              <a:t>inferenza statistica </a:t>
            </a:r>
            <a:r>
              <a:rPr lang="it-IT" sz="3000" dirty="0" smtClean="0">
                <a:solidFill>
                  <a:schemeClr val="tx1"/>
                </a:solidFill>
              </a:rPr>
              <a:t>sui dati) oppure da agenzie che si occupano di gestione territoriale. </a:t>
            </a:r>
            <a:endParaRPr lang="it-IT" sz="3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3000" b="1" i="1" dirty="0" smtClean="0">
              <a:solidFill>
                <a:srgbClr val="0072C6"/>
              </a:solidFill>
            </a:endParaRPr>
          </a:p>
          <a:p>
            <a:pPr lvl="0"/>
            <a:endParaRPr lang="it-IT" sz="3000" b="1" i="1" dirty="0" smtClean="0">
              <a:solidFill>
                <a:srgbClr val="0072C6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it-IT" sz="5000" b="1" i="1" dirty="0">
              <a:solidFill>
                <a:srgbClr val="0072C6"/>
              </a:solidFill>
            </a:endParaRPr>
          </a:p>
          <a:p>
            <a:endParaRPr lang="it-IT" sz="5000" b="1" i="1" dirty="0" smtClean="0">
              <a:solidFill>
                <a:srgbClr val="0072C6"/>
              </a:solidFill>
            </a:endParaRPr>
          </a:p>
          <a:p>
            <a:endParaRPr lang="it-IT" sz="3000" b="1" i="1" dirty="0">
              <a:solidFill>
                <a:srgbClr val="0072C6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695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Il recupero dei dati meteo viene effettuato ogni 3 ore (assunzione fatta sulla base del funzionamento di servizi web reali ) . 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pianificazione degli spostamenti delle squadre di emergenza non viene svolta in automatico dal sistema.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campo regione della tabella nodo d’acqua in BRI e il campo denominazione della tabella regione in BDM hanno lo stesso dominio.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8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698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Conosciamo lo schema logico di BDM.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 nodi idrici si trovano in corrispondenza del punto di confluenza di due corsi d’acqua.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tratto di fiume va da un nodo al successivo.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Vengono monitorati solo i tratti d’acqua considerati a rischio.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8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6515100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0" y="-28574"/>
            <a:ext cx="12192000" cy="3429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/>
          <p:cNvSpPr txBox="1"/>
          <p:nvPr/>
        </p:nvSpPr>
        <p:spPr>
          <a:xfrm>
            <a:off x="521493" y="1700214"/>
            <a:ext cx="1015841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/>
              <a:buChar char="•"/>
            </a:pPr>
            <a:endParaRPr lang="it-IT" sz="15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La trasmissione di DI avviene tramite sensori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idromometrici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dotati di modulo GPRS (Output digitale). 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BDM.previsioniMeteo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 e l’id della tabella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BSE.previsioni</a:t>
            </a:r>
            <a:r>
              <a:rPr lang="it-IT" sz="3200" spc="-100" dirty="0">
                <a:ln w="3175">
                  <a:noFill/>
                </a:ln>
                <a:latin typeface="+mj-lt"/>
                <a:cs typeface="Arial" charset="0"/>
              </a:rPr>
              <a:t> 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identificano la stessa </a:t>
            </a:r>
            <a:r>
              <a:rPr lang="it-IT" sz="3200" spc="-100" dirty="0" err="1" smtClean="0">
                <a:ln w="3175">
                  <a:noFill/>
                </a:ln>
                <a:latin typeface="+mj-lt"/>
                <a:cs typeface="Arial" charset="0"/>
              </a:rPr>
              <a:t>tupla</a:t>
            </a: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.</a:t>
            </a:r>
          </a:p>
          <a:p>
            <a:pPr marL="457200" lvl="0" indent="-457200">
              <a:buFont typeface="Arial"/>
              <a:buChar char="•"/>
            </a:pPr>
            <a:endParaRPr lang="it-IT" sz="16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Il territorio di una regione è suddiviso in celle.</a:t>
            </a:r>
          </a:p>
          <a:p>
            <a:pPr marL="45720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indent="-457200">
              <a:buFont typeface="Arial"/>
              <a:buChar char="•"/>
            </a:pPr>
            <a:r>
              <a:rPr lang="it-IT" sz="3200" spc="-100" dirty="0" smtClean="0">
                <a:ln w="3175">
                  <a:noFill/>
                </a:ln>
                <a:latin typeface="+mj-lt"/>
                <a:cs typeface="Arial" charset="0"/>
              </a:rPr>
              <a:t>Una squadra di emergenza  può essere sul campo o nella sede operativa</a:t>
            </a: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  <a:p>
            <a:pPr lvl="0"/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 smtClean="0">
              <a:ln w="3175">
                <a:noFill/>
              </a:ln>
              <a:latin typeface="+mj-lt"/>
              <a:cs typeface="Arial" charset="0"/>
            </a:endParaRPr>
          </a:p>
          <a:p>
            <a:pPr marL="457200" lvl="0" indent="-457200">
              <a:buFont typeface="Arial"/>
              <a:buChar char="•"/>
            </a:pPr>
            <a:endParaRPr lang="it-IT" sz="3200" spc="-100" dirty="0">
              <a:ln w="3175">
                <a:noFill/>
              </a:ln>
              <a:latin typeface="+mj-lt"/>
              <a:cs typeface="Arial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15529" y="314326"/>
            <a:ext cx="11613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spc="-100" dirty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Analisi del problema</a:t>
            </a:r>
          </a:p>
          <a:p>
            <a:r>
              <a:rPr lang="it-IT" sz="3000" b="1" spc="-100" dirty="0" smtClean="0">
                <a:ln w="3175">
                  <a:noFill/>
                </a:ln>
                <a:solidFill>
                  <a:srgbClr val="0072C6"/>
                </a:solidFill>
                <a:latin typeface="+mj-lt"/>
                <a:cs typeface="Arial" charset="0"/>
              </a:rPr>
              <a:t>Assunzioni</a:t>
            </a:r>
            <a:endParaRPr lang="it-IT" sz="3000" b="1" spc="-100" dirty="0">
              <a:ln w="3175">
                <a:noFill/>
              </a:ln>
              <a:solidFill>
                <a:srgbClr val="0072C6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75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1272</Words>
  <Application>Microsoft Office PowerPoint</Application>
  <PresentationFormat>Widescreen</PresentationFormat>
  <Paragraphs>502</Paragraphs>
  <Slides>66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Segoe UI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NTTSight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Zuccon</dc:creator>
  <cp:lastModifiedBy>Matteo Zuccon</cp:lastModifiedBy>
  <cp:revision>110</cp:revision>
  <dcterms:created xsi:type="dcterms:W3CDTF">2015-02-18T18:51:45Z</dcterms:created>
  <dcterms:modified xsi:type="dcterms:W3CDTF">2015-02-20T10:51:15Z</dcterms:modified>
</cp:coreProperties>
</file>