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6" r:id="rId2"/>
    <p:sldId id="352" r:id="rId3"/>
    <p:sldId id="353" r:id="rId4"/>
    <p:sldId id="257" r:id="rId5"/>
    <p:sldId id="258" r:id="rId6"/>
    <p:sldId id="259" r:id="rId7"/>
    <p:sldId id="262" r:id="rId8"/>
    <p:sldId id="263" r:id="rId9"/>
    <p:sldId id="273" r:id="rId10"/>
    <p:sldId id="261" r:id="rId11"/>
    <p:sldId id="272" r:id="rId12"/>
    <p:sldId id="274" r:id="rId13"/>
    <p:sldId id="275" r:id="rId14"/>
    <p:sldId id="348" r:id="rId15"/>
    <p:sldId id="264" r:id="rId16"/>
    <p:sldId id="265" r:id="rId17"/>
    <p:sldId id="266" r:id="rId18"/>
    <p:sldId id="267" r:id="rId19"/>
    <p:sldId id="351" r:id="rId20"/>
    <p:sldId id="269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304" r:id="rId38"/>
    <p:sldId id="305" r:id="rId39"/>
    <p:sldId id="302" r:id="rId40"/>
    <p:sldId id="303" r:id="rId41"/>
    <p:sldId id="293" r:id="rId42"/>
    <p:sldId id="294" r:id="rId43"/>
    <p:sldId id="306" r:id="rId44"/>
    <p:sldId id="270" r:id="rId45"/>
    <p:sldId id="307" r:id="rId46"/>
    <p:sldId id="271" r:id="rId47"/>
    <p:sldId id="276" r:id="rId48"/>
    <p:sldId id="299" r:id="rId49"/>
    <p:sldId id="300" r:id="rId50"/>
    <p:sldId id="301" r:id="rId51"/>
    <p:sldId id="350" r:id="rId52"/>
    <p:sldId id="308" r:id="rId53"/>
    <p:sldId id="311" r:id="rId54"/>
    <p:sldId id="309" r:id="rId55"/>
    <p:sldId id="312" r:id="rId56"/>
    <p:sldId id="310" r:id="rId57"/>
    <p:sldId id="313" r:id="rId58"/>
    <p:sldId id="316" r:id="rId59"/>
    <p:sldId id="315" r:id="rId60"/>
    <p:sldId id="344" r:id="rId61"/>
    <p:sldId id="314" r:id="rId62"/>
    <p:sldId id="341" r:id="rId63"/>
    <p:sldId id="343" r:id="rId64"/>
    <p:sldId id="342" r:id="rId65"/>
    <p:sldId id="335" r:id="rId66"/>
    <p:sldId id="336" r:id="rId67"/>
    <p:sldId id="337" r:id="rId68"/>
    <p:sldId id="338" r:id="rId69"/>
    <p:sldId id="339" r:id="rId70"/>
    <p:sldId id="340" r:id="rId71"/>
    <p:sldId id="318" r:id="rId72"/>
    <p:sldId id="355" r:id="rId73"/>
    <p:sldId id="319" r:id="rId74"/>
    <p:sldId id="356" r:id="rId75"/>
    <p:sldId id="357" r:id="rId76"/>
    <p:sldId id="358" r:id="rId77"/>
    <p:sldId id="359" r:id="rId78"/>
    <p:sldId id="360" r:id="rId79"/>
    <p:sldId id="323" r:id="rId80"/>
    <p:sldId id="324" r:id="rId81"/>
    <p:sldId id="345" r:id="rId82"/>
    <p:sldId id="295" r:id="rId83"/>
    <p:sldId id="296" r:id="rId84"/>
    <p:sldId id="297" r:id="rId85"/>
    <p:sldId id="325" r:id="rId86"/>
    <p:sldId id="326" r:id="rId87"/>
    <p:sldId id="327" r:id="rId88"/>
    <p:sldId id="328" r:id="rId89"/>
    <p:sldId id="329" r:id="rId90"/>
    <p:sldId id="354" r:id="rId91"/>
    <p:sldId id="333" r:id="rId92"/>
    <p:sldId id="334" r:id="rId93"/>
    <p:sldId id="330" r:id="rId94"/>
    <p:sldId id="332" r:id="rId95"/>
    <p:sldId id="331" r:id="rId96"/>
    <p:sldId id="347" r:id="rId97"/>
    <p:sldId id="346" r:id="rId9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Zuccon" initials="M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BBA"/>
    <a:srgbClr val="007679"/>
    <a:srgbClr val="C94E01"/>
    <a:srgbClr val="BD4A01"/>
    <a:srgbClr val="E55B00"/>
    <a:srgbClr val="004B00"/>
    <a:srgbClr val="006B00"/>
    <a:srgbClr val="930000"/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734944"/>
        <c:axId val="149735504"/>
      </c:radarChart>
      <c:catAx>
        <c:axId val="14973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735504"/>
        <c:crosses val="autoZero"/>
        <c:auto val="1"/>
        <c:lblAlgn val="ctr"/>
        <c:lblOffset val="100"/>
        <c:noMultiLvlLbl val="0"/>
      </c:catAx>
      <c:valAx>
        <c:axId val="14973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73494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8438858935699"/>
          <c:y val="7.3886341319010507E-2"/>
          <c:w val="0.46511599843123003"/>
          <c:h val="0.84427898278841296"/>
        </c:manualLayout>
      </c:layout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737744"/>
        <c:axId val="149738304"/>
      </c:radarChart>
      <c:catAx>
        <c:axId val="14973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738304"/>
        <c:crosses val="autoZero"/>
        <c:auto val="1"/>
        <c:lblAlgn val="ctr"/>
        <c:lblOffset val="100"/>
        <c:noMultiLvlLbl val="0"/>
      </c:catAx>
      <c:valAx>
        <c:axId val="14973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73774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740544"/>
        <c:axId val="149741104"/>
      </c:radarChart>
      <c:catAx>
        <c:axId val="14974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741104"/>
        <c:crosses val="autoZero"/>
        <c:auto val="1"/>
        <c:lblAlgn val="ctr"/>
        <c:lblOffset val="100"/>
        <c:noMultiLvlLbl val="0"/>
      </c:catAx>
      <c:valAx>
        <c:axId val="14974110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74054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v>Soluzione 1</c:v>
          </c:tx>
          <c:spPr>
            <a:ln w="38100" cap="rnd">
              <a:solidFill>
                <a:srgbClr val="FF0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Foglio4!$C$7:$C$14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v>Soluzione 2</c:v>
          </c:tx>
          <c:spPr>
            <a:ln w="38100" cap="rnd">
              <a:solidFill>
                <a:srgbClr val="FFC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Foglio4!$D$7:$D$14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ser>
          <c:idx val="2"/>
          <c:order val="2"/>
          <c:tx>
            <c:v>Soluzione 3</c:v>
          </c:tx>
          <c:spPr>
            <a:ln w="63500" cap="rnd">
              <a:solidFill>
                <a:srgbClr val="00B05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Foglio4!$E$7:$E$14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744464"/>
        <c:axId val="149745024"/>
      </c:radarChart>
      <c:catAx>
        <c:axId val="14974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745024"/>
        <c:crosses val="autoZero"/>
        <c:auto val="1"/>
        <c:lblAlgn val="ctr"/>
        <c:lblOffset val="100"/>
        <c:noMultiLvlLbl val="0"/>
      </c:catAx>
      <c:valAx>
        <c:axId val="14974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74446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ayout>
        <c:manualLayout>
          <c:xMode val="edge"/>
          <c:yMode val="edge"/>
          <c:x val="0.75749241861677197"/>
          <c:y val="0.35966070141884798"/>
          <c:w val="0.19076629595858599"/>
          <c:h val="0.314528789648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09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60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 	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	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72539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4" y="90171"/>
            <a:ext cx="534864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2042222"/>
            <a:ext cx="10158413" cy="547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 – Arpa Lombardia)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(tutti i sensori sono sincronizzati – l’intervallo di rilevazione è analogo a quello di sistemi realmente esistenti)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-1 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2261048"/>
            <a:ext cx="1015841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reali) 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8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0158413" cy="721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idrometrici dotati di modulo GPRS (con output 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-4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7"/>
            <a:ext cx="10158413" cy="841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dominio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Conosciamo lo schema logico di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BDM</a:t>
            </a:r>
          </a:p>
          <a:p>
            <a:pPr marL="45720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identificano la stessa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-5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8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1001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 (non tutti necessitano monitoraggio)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permette all’operatore del centro di supervisione di pianificare gli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 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809944"/>
            <a:ext cx="111490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9"/>
            <a:ext cx="10444163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real-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time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Tempestività notifica SEG (tempistica non specificata nel testo)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Architettura del Software</a:t>
            </a:r>
          </a:p>
        </p:txBody>
      </p:sp>
    </p:spTree>
    <p:extLst>
      <p:ext uri="{BB962C8B-B14F-4D97-AF65-F5344CB8AC3E}">
        <p14:creationId xmlns:p14="http://schemas.microsoft.com/office/powerpoint/2010/main" val="297267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5" y="2242246"/>
            <a:ext cx="10315575" cy="294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Introduzione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Architettura del software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Architettura dei dati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Considerazioni</a:t>
            </a:r>
            <a:endParaRPr lang="it-IT" sz="36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Indice</a:t>
            </a: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1285878" y="1314454"/>
            <a:ext cx="442913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992984" y="2462079"/>
            <a:ext cx="442913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"/>
          <a:stretch/>
        </p:blipFill>
        <p:spPr>
          <a:xfrm>
            <a:off x="2080834" y="662966"/>
            <a:ext cx="9160192" cy="585213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6"/>
            <a:ext cx="10813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21" y="460399"/>
            <a:ext cx="9485376" cy="590862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9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/>
          <a:stretch/>
        </p:blipFill>
        <p:spPr>
          <a:xfrm>
            <a:off x="329185" y="1682180"/>
            <a:ext cx="11547683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/>
          <a:stretch/>
        </p:blipFill>
        <p:spPr>
          <a:xfrm>
            <a:off x="182880" y="1201405"/>
            <a:ext cx="11863600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88" y="1036320"/>
            <a:ext cx="8071104" cy="53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73" y="1017328"/>
            <a:ext cx="5705855" cy="54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 t="5237"/>
          <a:stretch/>
        </p:blipFill>
        <p:spPr>
          <a:xfrm>
            <a:off x="521176" y="1019142"/>
            <a:ext cx="11097266" cy="54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/>
          <a:stretch/>
        </p:blipFill>
        <p:spPr>
          <a:xfrm>
            <a:off x="533400" y="933450"/>
            <a:ext cx="11171434" cy="558165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/>
          <a:stretch/>
        </p:blipFill>
        <p:spPr>
          <a:xfrm>
            <a:off x="853440" y="962025"/>
            <a:ext cx="10485120" cy="55530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7689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" r="1"/>
          <a:stretch/>
        </p:blipFill>
        <p:spPr>
          <a:xfrm>
            <a:off x="683253" y="923925"/>
            <a:ext cx="10825493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7"/>
          <a:stretch/>
        </p:blipFill>
        <p:spPr>
          <a:xfrm>
            <a:off x="841248" y="1068454"/>
            <a:ext cx="10302239" cy="54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7" y="1160711"/>
            <a:ext cx="9436608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282"/>
            <a:ext cx="12192000" cy="50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1" y="985837"/>
            <a:ext cx="1127659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697"/>
            <a:ext cx="12192000" cy="51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" y="2072640"/>
            <a:ext cx="11975327" cy="350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9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30" y="4186243"/>
          <a:ext cx="5885260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1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145093"/>
              </p:ext>
            </p:extLst>
          </p:nvPr>
        </p:nvGraphicFramePr>
        <p:xfrm>
          <a:off x="4259962" y="1019560"/>
          <a:ext cx="9625015" cy="524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3" y="926795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5" y="2242246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41" y="1128708"/>
          <a:ext cx="4529138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9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8" y="4700594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222486"/>
              </p:ext>
            </p:extLst>
          </p:nvPr>
        </p:nvGraphicFramePr>
        <p:xfrm>
          <a:off x="3887343" y="810198"/>
          <a:ext cx="10234615" cy="549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3 -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8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</a:t>
            </a:r>
            <a:r>
              <a:rPr lang="it-IT" sz="4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4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31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3463"/>
              </p:ext>
            </p:extLst>
          </p:nvPr>
        </p:nvGraphicFramePr>
        <p:xfrm>
          <a:off x="4362642" y="1005270"/>
          <a:ext cx="9248775" cy="511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31" y="780118"/>
            <a:ext cx="1100137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pro/contro delle diverse soluzioni, abbiamo scelta la terza poiché rappresenta i migliori compromessi tra le diverse proprietà analizzate.</a:t>
            </a: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graphicFrame>
        <p:nvGraphicFramePr>
          <p:cNvPr id="11" name="Gra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837326"/>
              </p:ext>
            </p:extLst>
          </p:nvPr>
        </p:nvGraphicFramePr>
        <p:xfrm>
          <a:off x="1624964" y="2133600"/>
          <a:ext cx="9286876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1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3" y="1515906"/>
            <a:ext cx="93595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3000" b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Ital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Control 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Meters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SRL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 febbraio 2015)								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569557" y="3143254"/>
            <a:ext cx="3528715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5" y="3449698"/>
            <a:ext cx="7811095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31" y="2075885"/>
            <a:ext cx="10871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6" y="4255627"/>
            <a:ext cx="1319807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90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42"/>
            <a:ext cx="1619251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3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22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91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5" y="3517549"/>
            <a:ext cx="2749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6" y="3524298"/>
            <a:ext cx="11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1" y="3077911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5" y="3830662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37" y="2960549"/>
            <a:ext cx="4957315" cy="19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Stima costi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</a:t>
            </a:r>
            <a:r>
              <a:rPr lang="it-IT" sz="3000" b="1" i="1" dirty="0" smtClean="0">
                <a:solidFill>
                  <a:srgbClr val="0072C6"/>
                </a:solidFill>
              </a:rPr>
              <a:t>costi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28802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di segnalazioni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di situazioni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</a:t>
            </a:r>
            <a:r>
              <a:rPr lang="it-IT" sz="3000" b="1" i="1" dirty="0" smtClean="0">
                <a:solidFill>
                  <a:srgbClr val="0072C6"/>
                </a:solidFill>
              </a:rPr>
              <a:t>costi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b="1" i="1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7" y="5243513"/>
            <a:ext cx="4043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Architettura dei Dati</a:t>
            </a:r>
          </a:p>
        </p:txBody>
      </p:sp>
    </p:spTree>
    <p:extLst>
      <p:ext uri="{BB962C8B-B14F-4D97-AF65-F5344CB8AC3E}">
        <p14:creationId xmlns:p14="http://schemas.microsoft.com/office/powerpoint/2010/main" val="388848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CorsiAcqua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denominazione</a:t>
            </a:r>
            <a:r>
              <a:rPr lang="it-IT" sz="3200" dirty="0" smtClean="0">
                <a:solidFill>
                  <a:schemeClr val="tx1"/>
                </a:solidFill>
              </a:rPr>
              <a:t>)</a:t>
            </a:r>
            <a:endParaRPr lang="it-IT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TrattiAcqua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portata, </a:t>
            </a:r>
            <a:r>
              <a:rPr lang="it-IT" sz="3200" i="1" dirty="0" err="1">
                <a:solidFill>
                  <a:schemeClr val="tx1"/>
                </a:solidFill>
              </a:rPr>
              <a:t>idCorsoAcqua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idNodoInizio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idNodoFine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NodiAcqua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regione)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DatiIdrometrici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livelloAcqua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dataRilevazione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idSensoreIdrico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SensoriIdrici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</a:t>
            </a:r>
            <a:r>
              <a:rPr lang="it-IT" sz="3200" i="1" dirty="0" err="1">
                <a:solidFill>
                  <a:schemeClr val="tx1"/>
                </a:solidFill>
              </a:rPr>
              <a:t>idTrattoAcqua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it-IT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4" y="1652590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pPr>
              <a:lnSpc>
                <a:spcPct val="120000"/>
              </a:lnSpc>
            </a:pPr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pPr lvl="0">
              <a:lnSpc>
                <a:spcPct val="120000"/>
              </a:lnSpc>
            </a:pPr>
            <a:endParaRPr lang="it-IT" sz="3200" dirty="0"/>
          </a:p>
          <a:p>
            <a:pPr lvl="0">
              <a:lnSpc>
                <a:spcPct val="120000"/>
              </a:lnSpc>
            </a:pPr>
            <a:r>
              <a:rPr lang="it-IT" sz="3200" b="1" dirty="0">
                <a:solidFill>
                  <a:srgbClr val="000000"/>
                </a:solidFill>
              </a:rPr>
              <a:t>Regioni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denominazione)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CelleGeografiche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latitudineCentro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longitudineCentro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idRegione</a:t>
            </a:r>
            <a:r>
              <a:rPr lang="it-IT" sz="3200" dirty="0">
                <a:solidFill>
                  <a:srgbClr val="000000"/>
                </a:solidFill>
              </a:rPr>
              <a:t>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PrevisioniMeteo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dataPrevisione</a:t>
            </a:r>
            <a:r>
              <a:rPr lang="it-IT" sz="3200" dirty="0">
                <a:solidFill>
                  <a:srgbClr val="000000"/>
                </a:solidFill>
              </a:rPr>
              <a:t>, umidita, </a:t>
            </a:r>
            <a:r>
              <a:rPr lang="it-IT" sz="3200" dirty="0" err="1">
                <a:solidFill>
                  <a:srgbClr val="000000"/>
                </a:solidFill>
              </a:rPr>
              <a:t>probPrecipitazioni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smtClean="0">
                <a:solidFill>
                  <a:srgbClr val="000000"/>
                </a:solidFill>
              </a:rPr>
              <a:t>											</a:t>
            </a:r>
            <a:r>
              <a:rPr lang="it-IT" sz="3200" dirty="0" err="1" smtClean="0">
                <a:solidFill>
                  <a:srgbClr val="000000"/>
                </a:solidFill>
              </a:rPr>
              <a:t>qPrecipitazioni</a:t>
            </a:r>
            <a:r>
              <a:rPr lang="it-IT" sz="3200" dirty="0" smtClean="0">
                <a:solidFill>
                  <a:srgbClr val="000000"/>
                </a:solidFill>
              </a:rPr>
              <a:t>, </a:t>
            </a:r>
            <a:r>
              <a:rPr lang="it-IT" sz="3200" dirty="0" err="1" smtClean="0">
                <a:solidFill>
                  <a:srgbClr val="000000"/>
                </a:solidFill>
              </a:rPr>
              <a:t>tempMax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tempMin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idCellaGeografica</a:t>
            </a:r>
            <a:r>
              <a:rPr lang="it-IT" sz="3200" dirty="0" smtClean="0">
                <a:solidFill>
                  <a:srgbClr val="000000"/>
                </a:solidFill>
              </a:rPr>
              <a:t>)</a:t>
            </a:r>
            <a:endParaRPr lang="it-IT" sz="30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dirty="0">
              <a:solidFill>
                <a:srgbClr val="000000"/>
              </a:solidFill>
            </a:endParaRPr>
          </a:p>
          <a:p>
            <a:endParaRPr lang="it-IT" sz="50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2" y="1275405"/>
            <a:ext cx="9886951" cy="5119679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BSE</a:t>
            </a:r>
            <a:endParaRPr lang="it-IT" sz="3000" b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dataIdentificazione</a:t>
            </a:r>
            <a:r>
              <a:rPr lang="it-IT" sz="24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matricolaOperatore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matricola</a:t>
            </a:r>
            <a:r>
              <a:rPr lang="it-IT" sz="24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Previsioni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probPioggia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quantitaPioggia</a:t>
            </a:r>
            <a:r>
              <a:rPr lang="it-IT" sz="2400" dirty="0">
                <a:solidFill>
                  <a:srgbClr val="000000"/>
                </a:solidFill>
              </a:rPr>
              <a:t>, data)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PrevisioniSensoriSep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 err="1">
                <a:solidFill>
                  <a:srgbClr val="000000"/>
                </a:solidFill>
              </a:rPr>
              <a:t>idSep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idSensoreIdrico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idPrevisioni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dataRilevazione</a:t>
            </a:r>
            <a:r>
              <a:rPr lang="it-IT" sz="2400" dirty="0">
                <a:solidFill>
                  <a:srgbClr val="000000"/>
                </a:solidFill>
              </a:rPr>
              <a:t>, di)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Sensori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latitudine, longitudine)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i="1" u="sng" dirty="0" err="1">
                <a:solidFill>
                  <a:srgbClr val="000000"/>
                </a:solidFill>
              </a:rPr>
              <a:t>idSep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2400" dirty="0">
                <a:solidFill>
                  <a:srgbClr val="000000"/>
                </a:solidFill>
              </a:rPr>
              <a:t>, 				</a:t>
            </a:r>
            <a:r>
              <a:rPr lang="it-IT" sz="2400" dirty="0" err="1">
                <a:solidFill>
                  <a:srgbClr val="000000"/>
                </a:solidFill>
              </a:rPr>
              <a:t>dataSpostamento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luogoSpostamento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SquadreEmergenza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 err="1">
                <a:solidFill>
                  <a:srgbClr val="000000"/>
                </a:solidFill>
              </a:rPr>
              <a:t>idSquadreEmergenza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nComponenti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disponibilita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idSedeOperativa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SediOperative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indirizzo, </a:t>
            </a:r>
            <a:r>
              <a:rPr lang="it-IT" sz="2400" dirty="0" err="1">
                <a:solidFill>
                  <a:srgbClr val="000000"/>
                </a:solidFill>
              </a:rPr>
              <a:t>cap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nTelefono</a:t>
            </a:r>
            <a:r>
              <a:rPr lang="it-IT" sz="2400" dirty="0">
                <a:solidFill>
                  <a:srgbClr val="000000"/>
                </a:solidFill>
              </a:rPr>
              <a:t>, regione)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7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600" b="1" i="1" dirty="0" smtClean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CorsiAcqua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TrattiAcqua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portata, </a:t>
            </a:r>
            <a:r>
              <a:rPr lang="it-IT" sz="1600" i="1" dirty="0" err="1">
                <a:solidFill>
                  <a:srgbClr val="000000"/>
                </a:solidFill>
              </a:rPr>
              <a:t>idCorsoAcqua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idNodoInizio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idNodoFine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NodiAcqua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latitudine, longitudine,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>
                <a:solidFill>
                  <a:srgbClr val="000000"/>
                </a:solidFill>
              </a:rPr>
              <a:t>Regioni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DatiIdrometrici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livelloAcqua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dataRilevazione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idSensoreIdrico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SensoriIdrici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latitudine, longitudine, </a:t>
            </a:r>
            <a:r>
              <a:rPr lang="it-IT" sz="1600" i="1" dirty="0" err="1">
                <a:solidFill>
                  <a:srgbClr val="000000"/>
                </a:solidFill>
              </a:rPr>
              <a:t>idTrattoAcqua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CelleGeografiche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latitudineCentro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longitudineCentro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DatiSensoriPrevisioniSep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i="1" u="sng" dirty="0" err="1">
                <a:solidFill>
                  <a:srgbClr val="000000"/>
                </a:solidFill>
              </a:rPr>
              <a:t>idDatoIdrometrico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idSep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idSensoreIdrico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idPrevisione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PrevisioniMeteo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dataPrevisione</a:t>
            </a:r>
            <a:r>
              <a:rPr lang="it-IT" sz="1600" dirty="0">
                <a:solidFill>
                  <a:srgbClr val="000000"/>
                </a:solidFill>
              </a:rPr>
              <a:t>, umidita, </a:t>
            </a:r>
            <a:r>
              <a:rPr lang="it-IT" sz="1600" dirty="0" err="1">
                <a:solidFill>
                  <a:srgbClr val="000000"/>
                </a:solidFill>
              </a:rPr>
              <a:t>probPrecipitazioni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qPrecipitazioni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</a:rPr>
              <a:t>tempMax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tempMin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idCellaGeografica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SediOperative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indirizzo, </a:t>
            </a:r>
            <a:r>
              <a:rPr lang="it-IT" sz="1600" dirty="0" err="1">
                <a:solidFill>
                  <a:srgbClr val="000000"/>
                </a:solidFill>
              </a:rPr>
              <a:t>cap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nTelefono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Sep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dataIdentificazione</a:t>
            </a:r>
            <a:r>
              <a:rPr lang="it-IT" sz="16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i="1" u="sng" dirty="0" err="1">
                <a:solidFill>
                  <a:srgbClr val="000000"/>
                </a:solidFill>
              </a:rPr>
              <a:t>idSep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1600" dirty="0" smtClean="0">
                <a:solidFill>
                  <a:srgbClr val="000000"/>
                </a:solidFill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</a:rPr>
              <a:t>dataSpostamento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luogoSpostamento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SquadreEmergenza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nComponenti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disponibilita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idSedeOperativa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matricola</a:t>
            </a:r>
            <a:r>
              <a:rPr lang="it-IT" sz="16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dataPianificazione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matricolaOperatore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 smtClean="0">
              <a:solidFill>
                <a:srgbClr val="000000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40993"/>
            <a:ext cx="11044237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della pianificazione di squadre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1" y="0"/>
            <a:ext cx="9391651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2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7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2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1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1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1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2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1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1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1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1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7" y="456462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7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7" y="518743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8001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7" y="581608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5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2" y="2141526"/>
            <a:ext cx="8151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2" y="1136538"/>
            <a:ext cx="7539039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05" y="1270880"/>
            <a:ext cx="8891587" cy="524422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9" y="1099798"/>
            <a:ext cx="6286503" cy="5415302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Data </a:t>
            </a:r>
            <a:r>
              <a:rPr lang="it-IT" sz="4800" b="1" dirty="0" err="1" smtClean="0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67567"/>
            <a:ext cx="11149013" cy="5740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modalità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Virtual 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data integration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1. 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 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". 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5" b="9342"/>
          <a:stretch/>
        </p:blipFill>
        <p:spPr>
          <a:xfrm>
            <a:off x="2572512" y="1871666"/>
            <a:ext cx="7546848" cy="464823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21495" y="1370032"/>
            <a:ext cx="11149013" cy="210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413760" y="2523508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BDM</a:t>
            </a:r>
            <a:endParaRPr lang="it-IT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462528" y="4125717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BSE</a:t>
            </a:r>
            <a:endParaRPr lang="it-IT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474720" y="5623362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BRI</a:t>
            </a:r>
            <a:endParaRPr lang="it-IT" b="1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1"/>
            <a:ext cx="11149013" cy="538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Si può utilizzare, per 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la modalità ETL 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che comprende il processo di estrazione, trasformazione e caricamento di dati su di un sistema di sintesi.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sistema esterno), i dati vengono trasformati, ed esempio: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Raggruppamento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…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4"/>
            <a:ext cx="11149013" cy="333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sintesi 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" b="2044"/>
          <a:stretch/>
        </p:blipFill>
        <p:spPr>
          <a:xfrm>
            <a:off x="2938653" y="2308860"/>
            <a:ext cx="6508215" cy="4157472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438144" y="2836331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BDM</a:t>
            </a:r>
            <a:endParaRPr lang="it-IT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499104" y="4334470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BSE</a:t>
            </a:r>
            <a:endParaRPr lang="it-IT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499104" y="5768293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BRI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VDI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008000"/>
                </a:solidFill>
                <a:latin typeface="+mj-lt"/>
                <a:cs typeface="Arial" charset="0"/>
              </a:rPr>
              <a:t>Pro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FF0000"/>
                </a:solidFill>
                <a:latin typeface="+mj-lt"/>
                <a:cs typeface="Arial" charset="0"/>
              </a:rPr>
              <a:t>Contro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integrazione.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6" y="1879604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 (esterna)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BRI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44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 (via ETL)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008000"/>
                </a:solidFill>
                <a:latin typeface="+mj-lt"/>
                <a:cs typeface="Arial" charset="0"/>
              </a:rPr>
              <a:t>Pro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FF0000"/>
                </a:solidFill>
                <a:latin typeface="+mj-lt"/>
                <a:cs typeface="Arial" charset="0"/>
              </a:rPr>
              <a:t>Contro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lo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scheduling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 smtClean="0">
                <a:solidFill>
                  <a:schemeClr val="tx1"/>
                </a:solidFill>
              </a:rPr>
              <a:t>CorsiAcqua</a:t>
            </a:r>
            <a:endParaRPr lang="it-IT" sz="3200" b="1" dirty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CREATE </a:t>
            </a:r>
            <a:r>
              <a:rPr lang="it-IT" sz="2400" dirty="0">
                <a:solidFill>
                  <a:schemeClr val="tx1"/>
                </a:solidFill>
              </a:rPr>
              <a:t>VIEW </a:t>
            </a:r>
            <a:r>
              <a:rPr lang="it-IT" sz="2400" dirty="0" err="1">
                <a:solidFill>
                  <a:schemeClr val="tx1"/>
                </a:solidFill>
              </a:rPr>
              <a:t>CorsiAcqua</a:t>
            </a:r>
            <a:r>
              <a:rPr lang="it-IT" sz="2400" dirty="0">
                <a:solidFill>
                  <a:schemeClr val="tx1"/>
                </a:solidFill>
              </a:rPr>
              <a:t> AS</a:t>
            </a:r>
          </a:p>
          <a:p>
            <a:r>
              <a:rPr lang="it-IT" sz="2400" dirty="0">
                <a:solidFill>
                  <a:schemeClr val="tx1"/>
                </a:solidFill>
              </a:rPr>
              <a:t>SELECT *</a:t>
            </a:r>
          </a:p>
          <a:p>
            <a:r>
              <a:rPr lang="it-IT" sz="2400" dirty="0">
                <a:solidFill>
                  <a:schemeClr val="tx1"/>
                </a:solidFill>
              </a:rPr>
              <a:t>FROM </a:t>
            </a:r>
            <a:r>
              <a:rPr lang="it-IT" sz="2400" dirty="0" err="1" smtClean="0">
                <a:solidFill>
                  <a:schemeClr val="tx1"/>
                </a:solidFill>
              </a:rPr>
              <a:t>BRI.CorsiAcqua</a:t>
            </a:r>
            <a:endParaRPr lang="it-IT" sz="2400" dirty="0" smtClean="0">
              <a:solidFill>
                <a:schemeClr val="tx1"/>
              </a:solidFill>
            </a:endParaRPr>
          </a:p>
          <a:p>
            <a:endParaRPr lang="it-IT" sz="28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b="1" dirty="0" err="1">
                <a:solidFill>
                  <a:srgbClr val="000000"/>
                </a:solidFill>
              </a:rPr>
              <a:t>TrattiAcqua</a:t>
            </a:r>
            <a:endParaRPr lang="it-IT" sz="3200" b="1" dirty="0">
              <a:solidFill>
                <a:srgbClr val="000000"/>
              </a:solidFill>
            </a:endParaRP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TrattiAcqua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BRI.TrattiAcqua</a:t>
            </a:r>
            <a:endParaRPr lang="it-IT" sz="2400" dirty="0">
              <a:solidFill>
                <a:srgbClr val="000000"/>
              </a:solidFill>
            </a:endParaRPr>
          </a:p>
          <a:p>
            <a:pPr lvl="0"/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 smtClean="0">
                <a:solidFill>
                  <a:schemeClr val="tx1"/>
                </a:solidFill>
              </a:rPr>
              <a:t>NodiAcqua</a:t>
            </a:r>
            <a:endParaRPr lang="it-IT" sz="3200" b="1" dirty="0" smtClean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CREATE VIEW </a:t>
            </a:r>
            <a:r>
              <a:rPr lang="it-IT" sz="2400" dirty="0" err="1" smtClean="0">
                <a:solidFill>
                  <a:schemeClr val="tx1"/>
                </a:solidFill>
              </a:rPr>
              <a:t>NodiAcqua</a:t>
            </a:r>
            <a:r>
              <a:rPr lang="it-IT" sz="2400" dirty="0" smtClean="0">
                <a:solidFill>
                  <a:schemeClr val="tx1"/>
                </a:solidFill>
              </a:rPr>
              <a:t> AS</a:t>
            </a:r>
          </a:p>
          <a:p>
            <a:r>
              <a:rPr lang="it-IT" sz="2400" dirty="0" smtClean="0">
                <a:solidFill>
                  <a:schemeClr val="tx1"/>
                </a:solidFill>
              </a:rPr>
              <a:t>SELECT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BRI.NodoAcqua.id</a:t>
            </a:r>
            <a:r>
              <a:rPr lang="it-IT" sz="2400" dirty="0" smtClean="0">
                <a:solidFill>
                  <a:schemeClr val="tx1"/>
                </a:solidFill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BRI.NodoAcqua.latitudine</a:t>
            </a:r>
            <a:r>
              <a:rPr lang="it-IT" sz="2400" dirty="0" smtClean="0">
                <a:solidFill>
                  <a:schemeClr val="tx1"/>
                </a:solidFill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BRI.NodoAcqua.longitudine</a:t>
            </a:r>
            <a:r>
              <a:rPr lang="it-IT" sz="2400" dirty="0" smtClean="0">
                <a:solidFill>
                  <a:schemeClr val="tx1"/>
                </a:solidFill>
              </a:rPr>
              <a:t>, 			</a:t>
            </a:r>
            <a:r>
              <a:rPr lang="it-IT" sz="2400" dirty="0" err="1" smtClean="0">
                <a:solidFill>
                  <a:schemeClr val="tx1"/>
                </a:solidFill>
              </a:rPr>
              <a:t>BDM.Regioni.id</a:t>
            </a:r>
            <a:endParaRPr lang="it-IT" sz="2400" dirty="0" smtClean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FROM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</a:t>
            </a:r>
            <a:r>
              <a:rPr lang="it-IT" sz="2400" dirty="0" smtClean="0">
                <a:solidFill>
                  <a:schemeClr val="tx1"/>
                </a:solidFill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</a:rPr>
              <a:t>BDM.Regioni</a:t>
            </a:r>
            <a:endParaRPr lang="it-IT" sz="2400" dirty="0" smtClean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WHERE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BRI.NodoAcqua.regione</a:t>
            </a:r>
            <a:r>
              <a:rPr lang="it-IT" sz="2400" dirty="0" smtClean="0">
                <a:solidFill>
                  <a:schemeClr val="tx1"/>
                </a:solidFill>
              </a:rPr>
              <a:t> = </a:t>
            </a:r>
            <a:r>
              <a:rPr lang="it-IT" sz="2400" dirty="0" err="1" smtClean="0">
                <a:solidFill>
                  <a:schemeClr val="tx1"/>
                </a:solidFill>
              </a:rPr>
              <a:t>BDM.Regioni.denominazione</a:t>
            </a:r>
            <a:endParaRPr lang="it-IT" sz="2400" dirty="0" smtClean="0">
              <a:solidFill>
                <a:schemeClr val="tx1"/>
              </a:solidFill>
            </a:endParaRPr>
          </a:p>
          <a:p>
            <a:endParaRPr lang="it-IT" sz="2800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b="1" dirty="0">
                <a:solidFill>
                  <a:srgbClr val="000000"/>
                </a:solidFill>
              </a:rPr>
              <a:t>Regioni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CREATE VIEW Regioni AS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BDM.Regioni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DatiIdrometrici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DatiIdrometrici</a:t>
            </a:r>
            <a:r>
              <a:rPr lang="it-IT" sz="2400" dirty="0">
                <a:solidFill>
                  <a:srgbClr val="000000"/>
                </a:solidFill>
              </a:rPr>
              <a:t> AS 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 smtClean="0">
                <a:solidFill>
                  <a:srgbClr val="000000"/>
                </a:solidFill>
              </a:rPr>
              <a:t>BRI.DatiIdrometrici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SensoriIdrici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SensoriIdrici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BRI.SensoriIdrici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CelleGeografiche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CelleGeografiche</a:t>
            </a:r>
            <a:r>
              <a:rPr lang="it-IT" sz="2400" dirty="0">
                <a:solidFill>
                  <a:srgbClr val="000000"/>
                </a:solidFill>
              </a:rPr>
              <a:t> AS 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BDM.CelleGeografiche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DatiSensoriPrevisioniSep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DatiSensoriPrevisioniSep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</a:t>
            </a:r>
            <a:r>
              <a:rPr lang="it-IT" sz="2400" dirty="0" err="1">
                <a:solidFill>
                  <a:srgbClr val="000000"/>
                </a:solidFill>
              </a:rPr>
              <a:t>BRI.DatiIdrometrici.id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BSE.PrevisioniSensoriSep.idSep</a:t>
            </a:r>
            <a:r>
              <a:rPr lang="it-IT" sz="2400" dirty="0">
                <a:solidFill>
                  <a:srgbClr val="000000"/>
                </a:solidFill>
              </a:rPr>
              <a:t>, 						</a:t>
            </a:r>
            <a:r>
              <a:rPr lang="it-IT" sz="2400" dirty="0" err="1">
                <a:solidFill>
                  <a:srgbClr val="000000"/>
                </a:solidFill>
              </a:rPr>
              <a:t>BSE.PrevisioniSensoriSEP.idSensoreIdrico</a:t>
            </a:r>
            <a:r>
              <a:rPr lang="it-IT" sz="2400" dirty="0" smtClean="0">
                <a:solidFill>
                  <a:srgbClr val="000000"/>
                </a:solidFill>
              </a:rPr>
              <a:t>, </a:t>
            </a:r>
            <a:r>
              <a:rPr lang="it-IT" sz="2400" dirty="0" err="1" smtClean="0">
                <a:solidFill>
                  <a:srgbClr val="000000"/>
                </a:solidFill>
              </a:rPr>
              <a:t>BSE.PrevisioniSensoriSEP.idPrevisioni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BRI.DatiIdrometrici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BSE.PrevisioniSensoriSep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WHERE </a:t>
            </a:r>
            <a:r>
              <a:rPr lang="it-IT" sz="2400" dirty="0" err="1">
                <a:solidFill>
                  <a:srgbClr val="000000"/>
                </a:solidFill>
              </a:rPr>
              <a:t>BSE.PrevisioniSensoriSep.di</a:t>
            </a:r>
            <a:r>
              <a:rPr lang="it-IT" sz="2400" dirty="0">
                <a:solidFill>
                  <a:srgbClr val="000000"/>
                </a:solidFill>
              </a:rPr>
              <a:t> = </a:t>
            </a:r>
            <a:r>
              <a:rPr lang="it-IT" sz="2400" dirty="0" err="1">
                <a:solidFill>
                  <a:srgbClr val="000000"/>
                </a:solidFill>
              </a:rPr>
              <a:t>BRI.DatiIdrometrici.livelloAcqua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AND </a:t>
            </a:r>
            <a:r>
              <a:rPr lang="it-IT" sz="2400" dirty="0" err="1">
                <a:solidFill>
                  <a:srgbClr val="000000"/>
                </a:solidFill>
              </a:rPr>
              <a:t>BSE.PrevisioniSensoriSep.dataRilevazione</a:t>
            </a:r>
            <a:r>
              <a:rPr lang="it-IT" sz="2400" dirty="0">
                <a:solidFill>
                  <a:srgbClr val="000000"/>
                </a:solidFill>
              </a:rPr>
              <a:t> = </a:t>
            </a:r>
            <a:r>
              <a:rPr lang="it-IT" sz="2400" dirty="0" err="1">
                <a:solidFill>
                  <a:srgbClr val="000000"/>
                </a:solidFill>
              </a:rPr>
              <a:t>BRI.DatiIdrometrici.data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8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PrevisioniMeteo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PrevisioniMeteo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BDM.PrevisioniMeteo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SediOperative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SediOperative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</a:t>
            </a:r>
            <a:r>
              <a:rPr lang="it-IT" sz="2400" dirty="0" err="1">
                <a:solidFill>
                  <a:srgbClr val="000000"/>
                </a:solidFill>
              </a:rPr>
              <a:t>BSE.SediOperative.id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BSE.SediOperative.indirizzo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BSE.SediOperative.cap</a:t>
            </a:r>
            <a:r>
              <a:rPr lang="it-IT" sz="2400" dirty="0">
                <a:solidFill>
                  <a:srgbClr val="000000"/>
                </a:solidFill>
              </a:rPr>
              <a:t>, 			</a:t>
            </a:r>
            <a:r>
              <a:rPr lang="it-IT" sz="2400" dirty="0" err="1">
                <a:solidFill>
                  <a:srgbClr val="000000"/>
                </a:solidFill>
              </a:rPr>
              <a:t>BSE.SediOperative.nTelefono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BDM.Regione.id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BSE.SediOperative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BDM.Regione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WHERE </a:t>
            </a:r>
            <a:r>
              <a:rPr lang="it-IT" sz="2400" dirty="0" err="1">
                <a:solidFill>
                  <a:srgbClr val="000000"/>
                </a:solidFill>
              </a:rPr>
              <a:t>BSE.SediOperative.regione</a:t>
            </a:r>
            <a:r>
              <a:rPr lang="it-IT" sz="2400" dirty="0">
                <a:solidFill>
                  <a:srgbClr val="000000"/>
                </a:solidFill>
              </a:rPr>
              <a:t> = </a:t>
            </a:r>
            <a:r>
              <a:rPr lang="it-IT" sz="2400" dirty="0" err="1">
                <a:solidFill>
                  <a:srgbClr val="000000"/>
                </a:solidFill>
              </a:rPr>
              <a:t>BDM.Regione.denominazione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91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Sep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Sep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BSE.Sep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SepPianificazioniSpostamenti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SepPianificazioniSpostamenti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BSE.SepPianificazioniSpostamenti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3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SquadreEmergenza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SquadreEmergenza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 smtClean="0">
                <a:solidFill>
                  <a:srgbClr val="000000"/>
                </a:solidFill>
              </a:rPr>
              <a:t>BSE.SquadreEmergenza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 smtClean="0">
                <a:solidFill>
                  <a:srgbClr val="000000"/>
                </a:solidFill>
              </a:rPr>
              <a:t>OperatoreCentroSupervisione</a:t>
            </a:r>
            <a:endParaRPr lang="it-IT" sz="3200" b="1" dirty="0" smtClean="0">
              <a:solidFill>
                <a:srgbClr val="000000"/>
              </a:solidFill>
            </a:endParaRPr>
          </a:p>
          <a:p>
            <a:r>
              <a:rPr lang="it-IT" sz="2400" dirty="0" smtClean="0">
                <a:solidFill>
                  <a:srgbClr val="000000"/>
                </a:solidFill>
              </a:rPr>
              <a:t>CREATE VIEW </a:t>
            </a:r>
            <a:r>
              <a:rPr lang="it-IT" sz="2400" dirty="0" err="1" smtClean="0">
                <a:solidFill>
                  <a:srgbClr val="000000"/>
                </a:solidFill>
              </a:rPr>
              <a:t>OperatoreCentroSupervisione</a:t>
            </a:r>
            <a:r>
              <a:rPr lang="it-IT" sz="2400" dirty="0" smtClean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 smtClean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 smtClean="0">
                <a:solidFill>
                  <a:srgbClr val="000000"/>
                </a:solidFill>
              </a:rPr>
              <a:t>FROM </a:t>
            </a:r>
            <a:r>
              <a:rPr lang="it-IT" sz="2400" dirty="0" err="1" smtClean="0">
                <a:solidFill>
                  <a:srgbClr val="000000"/>
                </a:solidFill>
              </a:rPr>
              <a:t>BSE.OperatoreCentroSupervisione</a:t>
            </a:r>
            <a:endParaRPr lang="it-IT" sz="2400" i="1" dirty="0" smtClean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PianificazioniSpostamento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PianificazioniSpostamento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BSE.PianificazioniSpostamento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0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543052"/>
            <a:ext cx="10718007" cy="463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temporale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6"/>
            <a:ext cx="11141340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SELECT </a:t>
            </a:r>
            <a:r>
              <a:rPr lang="it-IT" sz="2800" dirty="0" err="1">
                <a:solidFill>
                  <a:srgbClr val="000000"/>
                </a:solidFill>
              </a:rPr>
              <a:t>Sep.data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Sep.dettagli</a:t>
            </a:r>
            <a:r>
              <a:rPr lang="it-IT" sz="2800" dirty="0">
                <a:solidFill>
                  <a:srgbClr val="000000"/>
                </a:solidFill>
              </a:rPr>
              <a:t>, Previsione.*</a:t>
            </a: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FROM </a:t>
            </a:r>
            <a:r>
              <a:rPr lang="it-IT" sz="2800" dirty="0" err="1">
                <a:solidFill>
                  <a:srgbClr val="000000"/>
                </a:solidFill>
              </a:rPr>
              <a:t>CorsoAcqua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TrattiAcqua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SensoriIdrici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DatiSensoriPrevisioniSep</a:t>
            </a:r>
            <a:r>
              <a:rPr lang="it-IT" sz="2800" dirty="0" smtClean="0">
                <a:solidFill>
                  <a:srgbClr val="000000"/>
                </a:solidFill>
              </a:rPr>
              <a:t>, </a:t>
            </a:r>
            <a:r>
              <a:rPr lang="it-IT" sz="2800" dirty="0" err="1" smtClean="0">
                <a:solidFill>
                  <a:srgbClr val="000000"/>
                </a:solidFill>
              </a:rPr>
              <a:t>Sep</a:t>
            </a:r>
            <a:r>
              <a:rPr lang="it-IT" sz="2800" dirty="0">
                <a:solidFill>
                  <a:srgbClr val="000000"/>
                </a:solidFill>
              </a:rPr>
              <a:t>, 			Previsioni</a:t>
            </a: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WHERE </a:t>
            </a:r>
            <a:r>
              <a:rPr lang="it-IT" sz="2800" dirty="0" err="1">
                <a:solidFill>
                  <a:srgbClr val="000000"/>
                </a:solidFill>
              </a:rPr>
              <a:t>CorsoAcqua.id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TrattiAcqua.idCorsoAcqua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TrattiAcqua.id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SensoriIdrici.idTrattoAcqua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SensoriIdrici.id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DatiSensoriPrevisioniSep.idSensoreIdrico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DatiSensoriPrevisioniSep.idSep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Sep.id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DatiSensoriPrevisioniSep.idPrevisione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Previsioni.id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WHERE </a:t>
            </a:r>
            <a:r>
              <a:rPr lang="it-IT" sz="2800" dirty="0" err="1">
                <a:solidFill>
                  <a:srgbClr val="000000"/>
                </a:solidFill>
              </a:rPr>
              <a:t>CorsoAcqua.denominazione</a:t>
            </a:r>
            <a:r>
              <a:rPr lang="it-IT" sz="2800" dirty="0">
                <a:solidFill>
                  <a:srgbClr val="000000"/>
                </a:solidFill>
              </a:rPr>
              <a:t> = @</a:t>
            </a:r>
            <a:r>
              <a:rPr lang="it-IT" sz="2800" dirty="0" err="1">
                <a:solidFill>
                  <a:srgbClr val="000000"/>
                </a:solidFill>
              </a:rPr>
              <a:t>nomefiume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Sep.dataIdentificazione</a:t>
            </a:r>
            <a:r>
              <a:rPr lang="it-IT" sz="2800" dirty="0">
                <a:solidFill>
                  <a:srgbClr val="000000"/>
                </a:solidFill>
              </a:rPr>
              <a:t> BETWEEN @</a:t>
            </a:r>
            <a:r>
              <a:rPr lang="it-IT" sz="2800" dirty="0" err="1">
                <a:solidFill>
                  <a:srgbClr val="000000"/>
                </a:solidFill>
              </a:rPr>
              <a:t>datainizio</a:t>
            </a:r>
            <a:r>
              <a:rPr lang="it-IT" sz="2800" dirty="0">
                <a:solidFill>
                  <a:srgbClr val="000000"/>
                </a:solidFill>
              </a:rPr>
              <a:t> AND @</a:t>
            </a:r>
            <a:r>
              <a:rPr lang="it-IT" sz="2800" dirty="0" err="1">
                <a:solidFill>
                  <a:srgbClr val="000000"/>
                </a:solidFill>
              </a:rPr>
              <a:t>datafine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2481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endParaRPr lang="it-IT" sz="3000" dirty="0"/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SELECT BSE.Sep.data, BSE.Sep.dettagli, BDM.PrevisioniMeteo.*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FROM BRI.CorsoAcqua, BRI.TrattiAcqua, BRI.DatiIdrometrici, BSE.SensoriIdrici, 			BSE.SensoriPrevisioniSep, BSE.Sep, BDM.PrevisioniMeteo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WHERE BRI.CorsoAcqua.id = BRI.TrattiAcqua.idCorsoAcqua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BRI.TrattiAcqua.id = BRI.SensoriIdrici.idTrattoAcqua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BRI.SensoriIdrici.id = BSE.SensoriPrevisioniSep.idSensoreIdrico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BSE.SensoriPrevisioniSep.idSep = BSE.Sep.id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BSE.SensoriPrevisioniSep.idPrevisione = BDM.Previsioni.id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BSE.PrevisioniSensoriSep.di = BRI.DatiIdrometrici.livelloAcqua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BSE.PrevisioniSensoriSep.dataRilevazione = BRI.DatiIdrometrici.data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BRI.CorsoAcqua.denominazione = @</a:t>
            </a:r>
            <a:r>
              <a:rPr lang="it-IT" sz="2400" dirty="0" err="1" smtClean="0">
                <a:solidFill>
                  <a:srgbClr val="000000"/>
                </a:solidFill>
              </a:rPr>
              <a:t>nomefiume</a:t>
            </a:r>
            <a:endParaRPr lang="it-IT" sz="24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it-IT" sz="2400" dirty="0" smtClean="0">
                <a:solidFill>
                  <a:srgbClr val="000000"/>
                </a:solidFill>
              </a:rPr>
              <a:t>AND </a:t>
            </a:r>
            <a:r>
              <a:rPr lang="it-IT" sz="2400" dirty="0" err="1" smtClean="0">
                <a:solidFill>
                  <a:srgbClr val="000000"/>
                </a:solidFill>
              </a:rPr>
              <a:t>BSE.Sep.dataIdentificazione</a:t>
            </a:r>
            <a:r>
              <a:rPr lang="it-IT" sz="2400" dirty="0" smtClean="0">
                <a:solidFill>
                  <a:srgbClr val="000000"/>
                </a:solidFill>
              </a:rPr>
              <a:t> BETWEEN @</a:t>
            </a:r>
            <a:r>
              <a:rPr lang="it-IT" sz="2400" dirty="0" err="1" smtClean="0">
                <a:solidFill>
                  <a:srgbClr val="000000"/>
                </a:solidFill>
              </a:rPr>
              <a:t>datainizio</a:t>
            </a:r>
            <a:r>
              <a:rPr lang="it-IT" sz="2400" dirty="0" smtClean="0">
                <a:solidFill>
                  <a:srgbClr val="000000"/>
                </a:solidFill>
              </a:rPr>
              <a:t> AND @</a:t>
            </a:r>
            <a:r>
              <a:rPr lang="it-IT" sz="2400" dirty="0" err="1" smtClean="0">
                <a:solidFill>
                  <a:srgbClr val="000000"/>
                </a:solidFill>
              </a:rPr>
              <a:t>datafine</a:t>
            </a:r>
            <a:endParaRPr lang="it-IT" sz="2400" b="1" i="1" dirty="0" smtClean="0">
              <a:solidFill>
                <a:srgbClr val="000000"/>
              </a:solidFill>
            </a:endParaRPr>
          </a:p>
          <a:p>
            <a:pPr lvl="0"/>
            <a:endParaRPr lang="it-IT" sz="28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l’utilizzo,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570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 dati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distribuzione dei frammenti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54652"/>
            <a:ext cx="11279983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la base dati sarà distribuita su 20 nodi)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11804"/>
            <a:ext cx="1127998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situazioni di emergenza potenziale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97516"/>
            <a:ext cx="11279983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la base dati sarà distribuita su 20 nodi)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9"/>
            <a:ext cx="1127998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1141340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pianifica gli spostamenti delle squadre in base a SEP?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Considerazioni</a:t>
            </a:r>
          </a:p>
        </p:txBody>
      </p:sp>
    </p:spTree>
    <p:extLst>
      <p:ext uri="{BB962C8B-B14F-4D97-AF65-F5344CB8AC3E}">
        <p14:creationId xmlns:p14="http://schemas.microsoft.com/office/powerpoint/2010/main" val="7689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5"/>
            <a:ext cx="1057989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6"/>
            <a:ext cx="10579895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malfunzionamento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7"/>
            <a:ext cx="1127998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alla presenza di numerose letture verso lo storico delle rilevazioni idrometriche.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Evoluzioni future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può essere migliorato sviluppando una o più delle seguenti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features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Gestione automatica della pianificazione degli spostamenti in caso di SEP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Introduzione di nuove tipologie di sensori per una maggiore probabilità di identificazione SEP (esempio sensore sismico, geotermico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Introduzioni di nuovi metodi di segnalazione SEG (non solo da operatori a campo)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8554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4376931" y="2769993"/>
            <a:ext cx="2937511" cy="911995"/>
          </a:xfrm>
        </p:spPr>
        <p:txBody>
          <a:bodyPr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910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Stilografica.thmx</Template>
  <TotalTime>1461</TotalTime>
  <Words>3022</Words>
  <Application>Microsoft Office PowerPoint</Application>
  <PresentationFormat>Widescreen</PresentationFormat>
  <Paragraphs>950</Paragraphs>
  <Slides>97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97</vt:i4>
      </vt:variant>
    </vt:vector>
  </HeadingPairs>
  <TitlesOfParts>
    <vt:vector size="102" baseType="lpstr">
      <vt:lpstr>Arial</vt:lpstr>
      <vt:lpstr>Calibri</vt:lpstr>
      <vt:lpstr>Calibri Light</vt:lpstr>
      <vt:lpstr>Segoe UI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NTTSight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Matteo Zuccon</cp:lastModifiedBy>
  <cp:revision>242</cp:revision>
  <dcterms:created xsi:type="dcterms:W3CDTF">2015-02-18T18:51:45Z</dcterms:created>
  <dcterms:modified xsi:type="dcterms:W3CDTF">2015-02-23T14:44:12Z</dcterms:modified>
</cp:coreProperties>
</file>