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61" r:id="rId9"/>
    <p:sldId id="272" r:id="rId10"/>
    <p:sldId id="274" r:id="rId11"/>
    <p:sldId id="275" r:id="rId12"/>
    <p:sldId id="348" r:id="rId13"/>
    <p:sldId id="264" r:id="rId14"/>
    <p:sldId id="265" r:id="rId15"/>
    <p:sldId id="266" r:id="rId16"/>
    <p:sldId id="267" r:id="rId17"/>
    <p:sldId id="269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304" r:id="rId35"/>
    <p:sldId id="305" r:id="rId36"/>
    <p:sldId id="302" r:id="rId37"/>
    <p:sldId id="303" r:id="rId38"/>
    <p:sldId id="293" r:id="rId39"/>
    <p:sldId id="294" r:id="rId40"/>
    <p:sldId id="306" r:id="rId41"/>
    <p:sldId id="270" r:id="rId42"/>
    <p:sldId id="307" r:id="rId43"/>
    <p:sldId id="271" r:id="rId44"/>
    <p:sldId id="276" r:id="rId45"/>
    <p:sldId id="299" r:id="rId46"/>
    <p:sldId id="300" r:id="rId47"/>
    <p:sldId id="301" r:id="rId48"/>
    <p:sldId id="349" r:id="rId49"/>
    <p:sldId id="308" r:id="rId50"/>
    <p:sldId id="311" r:id="rId51"/>
    <p:sldId id="309" r:id="rId52"/>
    <p:sldId id="312" r:id="rId53"/>
    <p:sldId id="310" r:id="rId54"/>
    <p:sldId id="313" r:id="rId55"/>
    <p:sldId id="316" r:id="rId56"/>
    <p:sldId id="315" r:id="rId57"/>
    <p:sldId id="344" r:id="rId58"/>
    <p:sldId id="314" r:id="rId59"/>
    <p:sldId id="341" r:id="rId60"/>
    <p:sldId id="343" r:id="rId61"/>
    <p:sldId id="342" r:id="rId62"/>
    <p:sldId id="335" r:id="rId63"/>
    <p:sldId id="336" r:id="rId64"/>
    <p:sldId id="337" r:id="rId65"/>
    <p:sldId id="338" r:id="rId66"/>
    <p:sldId id="339" r:id="rId67"/>
    <p:sldId id="340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45" r:id="rId76"/>
    <p:sldId id="295" r:id="rId77"/>
    <p:sldId id="296" r:id="rId78"/>
    <p:sldId id="297" r:id="rId79"/>
    <p:sldId id="325" r:id="rId80"/>
    <p:sldId id="326" r:id="rId81"/>
    <p:sldId id="327" r:id="rId82"/>
    <p:sldId id="328" r:id="rId83"/>
    <p:sldId id="329" r:id="rId84"/>
    <p:sldId id="332" r:id="rId85"/>
    <p:sldId id="333" r:id="rId86"/>
    <p:sldId id="334" r:id="rId87"/>
    <p:sldId id="330" r:id="rId88"/>
    <p:sldId id="331" r:id="rId89"/>
    <p:sldId id="347" r:id="rId90"/>
    <p:sldId id="346" r:id="rId9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Zuccon" initials="M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4E01"/>
    <a:srgbClr val="BD4A01"/>
    <a:srgbClr val="E55B00"/>
    <a:srgbClr val="004B00"/>
    <a:srgbClr val="006B00"/>
    <a:srgbClr val="930000"/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55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printerSettings" Target="printerSettings/printerSettings1.bin"/><Relationship Id="rId94" Type="http://schemas.openxmlformats.org/officeDocument/2006/relationships/commentAuthors" Target="commentAuthors.xml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10.0</c:v>
                </c:pt>
                <c:pt idx="1">
                  <c:v>80.0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100.0</c:v>
                </c:pt>
                <c:pt idx="6">
                  <c:v>100.0</c:v>
                </c:pt>
                <c:pt idx="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8453672"/>
        <c:axId val="-2138450776"/>
      </c:radarChart>
      <c:catAx>
        <c:axId val="-2138453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138450776"/>
        <c:crosses val="autoZero"/>
        <c:auto val="1"/>
        <c:lblAlgn val="ctr"/>
        <c:lblOffset val="100"/>
        <c:noMultiLvlLbl val="0"/>
      </c:catAx>
      <c:valAx>
        <c:axId val="-2138450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138453672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7"/>
          <c:y val="0.0738863413190105"/>
          <c:w val="0.46511599843123"/>
          <c:h val="0.844278982788413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10.0</c:v>
                </c:pt>
                <c:pt idx="1">
                  <c:v>10.0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100.0</c:v>
                </c:pt>
                <c:pt idx="6">
                  <c:v>60.0</c:v>
                </c:pt>
                <c:pt idx="7">
                  <c:v>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8800120"/>
        <c:axId val="2128810360"/>
      </c:radarChart>
      <c:catAx>
        <c:axId val="2128800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28810360"/>
        <c:crosses val="autoZero"/>
        <c:auto val="1"/>
        <c:lblAlgn val="ctr"/>
        <c:lblOffset val="100"/>
        <c:noMultiLvlLbl val="0"/>
      </c:catAx>
      <c:valAx>
        <c:axId val="212881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28800120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10.0</c:v>
                </c:pt>
                <c:pt idx="1">
                  <c:v>30.0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30.0</c:v>
                </c:pt>
                <c:pt idx="6">
                  <c:v>60.0</c:v>
                </c:pt>
                <c:pt idx="7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3522488"/>
        <c:axId val="-2133518824"/>
      </c:radarChart>
      <c:catAx>
        <c:axId val="-213352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133518824"/>
        <c:crosses val="autoZero"/>
        <c:auto val="1"/>
        <c:lblAlgn val="ctr"/>
        <c:lblOffset val="100"/>
        <c:noMultiLvlLbl val="0"/>
      </c:catAx>
      <c:valAx>
        <c:axId val="-2133518824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133522488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spPr>
            <a:ln w="38100" cap="rnd">
              <a:solidFill>
                <a:srgbClr val="FF0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Foglio4!$C$7:$C$14</c:f>
              <c:numCache>
                <c:formatCode>General</c:formatCode>
                <c:ptCount val="8"/>
                <c:pt idx="0">
                  <c:v>10.0</c:v>
                </c:pt>
                <c:pt idx="1">
                  <c:v>80.0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100.0</c:v>
                </c:pt>
                <c:pt idx="6">
                  <c:v>100.0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spPr>
            <a:ln w="38100" cap="rnd">
              <a:solidFill>
                <a:srgbClr val="FFC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Foglio4!$D$7:$D$14</c:f>
              <c:numCache>
                <c:formatCode>General</c:formatCode>
                <c:ptCount val="8"/>
                <c:pt idx="0">
                  <c:v>10.0</c:v>
                </c:pt>
                <c:pt idx="1">
                  <c:v>10.0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100.0</c:v>
                </c:pt>
                <c:pt idx="6">
                  <c:v>60.0</c:v>
                </c:pt>
                <c:pt idx="7">
                  <c:v>50.0</c:v>
                </c:pt>
              </c:numCache>
            </c:numRef>
          </c:val>
        </c:ser>
        <c:ser>
          <c:idx val="2"/>
          <c:order val="2"/>
          <c:spPr>
            <a:ln w="63500" cap="rnd">
              <a:solidFill>
                <a:srgbClr val="00B05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Foglio4!$E$7:$E$14</c:f>
              <c:numCache>
                <c:formatCode>General</c:formatCode>
                <c:ptCount val="8"/>
                <c:pt idx="0">
                  <c:v>10.0</c:v>
                </c:pt>
                <c:pt idx="1">
                  <c:v>30.0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30.0</c:v>
                </c:pt>
                <c:pt idx="6">
                  <c:v>60.0</c:v>
                </c:pt>
                <c:pt idx="7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3463000"/>
        <c:axId val="-2133459448"/>
      </c:radarChart>
      <c:catAx>
        <c:axId val="-2133463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133459448"/>
        <c:crosses val="autoZero"/>
        <c:auto val="1"/>
        <c:lblAlgn val="ctr"/>
        <c:lblOffset val="100"/>
        <c:noMultiLvlLbl val="0"/>
      </c:catAx>
      <c:valAx>
        <c:axId val="-2133459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133463000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60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72539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4" y="90171"/>
            <a:ext cx="534864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8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0158413" cy="721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idrometrici dotati di modulo GPRS (con 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-4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7"/>
            <a:ext cx="10158413" cy="841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dominio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Conosciamo lo schema logico di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BDM</a:t>
            </a:r>
          </a:p>
          <a:p>
            <a:pPr marL="45720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identificano la stessa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-5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8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001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 (non tutti necessitano monitoraggio)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permette all’operatore del centro di supervisione di pianificare gli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 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809944"/>
            <a:ext cx="11149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9"/>
            <a:ext cx="10444163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real-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time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Tempestività notifica SEG (tempistica non specificata nel testo)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1285878" y="1314454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4" y="2462079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20" y="657226"/>
            <a:ext cx="10232137" cy="586446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6"/>
            <a:ext cx="1081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9" name="Triangolo isoscele 18"/>
          <p:cNvSpPr/>
          <p:nvPr/>
        </p:nvSpPr>
        <p:spPr>
          <a:xfrm rot="4892389">
            <a:off x="4001834" y="954390"/>
            <a:ext cx="156796" cy="1232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/>
          <p:cNvSpPr/>
          <p:nvPr/>
        </p:nvSpPr>
        <p:spPr>
          <a:xfrm rot="5764653">
            <a:off x="4179719" y="1494393"/>
            <a:ext cx="143455" cy="14505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riangolo isoscele 21"/>
          <p:cNvSpPr/>
          <p:nvPr/>
        </p:nvSpPr>
        <p:spPr>
          <a:xfrm rot="16384888">
            <a:off x="5221566" y="4505183"/>
            <a:ext cx="152137" cy="1909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riangolo isoscele 22"/>
          <p:cNvSpPr/>
          <p:nvPr/>
        </p:nvSpPr>
        <p:spPr>
          <a:xfrm rot="17068366">
            <a:off x="4859539" y="5501754"/>
            <a:ext cx="149738" cy="17148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riangolo isoscele 23"/>
          <p:cNvSpPr/>
          <p:nvPr/>
        </p:nvSpPr>
        <p:spPr>
          <a:xfrm rot="11209492">
            <a:off x="1869521" y="3816753"/>
            <a:ext cx="147731" cy="12024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riangolo isoscele 24"/>
          <p:cNvSpPr/>
          <p:nvPr/>
        </p:nvSpPr>
        <p:spPr>
          <a:xfrm>
            <a:off x="2267715" y="5261917"/>
            <a:ext cx="170255" cy="1025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riangolo isoscele 25"/>
          <p:cNvSpPr/>
          <p:nvPr/>
        </p:nvSpPr>
        <p:spPr>
          <a:xfrm rot="5962915">
            <a:off x="4720873" y="2906421"/>
            <a:ext cx="141168" cy="14932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riangolo isoscele 26"/>
          <p:cNvSpPr/>
          <p:nvPr/>
        </p:nvSpPr>
        <p:spPr>
          <a:xfrm rot="5080462">
            <a:off x="5665185" y="2557939"/>
            <a:ext cx="160632" cy="14358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riangolo isoscele 27"/>
          <p:cNvSpPr/>
          <p:nvPr/>
        </p:nvSpPr>
        <p:spPr>
          <a:xfrm rot="5080462">
            <a:off x="8329994" y="1968863"/>
            <a:ext cx="150490" cy="9744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riangolo isoscele 28"/>
          <p:cNvSpPr/>
          <p:nvPr/>
        </p:nvSpPr>
        <p:spPr>
          <a:xfrm rot="4011855">
            <a:off x="8677860" y="1084431"/>
            <a:ext cx="149930" cy="11485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6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5" y="642043"/>
            <a:ext cx="11661087" cy="58720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9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5" y="2242246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/>
          <a:stretch/>
        </p:blipFill>
        <p:spPr>
          <a:xfrm>
            <a:off x="329185" y="1682180"/>
            <a:ext cx="11547683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/>
          <a:stretch/>
        </p:blipFill>
        <p:spPr>
          <a:xfrm>
            <a:off x="182880" y="1201405"/>
            <a:ext cx="11863600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15" y="1160711"/>
            <a:ext cx="8329175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28802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di segnalazioni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di situazioni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9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30" y="4186243"/>
          <a:ext cx="5885260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1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145093"/>
              </p:ext>
            </p:extLst>
          </p:nvPr>
        </p:nvGraphicFramePr>
        <p:xfrm>
          <a:off x="4259962" y="1019560"/>
          <a:ext cx="9625015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3" y="926795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41" y="1128708"/>
          <a:ext cx="4529138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9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8" y="4700594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222486"/>
              </p:ext>
            </p:extLst>
          </p:nvPr>
        </p:nvGraphicFramePr>
        <p:xfrm>
          <a:off x="3887343" y="810198"/>
          <a:ext cx="10234615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8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4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31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3463"/>
              </p:ext>
            </p:extLst>
          </p:nvPr>
        </p:nvGraphicFramePr>
        <p:xfrm>
          <a:off x="4362642" y="1005270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40993"/>
            <a:ext cx="11044237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della pianificazione di squadre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31" y="780118"/>
            <a:ext cx="1100137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pro/contro delle diverse soluzioni, abbiamo scelta la terza poiché rappresenta i migliori compromessi tra le diverse proprietà analizzate.</a:t>
            </a: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graphicFrame>
        <p:nvGraphicFramePr>
          <p:cNvPr id="7" name="Gra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776629"/>
              </p:ext>
            </p:extLst>
          </p:nvPr>
        </p:nvGraphicFramePr>
        <p:xfrm>
          <a:off x="1877379" y="2133603"/>
          <a:ext cx="7656767" cy="4381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1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3" y="1515906"/>
            <a:ext cx="93595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3000" b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Ital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Control 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Meters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SRL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 febbraio 2015)								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569557" y="3143254"/>
            <a:ext cx="3528715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5" y="3449698"/>
            <a:ext cx="7811095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31" y="2075885"/>
            <a:ext cx="10871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6" y="4255627"/>
            <a:ext cx="1319807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90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42"/>
            <a:ext cx="1619251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3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22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91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5" y="3517549"/>
            <a:ext cx="2749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6" y="3524298"/>
            <a:ext cx="11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1" y="3077911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5" y="3830662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37" y="2960549"/>
            <a:ext cx="4957315" cy="19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Stima costi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</a:t>
            </a:r>
            <a:r>
              <a:rPr lang="it-IT" sz="3000" b="1" i="1" dirty="0" smtClean="0">
                <a:solidFill>
                  <a:srgbClr val="0072C6"/>
                </a:solidFill>
              </a:rPr>
              <a:t>costi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</a:t>
            </a:r>
            <a:r>
              <a:rPr lang="it-IT" sz="3000" b="1" i="1" dirty="0" smtClean="0">
                <a:solidFill>
                  <a:srgbClr val="0072C6"/>
                </a:solidFill>
              </a:rPr>
              <a:t>costi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b="1" i="1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7" y="5243513"/>
            <a:ext cx="4043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71692" y="2951296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ctr"/>
            <a:r>
              <a:rPr lang="it-IT" b="1" dirty="0" smtClean="0">
                <a:solidFill>
                  <a:srgbClr val="0072C6"/>
                </a:solidFill>
              </a:rPr>
              <a:t>Architettura dei Dati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0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CorsiAcqua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denominazione</a:t>
            </a:r>
            <a:r>
              <a:rPr lang="it-IT" sz="3200" dirty="0" smtClean="0">
                <a:solidFill>
                  <a:schemeClr val="tx1"/>
                </a:solidFill>
              </a:rPr>
              <a:t>)</a:t>
            </a:r>
            <a:endParaRPr lang="it-IT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TrattiAcqua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portata, </a:t>
            </a:r>
            <a:r>
              <a:rPr lang="it-IT" sz="3200" i="1" dirty="0" err="1">
                <a:solidFill>
                  <a:schemeClr val="tx1"/>
                </a:solidFill>
              </a:rPr>
              <a:t>idCorsoAcqua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idNodoInizio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idNodoFine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NodiAcqua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regione)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DatiIdrometrici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livelloAcqua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dataRilevazione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idSensoreIdrico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SensoriIdrici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</a:t>
            </a:r>
            <a:r>
              <a:rPr lang="it-IT" sz="3200" i="1" dirty="0" err="1">
                <a:solidFill>
                  <a:schemeClr val="tx1"/>
                </a:solidFill>
              </a:rPr>
              <a:t>idTrattoAcqua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it-IT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6" y="1879604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 (esterna)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BRI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4" y="1652590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pPr>
              <a:lnSpc>
                <a:spcPct val="120000"/>
              </a:lnSpc>
            </a:pPr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pPr lvl="0">
              <a:lnSpc>
                <a:spcPct val="120000"/>
              </a:lnSpc>
            </a:pPr>
            <a:endParaRPr lang="it-IT" sz="3200" dirty="0"/>
          </a:p>
          <a:p>
            <a:pPr lvl="0">
              <a:lnSpc>
                <a:spcPct val="120000"/>
              </a:lnSpc>
            </a:pPr>
            <a:r>
              <a:rPr lang="it-IT" sz="3200" b="1" dirty="0">
                <a:solidFill>
                  <a:srgbClr val="000000"/>
                </a:solidFill>
              </a:rPr>
              <a:t>Regioni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denominazione)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CelleGeografiche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latitudineCentro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longitudineCentro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idRegione</a:t>
            </a:r>
            <a:r>
              <a:rPr lang="it-IT" sz="3200" dirty="0">
                <a:solidFill>
                  <a:srgbClr val="000000"/>
                </a:solidFill>
              </a:rPr>
              <a:t>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PrevisioniMeteo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dataPrevisione</a:t>
            </a:r>
            <a:r>
              <a:rPr lang="it-IT" sz="3200" dirty="0">
                <a:solidFill>
                  <a:srgbClr val="000000"/>
                </a:solidFill>
              </a:rPr>
              <a:t>, umidita, </a:t>
            </a:r>
            <a:r>
              <a:rPr lang="it-IT" sz="3200" dirty="0" err="1">
                <a:solidFill>
                  <a:srgbClr val="000000"/>
                </a:solidFill>
              </a:rPr>
              <a:t>probPrecipitazioni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smtClean="0">
                <a:solidFill>
                  <a:srgbClr val="000000"/>
                </a:solidFill>
              </a:rPr>
              <a:t>											</a:t>
            </a:r>
            <a:r>
              <a:rPr lang="it-IT" sz="3200" dirty="0" err="1" smtClean="0">
                <a:solidFill>
                  <a:srgbClr val="000000"/>
                </a:solidFill>
              </a:rPr>
              <a:t>qPrecipitazioni</a:t>
            </a:r>
            <a:r>
              <a:rPr lang="it-IT" sz="3200" dirty="0" smtClean="0">
                <a:solidFill>
                  <a:srgbClr val="000000"/>
                </a:solidFill>
              </a:rPr>
              <a:t>, </a:t>
            </a:r>
            <a:r>
              <a:rPr lang="it-IT" sz="3200" dirty="0" err="1" smtClean="0">
                <a:solidFill>
                  <a:srgbClr val="000000"/>
                </a:solidFill>
              </a:rPr>
              <a:t>tempMax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tempMin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idCellaGeografica</a:t>
            </a:r>
            <a:r>
              <a:rPr lang="it-IT" sz="3200" dirty="0" smtClean="0">
                <a:solidFill>
                  <a:srgbClr val="000000"/>
                </a:solidFill>
              </a:rPr>
              <a:t>)</a:t>
            </a:r>
            <a:endParaRPr lang="it-IT" sz="30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dirty="0">
              <a:solidFill>
                <a:srgbClr val="000000"/>
              </a:solidFill>
            </a:endParaRPr>
          </a:p>
          <a:p>
            <a:endParaRPr lang="it-IT" sz="50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2" y="1275405"/>
            <a:ext cx="9886951" cy="511967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BSE</a:t>
            </a:r>
            <a:endParaRPr lang="it-IT" sz="3000" b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dataIdentificazione</a:t>
            </a:r>
            <a:r>
              <a:rPr lang="it-IT" sz="24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matricolaOperatore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matricola</a:t>
            </a:r>
            <a:r>
              <a:rPr lang="it-IT" sz="24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Previsioni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probPioggia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quantitaPioggia</a:t>
            </a:r>
            <a:r>
              <a:rPr lang="it-IT" sz="2400" dirty="0">
                <a:solidFill>
                  <a:srgbClr val="000000"/>
                </a:solidFill>
              </a:rPr>
              <a:t>, data)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PrevisioniSensoriSep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idSensoreIdrico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idPrevisioni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dataRilevazione</a:t>
            </a:r>
            <a:r>
              <a:rPr lang="it-IT" sz="2400" dirty="0">
                <a:solidFill>
                  <a:srgbClr val="000000"/>
                </a:solidFill>
              </a:rPr>
              <a:t>, di)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Sensori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latitudine, longitudine)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i="1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2400" dirty="0">
                <a:solidFill>
                  <a:srgbClr val="000000"/>
                </a:solidFill>
              </a:rPr>
              <a:t>, 				</a:t>
            </a:r>
            <a:r>
              <a:rPr lang="it-IT" sz="2400" dirty="0" err="1">
                <a:solidFill>
                  <a:srgbClr val="000000"/>
                </a:solidFill>
              </a:rPr>
              <a:t>dataSpostamento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luogoSpostamento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SquadreEmergenza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idSquadreEmergenza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nComponenti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disponibilita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idSedeOperativa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SediOperative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indirizzo, </a:t>
            </a:r>
            <a:r>
              <a:rPr lang="it-IT" sz="2400" dirty="0" err="1">
                <a:solidFill>
                  <a:srgbClr val="000000"/>
                </a:solidFill>
              </a:rPr>
              <a:t>cap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nTelefono</a:t>
            </a:r>
            <a:r>
              <a:rPr lang="it-IT" sz="2400" dirty="0">
                <a:solidFill>
                  <a:srgbClr val="000000"/>
                </a:solidFill>
              </a:rPr>
              <a:t>, regione)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7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600" b="1" i="1" dirty="0" smtClean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CorsiAcqua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TrattiAcqua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portata, </a:t>
            </a:r>
            <a:r>
              <a:rPr lang="it-IT" sz="1600" i="1" dirty="0" err="1">
                <a:solidFill>
                  <a:srgbClr val="000000"/>
                </a:solidFill>
              </a:rPr>
              <a:t>idCorsoAcqua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idNodoInizio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idNodoFine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NodiAcqua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>
                <a:solidFill>
                  <a:srgbClr val="000000"/>
                </a:solidFill>
              </a:rPr>
              <a:t>Regioni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DatiIdrometrici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livelloAcqua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dataRilevazione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SensoriIdrici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idTrattoAcqua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CelleGeografiche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latitudineCentro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longitudineCentro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DatiSensoriPrevisioniSep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idDatoIdrometrico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idPrevisione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PrevisioniMeteo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dataPrevisione</a:t>
            </a:r>
            <a:r>
              <a:rPr lang="it-IT" sz="1600" dirty="0">
                <a:solidFill>
                  <a:srgbClr val="000000"/>
                </a:solidFill>
              </a:rPr>
              <a:t>, umidita, </a:t>
            </a:r>
            <a:r>
              <a:rPr lang="it-IT" sz="1600" dirty="0" err="1">
                <a:solidFill>
                  <a:srgbClr val="000000"/>
                </a:solidFill>
              </a:rPr>
              <a:t>probPrecipitazioni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qPrecipitazioni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tempMax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tempMin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idCellaGeografica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SediOperative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indirizzo, </a:t>
            </a:r>
            <a:r>
              <a:rPr lang="it-IT" sz="1600" dirty="0" err="1">
                <a:solidFill>
                  <a:srgbClr val="000000"/>
                </a:solidFill>
              </a:rPr>
              <a:t>cap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nTelefono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dataIdentificazione</a:t>
            </a:r>
            <a:r>
              <a:rPr lang="it-IT" sz="16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1600" dirty="0" smtClean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dataSpostamento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luogoSpostamento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SquadreEmergenza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nComponenti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disponibilita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idSedeOperativa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matricola</a:t>
            </a:r>
            <a:r>
              <a:rPr lang="it-IT" sz="16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matricolaOperatore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 smtClean="0">
              <a:solidFill>
                <a:srgbClr val="000000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1" y="0"/>
            <a:ext cx="9391651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2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7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2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1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1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1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2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1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1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1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1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7" y="456462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7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7" y="518743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8001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7" y="581608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5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2" y="2141526"/>
            <a:ext cx="8151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2" y="1136538"/>
            <a:ext cx="7539039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6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05" y="1270880"/>
            <a:ext cx="8891587" cy="524422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9" y="1099798"/>
            <a:ext cx="6286503" cy="54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67567"/>
            <a:ext cx="11149013" cy="574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modalità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Virtual 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data integration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".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67568"/>
            <a:ext cx="11149013" cy="210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85" y="2014351"/>
            <a:ext cx="6183441" cy="42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1"/>
            <a:ext cx="11149013" cy="581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modalità 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comprende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processo di estrazione, trasformazione e caricamento di dati su di un sistema di sintesi (esempio 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Raggruppamento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…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4"/>
            <a:ext cx="11149013" cy="333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77" y="2310520"/>
            <a:ext cx="6286499" cy="4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44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VDI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87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ETL (data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scheduling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4" y="1419228"/>
            <a:ext cx="3668901" cy="220979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385891"/>
            <a:ext cx="4235557" cy="227647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1" y="3955257"/>
            <a:ext cx="9658731" cy="23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6" y="1700214"/>
            <a:ext cx="2707105" cy="15430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91" y="1700214"/>
            <a:ext cx="3318240" cy="15430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25" y="1700218"/>
            <a:ext cx="3204947" cy="156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128" y="3779206"/>
            <a:ext cx="3933145" cy="156210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521" y="3824291"/>
            <a:ext cx="3995739" cy="19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pianifica gli spostamenti delle squadre in base a SEP?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5" y="1314450"/>
            <a:ext cx="11370351" cy="49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21" y="1808224"/>
            <a:ext cx="2605087" cy="18270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9" y="1700214"/>
            <a:ext cx="5022536" cy="18192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9" y="4076015"/>
            <a:ext cx="4348164" cy="18618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99" y="4076011"/>
            <a:ext cx="535895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09" y="1319293"/>
            <a:ext cx="5915883" cy="222017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210" y="3900611"/>
            <a:ext cx="9086279" cy="2676658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58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543052"/>
            <a:ext cx="10718007" cy="463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temporale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81" y="1357313"/>
            <a:ext cx="9128120" cy="5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82" y="1157290"/>
            <a:ext cx="8209439" cy="5386386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2481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l’utilizzo,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70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 dati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distribuzione dei frammenti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042222"/>
            <a:ext cx="10158413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 – Arpa Lombardia)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(tutti i sensori sono sincronizzati – l’intervallo di rilevazione è analogo a quello di sistemi realmente esistenti)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-1 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54652"/>
            <a:ext cx="11279983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la base dati sarà distribuita su 20 nodi)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11804"/>
            <a:ext cx="1127998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situazioni di emergenza potenziale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97516"/>
            <a:ext cx="11279983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la base dati sarà distribuita su 20 nodi)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9"/>
            <a:ext cx="1127998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7"/>
            <a:ext cx="1127998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alla presenza di numerose letture verso lo storico delle rilevazioni idrometriche.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5"/>
            <a:ext cx="1057989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6"/>
            <a:ext cx="10579895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malfunzionamento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Evoluzioni future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può essere migliorato sviluppando una o più delle seguenti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features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Gestione automatica della pianificazione degli spostamenti in caso di SEP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Introduzione di nuove tipologie di sensori per una maggiore probabilità di identificazione SEP (esempio sensore sismico, geotermico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Introduzioni di nuovi metodi di segnalazione SEG (non solo da operatori a campo)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55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261048"/>
            <a:ext cx="1015841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reali) 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4376931" y="2769993"/>
            <a:ext cx="2937511" cy="91199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910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Stilografica.thmx</Template>
  <TotalTime>1375</TotalTime>
  <Words>2849</Words>
  <Application>Microsoft Macintosh PowerPoint</Application>
  <PresentationFormat>Personalizzato</PresentationFormat>
  <Paragraphs>849</Paragraphs>
  <Slides>90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90</vt:i4>
      </vt:variant>
    </vt:vector>
  </HeadingPairs>
  <TitlesOfParts>
    <vt:vector size="91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>NTTSight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Francesco</cp:lastModifiedBy>
  <cp:revision>221</cp:revision>
  <dcterms:created xsi:type="dcterms:W3CDTF">2015-02-18T18:51:45Z</dcterms:created>
  <dcterms:modified xsi:type="dcterms:W3CDTF">2015-02-23T12:59:34Z</dcterms:modified>
</cp:coreProperties>
</file>