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270" r:id="rId40"/>
    <p:sldId id="271" r:id="rId41"/>
    <p:sldId id="276" r:id="rId42"/>
    <p:sldId id="299" r:id="rId43"/>
    <p:sldId id="300" r:id="rId44"/>
    <p:sldId id="301" r:id="rId45"/>
    <p:sldId id="295" r:id="rId46"/>
    <p:sldId id="296" r:id="rId47"/>
    <p:sldId id="297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5491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10658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21046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4 core, 7GB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320GB HDD</a:t>
            </a:r>
          </a:p>
          <a:p>
            <a:pPr lvl="0"/>
            <a:r>
              <a:rPr lang="it-IT" sz="2400" dirty="0" smtClean="0"/>
              <a:t>	Prezzo = 97,52€/mese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2 core, 7,5GB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300GB HDD, 32SSD</a:t>
            </a:r>
          </a:p>
          <a:p>
            <a:pPr lvl="0"/>
            <a:r>
              <a:rPr lang="it-IT" sz="2400" dirty="0" smtClean="0"/>
              <a:t>	Prezzo = 101 €/mese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28462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/>
              <a:t>Per lo sviluppo del sistema supponiamo i seguenti costi: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Analisi requisiti e creazione documenti di implementazione/architettura:</a:t>
            </a:r>
          </a:p>
          <a:p>
            <a:pPr lvl="0"/>
            <a:r>
              <a:rPr lang="it-IT" sz="2400" dirty="0"/>
              <a:t>	</a:t>
            </a:r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3         per 7-10 gg a 150€/h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Sviluppo del sistema partendo dalla documentazione prodotta nella fase di analisi:</a:t>
            </a:r>
          </a:p>
          <a:p>
            <a:pPr lvl="0"/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5          per 90 gg a 80€/h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/>
              <a:t>Installazione di un singolo sensore:</a:t>
            </a:r>
          </a:p>
          <a:p>
            <a:pPr lvl="0"/>
            <a:r>
              <a:rPr lang="it-IT" sz="2400" dirty="0"/>
              <a:t>	</a:t>
            </a:r>
            <a:endParaRPr lang="it-IT" sz="2400" dirty="0" smtClean="0"/>
          </a:p>
          <a:p>
            <a:pPr lvl="0"/>
            <a:r>
              <a:rPr lang="it-IT" sz="2400" dirty="0"/>
              <a:t>	</a:t>
            </a:r>
            <a:r>
              <a:rPr lang="it-IT" sz="2400" dirty="0" smtClean="0"/>
              <a:t>2         per 4 ore a 30€/h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Costo per licenze </a:t>
            </a:r>
            <a:r>
              <a:rPr lang="it-IT" sz="2400" i="1" dirty="0" err="1" smtClean="0"/>
              <a:t>MySQL</a:t>
            </a:r>
            <a:r>
              <a:rPr lang="it-IT" sz="2400" dirty="0" smtClean="0"/>
              <a:t> e </a:t>
            </a:r>
            <a:r>
              <a:rPr lang="it-IT" sz="2400" i="1" dirty="0" smtClean="0"/>
              <a:t>Java SE Server </a:t>
            </a:r>
            <a:r>
              <a:rPr lang="it-IT" sz="2400" dirty="0" smtClean="0"/>
              <a:t>(</a:t>
            </a:r>
            <a:r>
              <a:rPr lang="it-IT" sz="2400" i="1" dirty="0" err="1" smtClean="0"/>
              <a:t>GlassFish</a:t>
            </a:r>
            <a:r>
              <a:rPr lang="it-IT" sz="2400" dirty="0" smtClean="0"/>
              <a:t>) : circa 5000€ / anno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/>
              <a:t>Riepilogo costi:	     </a:t>
            </a:r>
            <a:endParaRPr lang="it-IT" sz="2400" dirty="0"/>
          </a:p>
          <a:p>
            <a:pPr lvl="0"/>
            <a:endParaRPr lang="it-IT" sz="1500" dirty="0" smtClean="0"/>
          </a:p>
          <a:p>
            <a:pPr lvl="0"/>
            <a:r>
              <a:rPr lang="it-IT" sz="2400" dirty="0" smtClean="0"/>
              <a:t>2.000 Sensori per 1400€  ** / </a:t>
            </a:r>
            <a:r>
              <a:rPr lang="it-IT" sz="2400" dirty="0" err="1" smtClean="0"/>
              <a:t>cad</a:t>
            </a:r>
            <a:r>
              <a:rPr lang="it-IT" sz="2400" dirty="0" smtClean="0"/>
              <a:t>  = 		</a:t>
            </a:r>
            <a:r>
              <a:rPr lang="it-IT" sz="2400" smtClean="0"/>
              <a:t>	2.800.000  </a:t>
            </a:r>
            <a:r>
              <a:rPr lang="it-IT" sz="2400" dirty="0" smtClean="0"/>
              <a:t>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Installazione sensori  30 € * 4h * 2p * 2000 = 		    480.000 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Analisi e architettura 150 € * 8h * 3p * 10 =		      36.000 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Sviluppo e test 80 € * 8h * 5p * 90 gg=			     288.000 €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Componenti HW (</a:t>
            </a:r>
            <a:r>
              <a:rPr lang="it-IT" sz="2400" dirty="0" err="1" smtClean="0"/>
              <a:t>Azure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/>
              <a:t>) = 			</a:t>
            </a:r>
            <a:r>
              <a:rPr lang="it-IT" sz="2400" dirty="0" smtClean="0"/>
              <a:t>     1170.24 €  / anno</a:t>
            </a:r>
          </a:p>
          <a:p>
            <a:pPr lvl="0"/>
            <a:endParaRPr lang="it-IT" sz="1000" dirty="0" smtClean="0"/>
          </a:p>
          <a:p>
            <a:pPr lvl="0"/>
            <a:r>
              <a:rPr lang="it-IT" sz="2400" dirty="0" smtClean="0"/>
              <a:t>Componenti SW 				</a:t>
            </a:r>
            <a:r>
              <a:rPr lang="it-IT" sz="2400" dirty="0"/>
              <a:t>	</a:t>
            </a:r>
            <a:r>
              <a:rPr lang="it-IT" sz="2400" dirty="0" smtClean="0"/>
              <a:t>           5000 €  / anno</a:t>
            </a:r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</a:t>
            </a:r>
            <a:r>
              <a:rPr lang="it-IT" sz="2400" dirty="0"/>
              <a:t>						</a:t>
            </a:r>
            <a:r>
              <a:rPr lang="it-IT" sz="2400" dirty="0" smtClean="0"/>
              <a:t>3.610.170,24 €</a:t>
            </a:r>
          </a:p>
          <a:p>
            <a:pPr lvl="0"/>
            <a:endParaRPr lang="it-IT" sz="2400" dirty="0"/>
          </a:p>
          <a:p>
            <a:pPr lvl="0"/>
            <a:r>
              <a:rPr lang="it-IT" sz="2000" dirty="0" smtClean="0"/>
              <a:t>** sconto di circa del 30%</a:t>
            </a:r>
            <a:r>
              <a:rPr lang="it-IT" sz="2400" dirty="0" smtClean="0"/>
              <a:t>					</a:t>
            </a:r>
            <a:r>
              <a:rPr lang="it-IT" sz="2000" dirty="0" smtClean="0"/>
              <a:t>NB: i costi rappresentano una stima indicativa</a:t>
            </a:r>
            <a:endParaRPr lang="it-IT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valori dei dati nello storico e i relativi corsi d’acqua presenti nella base </a:t>
            </a:r>
          </a:p>
          <a:p>
            <a:pPr lvl="0"/>
            <a:r>
              <a:rPr lang="it-IT" sz="3200" dirty="0" smtClean="0"/>
              <a:t>dati BRI saranno resi pubblici e fruibili via web browser.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pubblicati rispettano i vincoli di privacy e fruibilità degli open data </a:t>
            </a:r>
            <a:endParaRPr lang="it-IT" sz="3200" dirty="0"/>
          </a:p>
          <a:p>
            <a:pPr lvl="0"/>
            <a:r>
              <a:rPr lang="it-IT" sz="3200" dirty="0"/>
              <a:t>e</a:t>
            </a:r>
            <a:r>
              <a:rPr lang="it-IT" sz="3200" dirty="0" smtClean="0"/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dati sui sensori esposti rispettano i principi degli Open Data:</a:t>
            </a:r>
          </a:p>
          <a:p>
            <a:pPr lvl="0"/>
            <a:endParaRPr lang="it-IT" sz="1500" dirty="0" smtClean="0"/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Tempestivi: rappresentazione </a:t>
            </a:r>
            <a:r>
              <a:rPr lang="it-IT" sz="3200" dirty="0" err="1" smtClean="0"/>
              <a:t>real</a:t>
            </a:r>
            <a:r>
              <a:rPr lang="it-IT" sz="3200" dirty="0" smtClean="0"/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sono pubblicati sotto licenza </a:t>
            </a:r>
            <a:r>
              <a:rPr lang="it-IT" sz="3200" i="1" dirty="0" err="1" smtClean="0"/>
              <a:t>Italian</a:t>
            </a:r>
            <a:r>
              <a:rPr lang="it-IT" sz="3200" i="1" dirty="0" smtClean="0"/>
              <a:t> Open Data </a:t>
            </a:r>
            <a:r>
              <a:rPr lang="it-IT" sz="3200" i="1" dirty="0" err="1" smtClean="0"/>
              <a:t>Licenses</a:t>
            </a:r>
            <a:r>
              <a:rPr lang="it-IT" sz="3200" i="1" dirty="0" smtClean="0"/>
              <a:t> 2.0</a:t>
            </a:r>
          </a:p>
          <a:p>
            <a:pPr lvl="0"/>
            <a:r>
              <a:rPr lang="it-IT" sz="3200" dirty="0" smtClean="0"/>
              <a:t>che ne permette l’utilizzo ma obbliga l’utilizzatore a citare il Licenziante.</a:t>
            </a:r>
          </a:p>
          <a:p>
            <a:pPr lvl="0"/>
            <a:endParaRPr lang="it-IT" sz="3200" dirty="0"/>
          </a:p>
          <a:p>
            <a:pPr lvl="0" algn="r"/>
            <a:r>
              <a:rPr lang="it-IT" sz="3200" dirty="0" smtClean="0"/>
              <a:t>												            </a:t>
            </a:r>
            <a:r>
              <a:rPr lang="it-IT" sz="2500" dirty="0" smtClean="0"/>
              <a:t> http</a:t>
            </a:r>
            <a:r>
              <a:rPr lang="it-IT" sz="2500" dirty="0"/>
              <a:t>://</a:t>
            </a:r>
            <a:r>
              <a:rPr lang="it-IT" sz="2500" dirty="0" err="1"/>
              <a:t>www.dati.gov.it</a:t>
            </a:r>
            <a:r>
              <a:rPr lang="it-IT" sz="2500" dirty="0"/>
              <a:t>/</a:t>
            </a:r>
            <a:r>
              <a:rPr lang="it-IT" sz="2500" dirty="0" err="1"/>
              <a:t>iodl</a:t>
            </a:r>
            <a:r>
              <a:rPr lang="it-IT" sz="2500" dirty="0"/>
              <a:t>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/>
          </a:p>
          <a:p>
            <a:pPr lvl="0"/>
            <a:r>
              <a:rPr lang="it-IT" sz="3000" dirty="0" smtClean="0"/>
              <a:t>I dati pubblicati possono essere utilizzati ad esempio dal corso di laurea di statistica o di geologia (analisi ed inferenza sui dati) oppure da agenzie che si occupano di gestione territoriale. </a:t>
            </a: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tupla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territorio di una regione è suddiviso in celle.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1099</Words>
  <Application>Microsoft Macintosh PowerPoint</Application>
  <PresentationFormat>Personalizzato</PresentationFormat>
  <Paragraphs>353</Paragraphs>
  <Slides>47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48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Stefano</cp:lastModifiedBy>
  <cp:revision>86</cp:revision>
  <dcterms:created xsi:type="dcterms:W3CDTF">2015-02-18T18:51:45Z</dcterms:created>
  <dcterms:modified xsi:type="dcterms:W3CDTF">2015-02-20T09:16:52Z</dcterms:modified>
</cp:coreProperties>
</file>