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55" r:id="rId73"/>
    <p:sldId id="319" r:id="rId74"/>
    <p:sldId id="356" r:id="rId75"/>
    <p:sldId id="357" r:id="rId76"/>
    <p:sldId id="358" r:id="rId77"/>
    <p:sldId id="359" r:id="rId78"/>
    <p:sldId id="360" r:id="rId79"/>
    <p:sldId id="323" r:id="rId80"/>
    <p:sldId id="324" r:id="rId81"/>
    <p:sldId id="345" r:id="rId82"/>
    <p:sldId id="295" r:id="rId83"/>
    <p:sldId id="296" r:id="rId84"/>
    <p:sldId id="297" r:id="rId85"/>
    <p:sldId id="325" r:id="rId86"/>
    <p:sldId id="326" r:id="rId87"/>
    <p:sldId id="327" r:id="rId88"/>
    <p:sldId id="328" r:id="rId89"/>
    <p:sldId id="329" r:id="rId90"/>
    <p:sldId id="354" r:id="rId91"/>
    <p:sldId id="333" r:id="rId92"/>
    <p:sldId id="334" r:id="rId93"/>
    <p:sldId id="330" r:id="rId94"/>
    <p:sldId id="332" r:id="rId95"/>
    <p:sldId id="331" r:id="rId96"/>
    <p:sldId id="347" r:id="rId97"/>
    <p:sldId id="346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679"/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5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commentAuthors" Target="commentAuthors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3803864"/>
        <c:axId val="-2073800296"/>
      </c:radarChart>
      <c:catAx>
        <c:axId val="-207380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3800296"/>
        <c:crosses val="autoZero"/>
        <c:auto val="1"/>
        <c:lblAlgn val="ctr"/>
        <c:lblOffset val="100"/>
        <c:noMultiLvlLbl val="0"/>
      </c:catAx>
      <c:valAx>
        <c:axId val="-207380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380386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"/>
          <c:y val="0.0738863413190105"/>
          <c:w val="0.46511599843123"/>
          <c:h val="0.844278982788413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3371672"/>
        <c:axId val="-2073368024"/>
      </c:radarChart>
      <c:catAx>
        <c:axId val="-207337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3368024"/>
        <c:crosses val="autoZero"/>
        <c:auto val="1"/>
        <c:lblAlgn val="ctr"/>
        <c:lblOffset val="100"/>
        <c:noMultiLvlLbl val="0"/>
      </c:catAx>
      <c:valAx>
        <c:axId val="-207336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337167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3063432"/>
        <c:axId val="-2073059768"/>
      </c:radarChart>
      <c:catAx>
        <c:axId val="-2073063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3059768"/>
        <c:crosses val="autoZero"/>
        <c:auto val="1"/>
        <c:lblAlgn val="ctr"/>
        <c:lblOffset val="100"/>
        <c:noMultiLvlLbl val="0"/>
      </c:catAx>
      <c:valAx>
        <c:axId val="-207305976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306343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310216"/>
        <c:axId val="-2078823656"/>
      </c:radarChart>
      <c:catAx>
        <c:axId val="-207831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8823656"/>
        <c:crosses val="autoZero"/>
        <c:auto val="1"/>
        <c:lblAlgn val="ctr"/>
        <c:lblOffset val="100"/>
        <c:noMultiLvlLbl val="0"/>
      </c:catAx>
      <c:valAx>
        <c:axId val="-207882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7831021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2"/>
          <c:y val="0.359660701418848"/>
          <c:w val="0.190766295958586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37326"/>
              </p:ext>
            </p:extLst>
          </p:nvPr>
        </p:nvGraphicFramePr>
        <p:xfrm>
          <a:off x="1624964" y="2133600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8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5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comprende il processo di estrazione, trasformazione e caricamento di dati su di un sistema di sintesi.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20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CorsiAcqua</a:t>
            </a:r>
            <a:endParaRPr lang="it-IT" sz="3200" b="1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</a:t>
            </a:r>
            <a:r>
              <a:rPr lang="it-IT" sz="2400" dirty="0">
                <a:solidFill>
                  <a:schemeClr val="tx1"/>
                </a:solidFill>
              </a:rPr>
              <a:t>VIEW </a:t>
            </a:r>
            <a:r>
              <a:rPr lang="it-IT" sz="2400" dirty="0" err="1">
                <a:solidFill>
                  <a:schemeClr val="tx1"/>
                </a:solidFill>
              </a:rPr>
              <a:t>CorsiAcqua</a:t>
            </a:r>
            <a:r>
              <a:rPr lang="it-IT" sz="2400" dirty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SELECT *</a:t>
            </a:r>
          </a:p>
          <a:p>
            <a:r>
              <a:rPr lang="it-IT" sz="2400" dirty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BRI.CorsiAcqua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 err="1">
                <a:solidFill>
                  <a:srgbClr val="000000"/>
                </a:solidFill>
              </a:rPr>
              <a:t>TrattiAcqua</a:t>
            </a:r>
            <a:endParaRPr lang="it-IT" sz="3200" b="1" dirty="0">
              <a:solidFill>
                <a:srgbClr val="000000"/>
              </a:solidFill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TrattiAcqua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BRI.TrattiAcqua</a:t>
            </a:r>
            <a:endParaRPr lang="it-IT" sz="2400" dirty="0">
              <a:solidFill>
                <a:srgbClr val="000000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NodiAcqua</a:t>
            </a:r>
            <a:endParaRPr lang="it-IT" sz="3200" b="1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VIEW </a:t>
            </a:r>
            <a:r>
              <a:rPr lang="it-IT" sz="2400" dirty="0" err="1" smtClean="0">
                <a:solidFill>
                  <a:schemeClr val="tx1"/>
                </a:solidFill>
              </a:rPr>
              <a:t>NodiAcqua</a:t>
            </a:r>
            <a:r>
              <a:rPr lang="it-IT" sz="2400" dirty="0" smtClean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SELECT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BRI.NodoAcqua.id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BRI.NodoAcqua.latitudine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BRI.NodoAcqua.longitudine</a:t>
            </a:r>
            <a:r>
              <a:rPr lang="it-IT" sz="2400" dirty="0" smtClean="0">
                <a:solidFill>
                  <a:schemeClr val="tx1"/>
                </a:solidFill>
              </a:rPr>
              <a:t>, 			</a:t>
            </a:r>
            <a:r>
              <a:rPr lang="it-IT" sz="2400" dirty="0" err="1" smtClean="0">
                <a:solidFill>
                  <a:schemeClr val="tx1"/>
                </a:solidFill>
              </a:rPr>
              <a:t>BDM.Regioni.id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BDM.Regioni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WHERE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BRI.NodoAcqua.regione</a:t>
            </a:r>
            <a:r>
              <a:rPr lang="it-IT" sz="2400" dirty="0" smtClean="0">
                <a:solidFill>
                  <a:schemeClr val="tx1"/>
                </a:solidFill>
              </a:rPr>
              <a:t> = </a:t>
            </a:r>
            <a:r>
              <a:rPr lang="it-IT" sz="2400" dirty="0" err="1" smtClean="0">
                <a:solidFill>
                  <a:schemeClr val="tx1"/>
                </a:solidFill>
              </a:rPr>
              <a:t>BDM.Regioni.denominazione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>
                <a:solidFill>
                  <a:srgbClr val="000000"/>
                </a:solidFill>
              </a:rPr>
              <a:t>Regioni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Regioni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BDM.Regioni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DatiIdrometrici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DatiIdrometrici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BRI.DatiIdrometrici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SensoriIdrici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SensoriIdrici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BRI.SensoriIdrici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CelleGeografiche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BDM.CelleGeografiche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DatiSensoriPrevisioniSep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DatiSensoriPrevisioniSep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BRI.DatiIdrometrici.id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BSE.PrevisioniSensoriSep.idSep</a:t>
            </a:r>
            <a:r>
              <a:rPr lang="it-IT" sz="2400" dirty="0">
                <a:solidFill>
                  <a:srgbClr val="000000"/>
                </a:solidFill>
              </a:rPr>
              <a:t>, 						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BSE.PrevisioniSensoriSEP.idSensoreIdrico</a:t>
            </a:r>
            <a:r>
              <a:rPr lang="it-IT" sz="2400" dirty="0" smtClean="0">
                <a:solidFill>
                  <a:srgbClr val="000000"/>
                </a:solidFill>
              </a:rPr>
              <a:t>, </a:t>
            </a:r>
            <a:r>
              <a:rPr lang="it-IT" sz="2400" dirty="0" err="1" smtClean="0">
                <a:solidFill>
                  <a:srgbClr val="000000"/>
                </a:solidFill>
              </a:rPr>
              <a:t>BSE.PrevisioniSensoriSEP.idPrevisioni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BRI.DatiIdrometrici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BSE.PrevisioniSensoriSep.di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BRI.DatiIdrometrici.livelloAcqua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AND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BSE.PrevisioniSensoriSep.dataRilevazione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BRI.DatiIdrometrici.data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PrevisioniMeteo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BDM.PrevisioniMeteo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SediOperative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BSE.SediOperative.id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BSE.SediOperative.indirizzo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BSE.SediOperative.cap</a:t>
            </a:r>
            <a:r>
              <a:rPr lang="it-IT" sz="2400" dirty="0">
                <a:solidFill>
                  <a:srgbClr val="000000"/>
                </a:solidFill>
              </a:rPr>
              <a:t>, 			</a:t>
            </a:r>
            <a:r>
              <a:rPr lang="it-IT" sz="2400" dirty="0" err="1">
                <a:solidFill>
                  <a:srgbClr val="000000"/>
                </a:solidFill>
              </a:rPr>
              <a:t>BSE.SediOperative.nTelefono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BDM.Regione.id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BSE.SediOperative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BSE.SediOperative.regione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BDM.Regione.denominazione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SepPianificazioniSpostamenti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SepPianificazioniSpostamenti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BSE.SepPianificazioniSpostamenti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SquadreEmergenza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BSE.SquadreEmergenza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 smtClean="0">
                <a:solidFill>
                  <a:srgbClr val="000000"/>
                </a:solidFill>
              </a:rPr>
              <a:t>OperatoreCentroSupervisione</a:t>
            </a:r>
            <a:endParaRPr lang="it-IT" sz="3200" b="1" dirty="0" smtClean="0">
              <a:solidFill>
                <a:srgbClr val="000000"/>
              </a:solidFill>
            </a:endParaRPr>
          </a:p>
          <a:p>
            <a:r>
              <a:rPr lang="it-IT" sz="2400" dirty="0" smtClean="0">
                <a:solidFill>
                  <a:srgbClr val="000000"/>
                </a:solidFill>
              </a:rPr>
              <a:t>CREATE VIEW </a:t>
            </a:r>
            <a:r>
              <a:rPr lang="it-IT" sz="2400" dirty="0" err="1" smtClean="0">
                <a:solidFill>
                  <a:srgbClr val="000000"/>
                </a:solidFill>
              </a:rPr>
              <a:t>OperatoreCentroSupervisione</a:t>
            </a:r>
            <a:r>
              <a:rPr lang="it-IT" sz="2400" dirty="0" smtClean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BSE.OperatoreCentroSupervisione</a:t>
            </a:r>
            <a:endParaRPr lang="it-IT" sz="2400" i="1" dirty="0" smtClean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PianificazioniSpostamento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PianificazioniSpostamento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BSE.PianificazioniSpostamento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SELECT </a:t>
            </a:r>
            <a:r>
              <a:rPr lang="it-IT" sz="2800" dirty="0" err="1">
                <a:solidFill>
                  <a:srgbClr val="000000"/>
                </a:solidFill>
              </a:rPr>
              <a:t>Sep.data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Sep.dettagli</a:t>
            </a:r>
            <a:r>
              <a:rPr lang="it-IT" sz="2800" dirty="0">
                <a:solidFill>
                  <a:srgbClr val="000000"/>
                </a:solidFill>
              </a:rPr>
              <a:t>, Previsione.*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FROM </a:t>
            </a:r>
            <a:r>
              <a:rPr lang="it-IT" sz="2800" dirty="0" err="1">
                <a:solidFill>
                  <a:srgbClr val="000000"/>
                </a:solidFill>
              </a:rPr>
              <a:t>CorsoAcqua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TrattiAcqua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SensoriIdrici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DatiSensoriPrevisioniSep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Sep</a:t>
            </a:r>
            <a:r>
              <a:rPr lang="it-IT" sz="2800" dirty="0">
                <a:solidFill>
                  <a:srgbClr val="000000"/>
                </a:solidFill>
              </a:rPr>
              <a:t>, 			Previsioni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TrattiAcqua.idCorsoAcqua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TrattiAcqua.id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SensoriIdrici.idTrattoAcqua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SensoriIdrici.id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DatiSensoriPrevisioniSep.idSensoreIdrico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DatiSensoriPrevisioniSep.idSep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Sep.id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DatiSensoriPrevisioniSep.idPrevisione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Previsioni.id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CorsoAcqua.denominazione</a:t>
            </a:r>
            <a:r>
              <a:rPr lang="it-IT" sz="2800" dirty="0">
                <a:solidFill>
                  <a:srgbClr val="000000"/>
                </a:solidFill>
              </a:rPr>
              <a:t> = @</a:t>
            </a:r>
            <a:r>
              <a:rPr lang="it-IT" sz="2800" dirty="0" err="1">
                <a:solidFill>
                  <a:srgbClr val="000000"/>
                </a:solidFill>
              </a:rPr>
              <a:t>nomefiume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Sep.dataIdentificazione</a:t>
            </a:r>
            <a:r>
              <a:rPr lang="it-IT" sz="2800" dirty="0">
                <a:solidFill>
                  <a:srgbClr val="000000"/>
                </a:solidFill>
              </a:rPr>
              <a:t> BETWEEN @</a:t>
            </a:r>
            <a:r>
              <a:rPr lang="it-IT" sz="2800" dirty="0" err="1">
                <a:solidFill>
                  <a:srgbClr val="000000"/>
                </a:solidFill>
              </a:rPr>
              <a:t>datainizio</a:t>
            </a:r>
            <a:r>
              <a:rPr lang="it-IT" sz="2800" dirty="0">
                <a:solidFill>
                  <a:srgbClr val="000000"/>
                </a:solidFill>
              </a:rPr>
              <a:t> AND @</a:t>
            </a:r>
            <a:r>
              <a:rPr lang="it-IT" sz="2800" dirty="0" err="1">
                <a:solidFill>
                  <a:srgbClr val="000000"/>
                </a:solidFill>
              </a:rPr>
              <a:t>datafine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3000" dirty="0"/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SELECT BSE.Sep.data, BSE.Sep.dettagli, BDM.PrevisioniMeteo.*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FROM BRI.CorsoAcqua, BRI.TrattiAcqua, BRI.DatiIdrometrici, BSE.SensoriIdrici, 			BSE.SensoriPrevisioniSep, BSE.Sep, BDM.PrevisioniMeteo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WHERE BRI.CorsoAcqua.id = BRI.TrattiAcqua.idCorsoAcqua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BRI.TrattiAcqua.id = BRI.SensoriIdrici.idTrattoAcqua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BRI.SensoriIdrici.id = BSE.SensoriPrevisioniSep.idSensoreIdrico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BSE.SensoriPrevisioniSep.idSep = BSE.Sep.id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BSE.SensoriPrevisioniSep.idPrevisione = BDM.Previsioni.id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BSE.PrevisioniSensoriSep.di = BRI.DatiIdrometrici.livelloAcqua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BSE.PrevisioniSensoriSep.dataRilevazione = BRI.DatiIdrometrici.data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BRI.CorsoAcqua.denominazione</a:t>
            </a:r>
            <a:r>
              <a:rPr lang="it-IT" sz="2400" dirty="0">
                <a:solidFill>
                  <a:srgbClr val="000000"/>
                </a:solidFill>
              </a:rPr>
              <a:t> = @</a:t>
            </a:r>
            <a:r>
              <a:rPr lang="it-IT" sz="2400" dirty="0" err="1" smtClean="0">
                <a:solidFill>
                  <a:srgbClr val="000000"/>
                </a:solidFill>
              </a:rPr>
              <a:t>nomefiume</a:t>
            </a:r>
            <a:endParaRPr lang="it-IT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400" dirty="0" smtClean="0">
                <a:solidFill>
                  <a:srgbClr val="000000"/>
                </a:solidFill>
              </a:rPr>
              <a:t>AND </a:t>
            </a:r>
            <a:r>
              <a:rPr lang="it-IT" sz="2400" dirty="0" err="1" smtClean="0">
                <a:solidFill>
                  <a:srgbClr val="000000"/>
                </a:solidFill>
              </a:rPr>
              <a:t>BSE.Sep.dataIdentificazione</a:t>
            </a:r>
            <a:r>
              <a:rPr lang="it-IT" sz="2400" dirty="0" smtClean="0">
                <a:solidFill>
                  <a:srgbClr val="000000"/>
                </a:solidFill>
              </a:rPr>
              <a:t> BETWEEN @</a:t>
            </a:r>
            <a:r>
              <a:rPr lang="it-IT" sz="2400" dirty="0" err="1" smtClean="0">
                <a:solidFill>
                  <a:srgbClr val="000000"/>
                </a:solidFill>
              </a:rPr>
              <a:t>datainizio</a:t>
            </a:r>
            <a:r>
              <a:rPr lang="it-IT" sz="2400" dirty="0" smtClean="0">
                <a:solidFill>
                  <a:srgbClr val="000000"/>
                </a:solidFill>
              </a:rPr>
              <a:t> AND @</a:t>
            </a:r>
            <a:r>
              <a:rPr lang="it-IT" sz="2400" dirty="0" err="1" smtClean="0">
                <a:solidFill>
                  <a:srgbClr val="000000"/>
                </a:solidFill>
              </a:rPr>
              <a:t>datafine</a:t>
            </a:r>
            <a:endParaRPr lang="it-IT" sz="2400" b="1" i="1" dirty="0" smtClean="0">
              <a:solidFill>
                <a:srgbClr val="000000"/>
              </a:solidFill>
            </a:endParaRPr>
          </a:p>
          <a:p>
            <a:pPr lvl="0"/>
            <a:endParaRPr lang="it-IT" sz="28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1458</TotalTime>
  <Words>3049</Words>
  <Application>Microsoft Macintosh PowerPoint</Application>
  <PresentationFormat>Personalizzato</PresentationFormat>
  <Paragraphs>944</Paragraphs>
  <Slides>97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Francesco</cp:lastModifiedBy>
  <cp:revision>241</cp:revision>
  <dcterms:created xsi:type="dcterms:W3CDTF">2015-02-18T18:51:45Z</dcterms:created>
  <dcterms:modified xsi:type="dcterms:W3CDTF">2015-02-23T14:40:02Z</dcterms:modified>
</cp:coreProperties>
</file>